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Override7.xml" ContentType="application/vnd.openxmlformats-officedocument.themeOverride+xml"/>
  <Override PartName="/ppt/theme/themeOverride8.xml" ContentType="application/vnd.openxmlformats-officedocument.themeOverrid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Override9.xml" ContentType="application/vnd.openxmlformats-officedocument.themeOverride+xml"/>
  <Override PartName="/ppt/theme/themeOverride10.xml" ContentType="application/vnd.openxmlformats-officedocument.themeOverrid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15" r:id="rId2"/>
    <p:sldMasterId id="2147483744" r:id="rId3"/>
    <p:sldMasterId id="2147483756" r:id="rId4"/>
    <p:sldMasterId id="2147483763" r:id="rId5"/>
    <p:sldMasterId id="2147483775" r:id="rId6"/>
    <p:sldMasterId id="2147483788" r:id="rId7"/>
    <p:sldMasterId id="2147483802" r:id="rId8"/>
  </p:sldMasterIdLst>
  <p:notesMasterIdLst>
    <p:notesMasterId r:id="rId42"/>
  </p:notesMasterIdLst>
  <p:sldIdLst>
    <p:sldId id="266" r:id="rId9"/>
    <p:sldId id="267" r:id="rId10"/>
    <p:sldId id="268" r:id="rId11"/>
    <p:sldId id="271" r:id="rId12"/>
    <p:sldId id="301" r:id="rId13"/>
    <p:sldId id="302" r:id="rId14"/>
    <p:sldId id="303" r:id="rId15"/>
    <p:sldId id="274" r:id="rId16"/>
    <p:sldId id="275" r:id="rId17"/>
    <p:sldId id="277" r:id="rId18"/>
    <p:sldId id="276" r:id="rId19"/>
    <p:sldId id="279" r:id="rId20"/>
    <p:sldId id="295" r:id="rId21"/>
    <p:sldId id="296" r:id="rId22"/>
    <p:sldId id="304" r:id="rId23"/>
    <p:sldId id="278" r:id="rId24"/>
    <p:sldId id="280" r:id="rId25"/>
    <p:sldId id="273" r:id="rId26"/>
    <p:sldId id="281" r:id="rId27"/>
    <p:sldId id="282" r:id="rId28"/>
    <p:sldId id="284" r:id="rId29"/>
    <p:sldId id="263" r:id="rId30"/>
    <p:sldId id="286" r:id="rId31"/>
    <p:sldId id="297" r:id="rId32"/>
    <p:sldId id="287" r:id="rId33"/>
    <p:sldId id="291" r:id="rId34"/>
    <p:sldId id="288" r:id="rId35"/>
    <p:sldId id="298" r:id="rId36"/>
    <p:sldId id="290" r:id="rId37"/>
    <p:sldId id="289" r:id="rId38"/>
    <p:sldId id="292" r:id="rId39"/>
    <p:sldId id="293" r:id="rId40"/>
    <p:sldId id="29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5" d="100"/>
          <a:sy n="105" d="100"/>
        </p:scale>
        <p:origin x="-84"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80A3EC-7D6B-4E21-9C4F-4A37FBADA510}" type="datetimeFigureOut">
              <a:rPr lang="en-US" smtClean="0"/>
              <a:t>12/12/2012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4D539A-B9F7-4C2D-9B2C-A94D688A5452}" type="slidenum">
              <a:rPr lang="en-US" smtClean="0"/>
              <a:t>‹#›</a:t>
            </a:fld>
            <a:endParaRPr lang="en-US"/>
          </a:p>
        </p:txBody>
      </p:sp>
    </p:spTree>
    <p:extLst>
      <p:ext uri="{BB962C8B-B14F-4D97-AF65-F5344CB8AC3E}">
        <p14:creationId xmlns:p14="http://schemas.microsoft.com/office/powerpoint/2010/main" val="3935072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F51A4D7-E15D-40B5-BD32-CFA8E476F610}" type="slidenum">
              <a:rPr lang="en-US">
                <a:solidFill>
                  <a:prstClr val="black"/>
                </a:solidFill>
              </a:rPr>
              <a:pPr>
                <a:defRPr/>
              </a:pPr>
              <a:t>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itchFamily="2" charset="2"/>
              <a:buNone/>
            </a:pPr>
            <a:r>
              <a:rPr lang="en-US" smtClean="0">
                <a:solidFill>
                  <a:srgbClr val="FF0000"/>
                </a:solidFill>
                <a:latin typeface="Arial" pitchFamily="34" charset="0"/>
              </a:rPr>
              <a:t>This presentation Is Not-Anti Development</a:t>
            </a:r>
          </a:p>
          <a:p>
            <a:pPr eaLnBrk="1" hangingPunct="1">
              <a:spcBef>
                <a:spcPct val="0"/>
              </a:spcBef>
              <a:buFont typeface="Wingdings" pitchFamily="2" charset="2"/>
              <a:buNone/>
            </a:pPr>
            <a:r>
              <a:rPr lang="en-US" smtClean="0">
                <a:solidFill>
                  <a:srgbClr val="FF0000"/>
                </a:solidFill>
                <a:latin typeface="Arial" pitchFamily="34" charset="0"/>
              </a:rPr>
              <a:t>It is Pro-Good, Thoughtful Development Which Does Not Harm People and Property</a:t>
            </a:r>
          </a:p>
          <a:p>
            <a:pPr eaLnBrk="1" hangingPunct="1">
              <a:spcBef>
                <a:spcPct val="0"/>
              </a:spcBef>
            </a:pPr>
            <a:endParaRPr lang="en-US" smtClean="0">
              <a:latin typeface="Arial" pitchFamily="34" charset="0"/>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C5E9CFC-0E3F-4DAE-8FE8-65F1AE037539}" type="slidenum">
              <a:rPr lang="en-US">
                <a:solidFill>
                  <a:prstClr val="black"/>
                </a:solidFill>
              </a:rPr>
              <a:pPr eaLnBrk="1" hangingPunct="1"/>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800" b="1" i="1">
                <a:solidFill>
                  <a:schemeClr val="tx1"/>
                </a:solidFill>
                <a:latin typeface="Times New Roman" pitchFamily="18" charset="0"/>
              </a:defRPr>
            </a:lvl1pPr>
            <a:lvl2pPr marL="742950" indent="-285750" defTabSz="942975">
              <a:defRPr sz="2800" b="1" i="1">
                <a:solidFill>
                  <a:schemeClr val="tx1"/>
                </a:solidFill>
                <a:latin typeface="Times New Roman" pitchFamily="18" charset="0"/>
              </a:defRPr>
            </a:lvl2pPr>
            <a:lvl3pPr marL="1143000" indent="-228600" defTabSz="942975">
              <a:defRPr sz="2800" b="1" i="1">
                <a:solidFill>
                  <a:schemeClr val="tx1"/>
                </a:solidFill>
                <a:latin typeface="Times New Roman" pitchFamily="18" charset="0"/>
              </a:defRPr>
            </a:lvl3pPr>
            <a:lvl4pPr marL="1600200" indent="-228600" defTabSz="942975">
              <a:defRPr sz="2800" b="1" i="1">
                <a:solidFill>
                  <a:schemeClr val="tx1"/>
                </a:solidFill>
                <a:latin typeface="Times New Roman" pitchFamily="18" charset="0"/>
              </a:defRPr>
            </a:lvl4pPr>
            <a:lvl5pPr marL="2057400" indent="-228600" defTabSz="942975">
              <a:defRPr sz="2800" b="1" i="1">
                <a:solidFill>
                  <a:schemeClr val="tx1"/>
                </a:solidFill>
                <a:latin typeface="Times New Roman" pitchFamily="18" charset="0"/>
              </a:defRPr>
            </a:lvl5pPr>
            <a:lvl6pPr marL="2514600" indent="-228600" defTabSz="942975" eaLnBrk="0" fontAlgn="base" hangingPunct="0">
              <a:spcBef>
                <a:spcPct val="0"/>
              </a:spcBef>
              <a:spcAft>
                <a:spcPct val="0"/>
              </a:spcAft>
              <a:defRPr sz="2800" b="1" i="1">
                <a:solidFill>
                  <a:schemeClr val="tx1"/>
                </a:solidFill>
                <a:latin typeface="Times New Roman" pitchFamily="18" charset="0"/>
              </a:defRPr>
            </a:lvl6pPr>
            <a:lvl7pPr marL="2971800" indent="-228600" defTabSz="942975" eaLnBrk="0" fontAlgn="base" hangingPunct="0">
              <a:spcBef>
                <a:spcPct val="0"/>
              </a:spcBef>
              <a:spcAft>
                <a:spcPct val="0"/>
              </a:spcAft>
              <a:defRPr sz="2800" b="1" i="1">
                <a:solidFill>
                  <a:schemeClr val="tx1"/>
                </a:solidFill>
                <a:latin typeface="Times New Roman" pitchFamily="18" charset="0"/>
              </a:defRPr>
            </a:lvl7pPr>
            <a:lvl8pPr marL="3429000" indent="-228600" defTabSz="942975" eaLnBrk="0" fontAlgn="base" hangingPunct="0">
              <a:spcBef>
                <a:spcPct val="0"/>
              </a:spcBef>
              <a:spcAft>
                <a:spcPct val="0"/>
              </a:spcAft>
              <a:defRPr sz="2800" b="1" i="1">
                <a:solidFill>
                  <a:schemeClr val="tx1"/>
                </a:solidFill>
                <a:latin typeface="Times New Roman" pitchFamily="18" charset="0"/>
              </a:defRPr>
            </a:lvl8pPr>
            <a:lvl9pPr marL="3886200" indent="-228600" defTabSz="942975" eaLnBrk="0" fontAlgn="base" hangingPunct="0">
              <a:spcBef>
                <a:spcPct val="0"/>
              </a:spcBef>
              <a:spcAft>
                <a:spcPct val="0"/>
              </a:spcAft>
              <a:defRPr sz="2800" b="1" i="1">
                <a:solidFill>
                  <a:schemeClr val="tx1"/>
                </a:solidFill>
                <a:latin typeface="Times New Roman" pitchFamily="18" charset="0"/>
              </a:defRPr>
            </a:lvl9pPr>
          </a:lstStyle>
          <a:p>
            <a:fld id="{3629CE36-8111-44A3-9E7D-253EE8855519}" type="slidenum">
              <a:rPr lang="en-US" sz="1200" b="0" i="0" smtClean="0">
                <a:solidFill>
                  <a:prstClr val="black"/>
                </a:solidFill>
                <a:latin typeface="Arial" charset="0"/>
              </a:rPr>
              <a:pPr/>
              <a:t>6</a:t>
            </a:fld>
            <a:endParaRPr lang="en-US" sz="1200" b="0" i="0" smtClean="0">
              <a:solidFill>
                <a:prstClr val="black"/>
              </a:solidFill>
              <a:latin typeface="Arial" charset="0"/>
            </a:endParaRPr>
          </a:p>
        </p:txBody>
      </p:sp>
      <p:sp>
        <p:nvSpPr>
          <p:cNvPr id="239619" name="Rectangle 7"/>
          <p:cNvSpPr txBox="1">
            <a:spLocks noGrp="1" noChangeArrowheads="1"/>
          </p:cNvSpPr>
          <p:nvPr/>
        </p:nvSpPr>
        <p:spPr bwMode="auto">
          <a:xfrm>
            <a:off x="3885279" y="8685202"/>
            <a:ext cx="297118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5" tIns="47188" rIns="94375" bIns="47188" anchor="b"/>
          <a:lstStyle>
            <a:lvl1pPr defTabSz="942975">
              <a:defRPr sz="2800" b="1" i="1">
                <a:solidFill>
                  <a:schemeClr val="tx1"/>
                </a:solidFill>
                <a:latin typeface="Times New Roman" pitchFamily="18" charset="0"/>
              </a:defRPr>
            </a:lvl1pPr>
            <a:lvl2pPr marL="742950" indent="-285750" defTabSz="942975">
              <a:defRPr sz="2800" b="1" i="1">
                <a:solidFill>
                  <a:schemeClr val="tx1"/>
                </a:solidFill>
                <a:latin typeface="Times New Roman" pitchFamily="18" charset="0"/>
              </a:defRPr>
            </a:lvl2pPr>
            <a:lvl3pPr marL="1143000" indent="-228600" defTabSz="942975">
              <a:defRPr sz="2800" b="1" i="1">
                <a:solidFill>
                  <a:schemeClr val="tx1"/>
                </a:solidFill>
                <a:latin typeface="Times New Roman" pitchFamily="18" charset="0"/>
              </a:defRPr>
            </a:lvl3pPr>
            <a:lvl4pPr marL="1600200" indent="-228600" defTabSz="942975">
              <a:defRPr sz="2800" b="1" i="1">
                <a:solidFill>
                  <a:schemeClr val="tx1"/>
                </a:solidFill>
                <a:latin typeface="Times New Roman" pitchFamily="18" charset="0"/>
              </a:defRPr>
            </a:lvl4pPr>
            <a:lvl5pPr marL="2057400" indent="-228600" defTabSz="942975">
              <a:defRPr sz="2800" b="1" i="1">
                <a:solidFill>
                  <a:schemeClr val="tx1"/>
                </a:solidFill>
                <a:latin typeface="Times New Roman" pitchFamily="18" charset="0"/>
              </a:defRPr>
            </a:lvl5pPr>
            <a:lvl6pPr marL="2514600" indent="-228600" defTabSz="942975" eaLnBrk="0" fontAlgn="base" hangingPunct="0">
              <a:spcBef>
                <a:spcPct val="0"/>
              </a:spcBef>
              <a:spcAft>
                <a:spcPct val="0"/>
              </a:spcAft>
              <a:defRPr sz="2800" b="1" i="1">
                <a:solidFill>
                  <a:schemeClr val="tx1"/>
                </a:solidFill>
                <a:latin typeface="Times New Roman" pitchFamily="18" charset="0"/>
              </a:defRPr>
            </a:lvl6pPr>
            <a:lvl7pPr marL="2971800" indent="-228600" defTabSz="942975" eaLnBrk="0" fontAlgn="base" hangingPunct="0">
              <a:spcBef>
                <a:spcPct val="0"/>
              </a:spcBef>
              <a:spcAft>
                <a:spcPct val="0"/>
              </a:spcAft>
              <a:defRPr sz="2800" b="1" i="1">
                <a:solidFill>
                  <a:schemeClr val="tx1"/>
                </a:solidFill>
                <a:latin typeface="Times New Roman" pitchFamily="18" charset="0"/>
              </a:defRPr>
            </a:lvl7pPr>
            <a:lvl8pPr marL="3429000" indent="-228600" defTabSz="942975" eaLnBrk="0" fontAlgn="base" hangingPunct="0">
              <a:spcBef>
                <a:spcPct val="0"/>
              </a:spcBef>
              <a:spcAft>
                <a:spcPct val="0"/>
              </a:spcAft>
              <a:defRPr sz="2800" b="1" i="1">
                <a:solidFill>
                  <a:schemeClr val="tx1"/>
                </a:solidFill>
                <a:latin typeface="Times New Roman" pitchFamily="18" charset="0"/>
              </a:defRPr>
            </a:lvl8pPr>
            <a:lvl9pPr marL="3886200" indent="-228600" defTabSz="942975" eaLnBrk="0" fontAlgn="base" hangingPunct="0">
              <a:spcBef>
                <a:spcPct val="0"/>
              </a:spcBef>
              <a:spcAft>
                <a:spcPct val="0"/>
              </a:spcAft>
              <a:defRPr sz="2800" b="1" i="1">
                <a:solidFill>
                  <a:schemeClr val="tx1"/>
                </a:solidFill>
                <a:latin typeface="Times New Roman" pitchFamily="18" charset="0"/>
              </a:defRPr>
            </a:lvl9pPr>
          </a:lstStyle>
          <a:p>
            <a:pPr algn="r" fontAlgn="base">
              <a:spcBef>
                <a:spcPct val="0"/>
              </a:spcBef>
              <a:spcAft>
                <a:spcPct val="0"/>
              </a:spcAft>
            </a:pPr>
            <a:fld id="{DC7C1A12-ECEC-4111-AF24-DC158E0FB9D9}" type="slidenum">
              <a:rPr lang="en-US" sz="1200" b="0" i="0">
                <a:solidFill>
                  <a:prstClr val="black"/>
                </a:solidFill>
                <a:latin typeface="Arial" charset="0"/>
              </a:rPr>
              <a:pPr algn="r" fontAlgn="base">
                <a:spcBef>
                  <a:spcPct val="0"/>
                </a:spcBef>
                <a:spcAft>
                  <a:spcPct val="0"/>
                </a:spcAft>
              </a:pPr>
              <a:t>6</a:t>
            </a:fld>
            <a:endParaRPr lang="en-US" sz="1200" b="0" i="0">
              <a:solidFill>
                <a:prstClr val="black"/>
              </a:solidFill>
              <a:latin typeface="Arial" charset="0"/>
            </a:endParaRPr>
          </a:p>
        </p:txBody>
      </p:sp>
      <p:sp>
        <p:nvSpPr>
          <p:cNvPr id="239620" name="Rectangle 2"/>
          <p:cNvSpPr>
            <a:spLocks noGrp="1" noRot="1" noChangeAspect="1" noChangeArrowheads="1" noTextEdit="1"/>
          </p:cNvSpPr>
          <p:nvPr>
            <p:ph type="sldImg"/>
          </p:nvPr>
        </p:nvSpPr>
        <p:spPr>
          <a:ln/>
        </p:spPr>
      </p:sp>
      <p:sp>
        <p:nvSpPr>
          <p:cNvPr id="2396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Lets start with the US Constitution.</a:t>
            </a:r>
          </a:p>
          <a:p>
            <a:r>
              <a:rPr lang="en-US" smtClean="0"/>
              <a:t>PA Coal was a bit strange- Haddacheck v Sebastian-Habeas Corpus etc 87% loss; Mugar v. KS total loss; Keystone Coal seems to overturn Pennsylvania Coal without ever saying so.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not a nature preserve!</a:t>
            </a:r>
          </a:p>
          <a:p>
            <a:r>
              <a:rPr lang="en-US" dirty="0" smtClean="0"/>
              <a:t>It floods</a:t>
            </a:r>
          </a:p>
          <a:p>
            <a:r>
              <a:rPr lang="en-US" dirty="0" smtClean="0"/>
              <a:t>It needs to flood!</a:t>
            </a:r>
            <a:endParaRPr lang="en-US" dirty="0"/>
          </a:p>
        </p:txBody>
      </p:sp>
      <p:sp>
        <p:nvSpPr>
          <p:cNvPr id="4" name="Slide Number Placeholder 3"/>
          <p:cNvSpPr>
            <a:spLocks noGrp="1"/>
          </p:cNvSpPr>
          <p:nvPr>
            <p:ph type="sldNum" sz="quarter" idx="10"/>
          </p:nvPr>
        </p:nvSpPr>
        <p:spPr/>
        <p:txBody>
          <a:bodyPr/>
          <a:lstStyle/>
          <a:p>
            <a:fld id="{F44D539A-B9F7-4C2D-9B2C-A94D688A5452}" type="slidenum">
              <a:rPr lang="en-US" smtClean="0"/>
              <a:t>11</a:t>
            </a:fld>
            <a:endParaRPr lang="en-US"/>
          </a:p>
        </p:txBody>
      </p:sp>
    </p:spTree>
    <p:extLst>
      <p:ext uri="{BB962C8B-B14F-4D97-AF65-F5344CB8AC3E}">
        <p14:creationId xmlns:p14="http://schemas.microsoft.com/office/powerpoint/2010/main" val="1189863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dam and the water it impounds is</a:t>
            </a:r>
            <a:r>
              <a:rPr lang="en-US" baseline="0" dirty="0" smtClean="0"/>
              <a:t> a big deal locally!!</a:t>
            </a:r>
            <a:endParaRPr lang="en-US" dirty="0"/>
          </a:p>
        </p:txBody>
      </p:sp>
      <p:sp>
        <p:nvSpPr>
          <p:cNvPr id="4" name="Slide Number Placeholder 3"/>
          <p:cNvSpPr>
            <a:spLocks noGrp="1"/>
          </p:cNvSpPr>
          <p:nvPr>
            <p:ph type="sldNum" sz="quarter" idx="10"/>
          </p:nvPr>
        </p:nvSpPr>
        <p:spPr/>
        <p:txBody>
          <a:bodyPr/>
          <a:lstStyle/>
          <a:p>
            <a:fld id="{F44D539A-B9F7-4C2D-9B2C-A94D688A5452}" type="slidenum">
              <a:rPr lang="en-US" smtClean="0"/>
              <a:t>13</a:t>
            </a:fld>
            <a:endParaRPr lang="en-US"/>
          </a:p>
        </p:txBody>
      </p:sp>
    </p:spTree>
    <p:extLst>
      <p:ext uri="{BB962C8B-B14F-4D97-AF65-F5344CB8AC3E}">
        <p14:creationId xmlns:p14="http://schemas.microsoft.com/office/powerpoint/2010/main" val="3386450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746F874-5668-412F-B010-DE8AFA2B9190}" type="slidenum">
              <a:rPr lang="en-US">
                <a:solidFill>
                  <a:srgbClr val="000000"/>
                </a:solidFill>
              </a:rPr>
              <a:pPr>
                <a:defRPr/>
              </a:pPr>
              <a:t>21</a:t>
            </a:fld>
            <a:endParaRPr 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06BF629-9CBD-4895-8887-A933AF9A1089}" type="slidenum">
              <a:rPr lang="en-US">
                <a:solidFill>
                  <a:prstClr val="black"/>
                </a:solidFill>
              </a:rPr>
              <a:pPr>
                <a:defRPr/>
              </a:pPr>
              <a:t>22</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C320614-B52E-4889-A0A1-394B7CA639CC}" type="slidenum">
              <a:rPr lang="en-US">
                <a:solidFill>
                  <a:prstClr val="black"/>
                </a:solidFill>
              </a:rPr>
              <a:pPr eaLnBrk="1" hangingPunct="1"/>
              <a:t>26</a:t>
            </a:fld>
            <a:endParaRPr lang="en-US">
              <a:solidFill>
                <a:prstClr val="black"/>
              </a:solidFill>
            </a:endParaRPr>
          </a:p>
        </p:txBody>
      </p:sp>
      <p:sp>
        <p:nvSpPr>
          <p:cNvPr id="26726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pPr>
            <a:fld id="{4F182EA7-08E0-4FF7-9FE2-B62F3F0C46E5}" type="slidenum">
              <a:rPr lang="en-US" sz="1200">
                <a:solidFill>
                  <a:prstClr val="black"/>
                </a:solidFill>
              </a:rPr>
              <a:pPr algn="r" eaLnBrk="1" fontAlgn="base" hangingPunct="1">
                <a:spcBef>
                  <a:spcPct val="0"/>
                </a:spcBef>
                <a:spcAft>
                  <a:spcPct val="0"/>
                </a:spcAft>
              </a:pPr>
              <a:t>26</a:t>
            </a:fld>
            <a:endParaRPr lang="en-US" sz="1200">
              <a:solidFill>
                <a:prstClr val="black"/>
              </a:solidFill>
            </a:endParaRPr>
          </a:p>
        </p:txBody>
      </p:sp>
      <p:sp>
        <p:nvSpPr>
          <p:cNvPr id="26726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9" name="Rectangle 3"/>
          <p:cNvSpPr>
            <a:spLocks noGrp="1" noChangeArrowheads="1"/>
          </p:cNvSpPr>
          <p:nvPr>
            <p:ph type="body" idx="1"/>
          </p:nvPr>
        </p:nvSpPr>
        <p:spPr bwMode="auto">
          <a:xfrm>
            <a:off x="687388" y="4343400"/>
            <a:ext cx="54832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latin typeface="Arial" pitchFamily="34" charset="0"/>
              </a:rPr>
              <a:t>Today, sophisticated modeling techniques facilitate proof of causation and allocation of fault although proof may still be difficult. See, e.g., Lea Company v. North Carolina Board of Transportation, 304 S.E.2d 164 (N.C., 1983) </a:t>
            </a:r>
          </a:p>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67A9E305-0339-4799-B632-592BBA1F1183}" type="datetime1">
              <a:rPr lang="en-US" smtClean="0">
                <a:solidFill>
                  <a:srgbClr val="DBF5F9">
                    <a:shade val="90000"/>
                  </a:srgbClr>
                </a:solidFill>
              </a:rPr>
              <a:pPr>
                <a:defRPr/>
              </a:pPr>
              <a:t>12/12/2012</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r>
              <a:rPr lang="en-US">
                <a:solidFill>
                  <a:srgbClr val="DBF5F9">
                    <a:shade val="90000"/>
                  </a:srgbClr>
                </a:solidFill>
              </a:rPr>
              <a:t>REFORMATTED - Legal Issues</a:t>
            </a:r>
          </a:p>
        </p:txBody>
      </p:sp>
      <p:sp>
        <p:nvSpPr>
          <p:cNvPr id="6" name="Slide Number Placeholder 26"/>
          <p:cNvSpPr>
            <a:spLocks noGrp="1"/>
          </p:cNvSpPr>
          <p:nvPr>
            <p:ph type="sldNum" sz="quarter" idx="12"/>
          </p:nvPr>
        </p:nvSpPr>
        <p:spPr/>
        <p:txBody>
          <a:bodyPr/>
          <a:lstStyle>
            <a:lvl1pPr>
              <a:defRPr/>
            </a:lvl1pPr>
          </a:lstStyle>
          <a:p>
            <a:pPr>
              <a:defRPr/>
            </a:pPr>
            <a:fld id="{BC24E475-E2AF-4ACF-952A-4FC04F60754F}" type="slidenum">
              <a:rPr lang="en-US">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280000620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B73DBBD-4982-459F-89A4-58CE6BAC15FF}" type="datetime1">
              <a:rPr lang="en-US" smtClean="0">
                <a:solidFill>
                  <a:srgbClr val="04617B">
                    <a:shade val="90000"/>
                  </a:srgbClr>
                </a:solidFill>
              </a:rPr>
              <a:pPr>
                <a:defRPr/>
              </a:pPr>
              <a:t>12/12/2012</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REFORMATTED - Legal Issues</a:t>
            </a:r>
          </a:p>
        </p:txBody>
      </p:sp>
      <p:sp>
        <p:nvSpPr>
          <p:cNvPr id="6" name="Slide Number Placeholder 17"/>
          <p:cNvSpPr>
            <a:spLocks noGrp="1"/>
          </p:cNvSpPr>
          <p:nvPr>
            <p:ph type="sldNum" sz="quarter" idx="12"/>
          </p:nvPr>
        </p:nvSpPr>
        <p:spPr/>
        <p:txBody>
          <a:bodyPr/>
          <a:lstStyle>
            <a:lvl1pPr>
              <a:defRPr/>
            </a:lvl1pPr>
          </a:lstStyle>
          <a:p>
            <a:pPr>
              <a:defRPr/>
            </a:pPr>
            <a:fld id="{8D27A2C2-A338-41F0-9CA8-6A56B1A68859}"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499393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6EC1806-0F21-49F0-8B8C-039481427BD0}" type="datetime1">
              <a:rPr lang="en-US" smtClean="0">
                <a:solidFill>
                  <a:srgbClr val="04617B">
                    <a:shade val="90000"/>
                  </a:srgbClr>
                </a:solidFill>
              </a:rPr>
              <a:pPr>
                <a:defRPr/>
              </a:pPr>
              <a:t>12/12/2012</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REFORMATTED - Legal Issues</a:t>
            </a:r>
          </a:p>
        </p:txBody>
      </p:sp>
      <p:sp>
        <p:nvSpPr>
          <p:cNvPr id="6" name="Slide Number Placeholder 17"/>
          <p:cNvSpPr>
            <a:spLocks noGrp="1"/>
          </p:cNvSpPr>
          <p:nvPr>
            <p:ph type="sldNum" sz="quarter" idx="12"/>
          </p:nvPr>
        </p:nvSpPr>
        <p:spPr/>
        <p:txBody>
          <a:bodyPr/>
          <a:lstStyle>
            <a:lvl1pPr>
              <a:defRPr/>
            </a:lvl1pPr>
          </a:lstStyle>
          <a:p>
            <a:pPr>
              <a:defRPr/>
            </a:pPr>
            <a:fld id="{BC547003-33A2-45C1-8719-886F5BFBF569}"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55235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4" name="Title 3"/>
          <p:cNvSpPr>
            <a:spLocks noGrp="1"/>
          </p:cNvSpPr>
          <p:nvPr>
            <p:ph type="title"/>
          </p:nvPr>
        </p:nvSpPr>
        <p:spPr>
          <a:xfrm>
            <a:off x="990600" y="76200"/>
            <a:ext cx="7991475" cy="584775"/>
          </a:xfrm>
        </p:spPr>
        <p:txBody>
          <a:bodyPr/>
          <a:lstStyle>
            <a:lvl1pPr>
              <a:defRPr sz="3200">
                <a:solidFill>
                  <a:srgbClr val="A9C399"/>
                </a:solidFill>
                <a:latin typeface="+mn-lt"/>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33400" y="1066800"/>
            <a:ext cx="8001000" cy="5257800"/>
          </a:xfrm>
          <a:prstGeom prst="rect">
            <a:avLst/>
          </a:prstGeom>
        </p:spPr>
        <p:txBody>
          <a:bodyPr/>
          <a:lstStyle>
            <a:lvl1pPr>
              <a:defRPr>
                <a:solidFill>
                  <a:schemeClr val="bg2"/>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08789323"/>
      </p:ext>
    </p:extLst>
  </p:cSld>
  <p:clrMapOvr>
    <a:masterClrMapping/>
  </p:clrMapOvr>
  <p:transition advClick="0" advTm="4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0125" y="60325"/>
            <a:ext cx="7991475" cy="549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046163"/>
            <a:ext cx="3810000" cy="2230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046163"/>
            <a:ext cx="3810000" cy="2230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xfrm>
            <a:off x="381000" y="6015038"/>
            <a:ext cx="1905000" cy="457200"/>
          </a:xfrm>
        </p:spPr>
        <p:txBody>
          <a:bodyPr/>
          <a:lstStyle>
            <a:lvl1pPr>
              <a:defRPr>
                <a:solidFill>
                  <a:schemeClr val="bg2"/>
                </a:solidFill>
              </a:defRPr>
            </a:lvl1pPr>
          </a:lstStyle>
          <a:p>
            <a:pPr>
              <a:defRPr/>
            </a:pPr>
            <a:fld id="{9DFFCB41-ABAA-44DC-815F-4D7F2F4EBE0C}" type="datetime1">
              <a:rPr lang="en-US" smtClean="0">
                <a:solidFill>
                  <a:srgbClr val="DBF5F9"/>
                </a:solidFill>
              </a:rPr>
              <a:pPr>
                <a:defRPr/>
              </a:pPr>
              <a:t>12/12/2012</a:t>
            </a:fld>
            <a:endParaRPr lang="en-US">
              <a:solidFill>
                <a:srgbClr val="DBF5F9"/>
              </a:solidFill>
            </a:endParaRPr>
          </a:p>
        </p:txBody>
      </p:sp>
      <p:sp>
        <p:nvSpPr>
          <p:cNvPr id="6" name="Rectangle 4"/>
          <p:cNvSpPr>
            <a:spLocks noGrp="1" noChangeArrowheads="1"/>
          </p:cNvSpPr>
          <p:nvPr>
            <p:ph type="ftr" sz="quarter" idx="11"/>
          </p:nvPr>
        </p:nvSpPr>
        <p:spPr>
          <a:xfrm>
            <a:off x="3124200" y="7162800"/>
            <a:ext cx="2895600" cy="457200"/>
          </a:xfrm>
        </p:spPr>
        <p:txBody>
          <a:bodyPr/>
          <a:lstStyle>
            <a:lvl1pPr>
              <a:defRPr>
                <a:solidFill>
                  <a:schemeClr val="bg2"/>
                </a:solidFill>
              </a:defRPr>
            </a:lvl1pPr>
          </a:lstStyle>
          <a:p>
            <a:pPr>
              <a:defRPr/>
            </a:pPr>
            <a:r>
              <a:rPr lang="en-US">
                <a:solidFill>
                  <a:srgbClr val="DBF5F9"/>
                </a:solidFill>
              </a:rPr>
              <a:t>REFORMATTED - Legal Issues</a:t>
            </a:r>
          </a:p>
        </p:txBody>
      </p:sp>
      <p:sp>
        <p:nvSpPr>
          <p:cNvPr id="7" name="Rectangle 5"/>
          <p:cNvSpPr>
            <a:spLocks noGrp="1" noChangeArrowheads="1"/>
          </p:cNvSpPr>
          <p:nvPr>
            <p:ph type="sldNum" sz="quarter" idx="12"/>
          </p:nvPr>
        </p:nvSpPr>
        <p:spPr>
          <a:xfrm>
            <a:off x="6858000" y="6015038"/>
            <a:ext cx="1905000" cy="457200"/>
          </a:xfrm>
        </p:spPr>
        <p:txBody>
          <a:bodyPr/>
          <a:lstStyle>
            <a:lvl1pPr>
              <a:defRPr>
                <a:solidFill>
                  <a:schemeClr val="bg2"/>
                </a:solidFill>
              </a:defRPr>
            </a:lvl1pPr>
          </a:lstStyle>
          <a:p>
            <a:pPr>
              <a:defRPr/>
            </a:pPr>
            <a:fld id="{AF8C0CAE-57F9-4814-924F-5FC72F19A40B}" type="slidenum">
              <a:rPr lang="en-US">
                <a:solidFill>
                  <a:srgbClr val="DBF5F9"/>
                </a:solidFill>
              </a:rPr>
              <a:pPr>
                <a:defRPr/>
              </a:pPr>
              <a:t>‹#›</a:t>
            </a:fld>
            <a:endParaRPr lang="en-US">
              <a:solidFill>
                <a:srgbClr val="DBF5F9"/>
              </a:solidFill>
            </a:endParaRPr>
          </a:p>
        </p:txBody>
      </p:sp>
    </p:spTree>
    <p:extLst>
      <p:ext uri="{BB962C8B-B14F-4D97-AF65-F5344CB8AC3E}">
        <p14:creationId xmlns:p14="http://schemas.microsoft.com/office/powerpoint/2010/main" val="219842772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434F43A3-7131-428E-8640-7ED7417CB4EA}" type="datetime1">
              <a:rPr lang="en-US">
                <a:solidFill>
                  <a:srgbClr val="DBF5F9">
                    <a:shade val="90000"/>
                  </a:srgbClr>
                </a:solidFill>
              </a:rPr>
              <a:pPr>
                <a:defRPr/>
              </a:pPr>
              <a:t>12/12/2012</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3E4BDE0C-D348-439D-9CFB-D899FE5304B2}" type="slidenum">
              <a:rPr lang="en-US">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152031718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BA7DC0B-F34B-4DEC-8205-B1362C913641}" type="datetime1">
              <a:rPr lang="en-US">
                <a:solidFill>
                  <a:srgbClr val="04617B">
                    <a:shade val="90000"/>
                  </a:srgbClr>
                </a:solidFill>
              </a:rPr>
              <a:pPr>
                <a:defRPr/>
              </a:pPr>
              <a:t>12/12/2012</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ECA095B0-D620-4AFD-B79A-BE1E9DD6E78D}"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60042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C5E187-727F-4710-8183-89C8157BEC07}" type="datetime1">
              <a:rPr lang="en-US">
                <a:solidFill>
                  <a:srgbClr val="DBF5F9">
                    <a:shade val="90000"/>
                  </a:srgbClr>
                </a:solidFill>
              </a:rPr>
              <a:pPr>
                <a:defRPr/>
              </a:pPr>
              <a:t>12/12/2012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68EC469-5D6D-4A81-9F06-C21D10B82F95}" type="slidenum">
              <a:rPr lang="en-US">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1659334510"/>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F959FBD0-32BB-4D8F-98A2-3C5BA08EA6F6}" type="datetime1">
              <a:rPr lang="en-US">
                <a:solidFill>
                  <a:srgbClr val="04617B">
                    <a:shade val="90000"/>
                  </a:srgbClr>
                </a:solidFill>
              </a:rPr>
              <a:pPr>
                <a:defRPr/>
              </a:pPr>
              <a:t>12/12/2012</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1A40FCD3-A4D0-4144-80C5-DDD02F95B136}"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862869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E49CC3CC-A5E5-4FD7-92D6-BBB7E91621E0}" type="datetime1">
              <a:rPr lang="en-US">
                <a:solidFill>
                  <a:srgbClr val="04617B">
                    <a:shade val="90000"/>
                  </a:srgbClr>
                </a:solidFill>
              </a:rPr>
              <a:pPr>
                <a:defRPr/>
              </a:pPr>
              <a:t>12/12/2012</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809B538E-676A-4ABC-9495-D1C05A515AD5}"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688075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45760973-9B6C-47A1-A84D-D80CED58546C}" type="datetime1">
              <a:rPr lang="en-US">
                <a:solidFill>
                  <a:srgbClr val="04617B">
                    <a:shade val="90000"/>
                  </a:srgbClr>
                </a:solidFill>
              </a:rPr>
              <a:pPr>
                <a:defRPr/>
              </a:pPr>
              <a:t>12/12/2012</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96476AFE-FEE3-4AF2-9D7B-0D8CFA743CCF}"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539050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96BA206-2D7F-4D46-94BD-A245487F0091}" type="datetime1">
              <a:rPr lang="en-US" smtClean="0">
                <a:solidFill>
                  <a:srgbClr val="04617B">
                    <a:shade val="90000"/>
                  </a:srgbClr>
                </a:solidFill>
              </a:rPr>
              <a:pPr>
                <a:defRPr/>
              </a:pPr>
              <a:t>12/12/2012</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REFORMATTED - Legal Issues</a:t>
            </a:r>
          </a:p>
        </p:txBody>
      </p:sp>
      <p:sp>
        <p:nvSpPr>
          <p:cNvPr id="6" name="Slide Number Placeholder 17"/>
          <p:cNvSpPr>
            <a:spLocks noGrp="1"/>
          </p:cNvSpPr>
          <p:nvPr>
            <p:ph type="sldNum" sz="quarter" idx="12"/>
          </p:nvPr>
        </p:nvSpPr>
        <p:spPr/>
        <p:txBody>
          <a:bodyPr/>
          <a:lstStyle>
            <a:lvl1pPr>
              <a:defRPr/>
            </a:lvl1pPr>
          </a:lstStyle>
          <a:p>
            <a:pPr>
              <a:defRPr/>
            </a:pPr>
            <a:fld id="{D2C4748A-8976-4586-9004-2FFB8291FF31}"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846754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3DA5D94-2BC4-4F8F-B277-53F307F21881}" type="datetime1">
              <a:rPr lang="en-US">
                <a:solidFill>
                  <a:srgbClr val="04617B">
                    <a:shade val="90000"/>
                  </a:srgbClr>
                </a:solidFill>
              </a:rPr>
              <a:pPr>
                <a:defRPr/>
              </a:pPr>
              <a:t>12/12/2012</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6A119398-F2B4-4F40-8308-1E83EE857C1B}"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269151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8D6AA7F-1E02-4F94-AFAE-49E01A81601B}" type="datetime1">
              <a:rPr lang="en-US">
                <a:solidFill>
                  <a:srgbClr val="04617B">
                    <a:shade val="90000"/>
                  </a:srgbClr>
                </a:solidFill>
              </a:rPr>
              <a:pPr>
                <a:defRPr/>
              </a:pPr>
              <a:t>12/12/2012</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4C371AEA-FF8B-4449-936D-05295AE48987}"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76778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679A117C-9176-43EE-95DF-042F08B857EC}" type="datetime1">
              <a:rPr lang="en-US">
                <a:solidFill>
                  <a:srgbClr val="04617B">
                    <a:shade val="90000"/>
                  </a:srgbClr>
                </a:solidFill>
              </a:rPr>
              <a:pPr>
                <a:defRPr/>
              </a:pPr>
              <a:t>12/12/2012</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6BBEA48F-AF47-4129-B9E9-2E400CAE0551}"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292828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F0043EC-CD92-4CD7-BC4B-5B946B263CC4}" type="datetime1">
              <a:rPr lang="en-US">
                <a:solidFill>
                  <a:srgbClr val="04617B">
                    <a:shade val="90000"/>
                  </a:srgbClr>
                </a:solidFill>
              </a:rPr>
              <a:pPr>
                <a:defRPr/>
              </a:pPr>
              <a:t>12/12/2012</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91F3D6B6-60F4-4F3D-96E9-A021E474226A}"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5533135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F1691D9-FD7C-4E14-AA7A-C02503F50190}" type="datetime1">
              <a:rPr lang="en-US">
                <a:solidFill>
                  <a:srgbClr val="04617B">
                    <a:shade val="90000"/>
                  </a:srgbClr>
                </a:solidFill>
              </a:rPr>
              <a:pPr>
                <a:defRPr/>
              </a:pPr>
              <a:t>12/12/2012</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76D10949-7DD8-471D-AF20-6DBDF3221038}"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14778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4" name="Title 3"/>
          <p:cNvSpPr>
            <a:spLocks noGrp="1"/>
          </p:cNvSpPr>
          <p:nvPr>
            <p:ph type="title"/>
          </p:nvPr>
        </p:nvSpPr>
        <p:spPr>
          <a:xfrm>
            <a:off x="990600" y="76200"/>
            <a:ext cx="7991475" cy="584775"/>
          </a:xfrm>
        </p:spPr>
        <p:txBody>
          <a:bodyPr/>
          <a:lstStyle>
            <a:lvl1pPr>
              <a:defRPr sz="3200">
                <a:solidFill>
                  <a:srgbClr val="A9C399"/>
                </a:solidFill>
                <a:latin typeface="+mn-lt"/>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33400" y="1066800"/>
            <a:ext cx="8001000" cy="5257800"/>
          </a:xfrm>
          <a:prstGeom prst="rect">
            <a:avLst/>
          </a:prstGeom>
        </p:spPr>
        <p:txBody>
          <a:bodyPr/>
          <a:lstStyle>
            <a:lvl1pPr>
              <a:defRPr>
                <a:solidFill>
                  <a:schemeClr val="bg2"/>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03138223"/>
      </p:ext>
    </p:extLst>
  </p:cSld>
  <p:clrMapOvr>
    <a:masterClrMapping/>
  </p:clrMapOvr>
  <p:transition advClick="0" advTm="4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00125" y="60325"/>
            <a:ext cx="7991475" cy="579438"/>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914400"/>
            <a:ext cx="3810000" cy="1038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914400"/>
            <a:ext cx="3810000" cy="1038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2105025"/>
            <a:ext cx="3810000" cy="1039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572000" y="2105025"/>
            <a:ext cx="3810000" cy="1039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p:txBody>
          <a:bodyPr/>
          <a:lstStyle>
            <a:lvl1pPr fontAlgn="auto">
              <a:spcBef>
                <a:spcPts val="0"/>
              </a:spcBef>
              <a:spcAft>
                <a:spcPts val="0"/>
              </a:spcAft>
              <a:defRPr/>
            </a:lvl1pPr>
          </a:lstStyle>
          <a:p>
            <a:pPr>
              <a:defRPr/>
            </a:pPr>
            <a:fld id="{2C8F605C-2E63-49FD-B1B0-00148BAED769}" type="datetime1">
              <a:rPr lang="en-US">
                <a:solidFill>
                  <a:srgbClr val="04617B">
                    <a:shade val="90000"/>
                  </a:srgbClr>
                </a:solidFill>
              </a:rPr>
              <a:pPr>
                <a:defRPr/>
              </a:pPr>
              <a:t>12/12/2012</a:t>
            </a:fld>
            <a:endParaRPr lang="en-US">
              <a:solidFill>
                <a:srgbClr val="04617B">
                  <a:shade val="90000"/>
                </a:srgbClr>
              </a:solidFill>
            </a:endParaRPr>
          </a:p>
        </p:txBody>
      </p:sp>
      <p:sp>
        <p:nvSpPr>
          <p:cNvPr id="8"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solidFill>
                <a:srgbClr val="04617B">
                  <a:shade val="90000"/>
                </a:srgbClr>
              </a:solidFill>
            </a:endParaRPr>
          </a:p>
        </p:txBody>
      </p:sp>
      <p:sp>
        <p:nvSpPr>
          <p:cNvPr id="9" name="Rectangle 5"/>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7F7C6AAD-9B66-4F8E-A4EF-94E5F97838D3}"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07089634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E3D73F-C9E5-4819-8BF3-536ED2C0321E}" type="datetimeFigureOut">
              <a:rPr lang="en-US">
                <a:solidFill>
                  <a:prstClr val="black">
                    <a:tint val="75000"/>
                  </a:prstClr>
                </a:solidFill>
              </a:rPr>
              <a:pPr/>
              <a:t>12/12/2012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E04515-D12D-4592-9C86-9576B8B91F3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13509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E3D73F-C9E5-4819-8BF3-536ED2C0321E}" type="datetimeFigureOut">
              <a:rPr lang="en-US">
                <a:solidFill>
                  <a:prstClr val="black">
                    <a:tint val="75000"/>
                  </a:prstClr>
                </a:solidFill>
              </a:rPr>
              <a:pPr/>
              <a:t>12/12/2012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E04515-D12D-4592-9C86-9576B8B91F3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171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E3D73F-C9E5-4819-8BF3-536ED2C0321E}" type="datetimeFigureOut">
              <a:rPr lang="en-US">
                <a:solidFill>
                  <a:prstClr val="black">
                    <a:tint val="75000"/>
                  </a:prstClr>
                </a:solidFill>
              </a:rPr>
              <a:pPr/>
              <a:t>12/12/2012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E04515-D12D-4592-9C86-9576B8B91F3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6371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4D40FDD-2C19-4991-BF2D-9D2AA4B8A811}" type="datetime1">
              <a:rPr lang="en-US" smtClean="0">
                <a:solidFill>
                  <a:srgbClr val="DBF5F9">
                    <a:shade val="90000"/>
                  </a:srgbClr>
                </a:solidFill>
              </a:rPr>
              <a:pPr>
                <a:defRPr/>
              </a:pPr>
              <a:t>12/12/2012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DBF5F9">
                    <a:shade val="90000"/>
                  </a:srgbClr>
                </a:solidFill>
              </a:rPr>
              <a:t>REFORMATTED - Legal Issues</a:t>
            </a:r>
          </a:p>
        </p:txBody>
      </p:sp>
      <p:sp>
        <p:nvSpPr>
          <p:cNvPr id="6" name="Slide Number Placeholder 5"/>
          <p:cNvSpPr>
            <a:spLocks noGrp="1"/>
          </p:cNvSpPr>
          <p:nvPr>
            <p:ph type="sldNum" sz="quarter" idx="12"/>
          </p:nvPr>
        </p:nvSpPr>
        <p:spPr/>
        <p:txBody>
          <a:bodyPr/>
          <a:lstStyle>
            <a:lvl1pPr>
              <a:defRPr/>
            </a:lvl1pPr>
          </a:lstStyle>
          <a:p>
            <a:pPr>
              <a:defRPr/>
            </a:pPr>
            <a:fld id="{B41256AB-91B4-49AC-A8DC-76B7178CCFF2}" type="slidenum">
              <a:rPr lang="en-US">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3247491316"/>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E3D73F-C9E5-4819-8BF3-536ED2C0321E}" type="datetimeFigureOut">
              <a:rPr lang="en-US">
                <a:solidFill>
                  <a:prstClr val="black">
                    <a:tint val="75000"/>
                  </a:prstClr>
                </a:solidFill>
              </a:rPr>
              <a:pPr/>
              <a:t>12/12/2012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E04515-D12D-4592-9C86-9576B8B91F3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056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E3D73F-C9E5-4819-8BF3-536ED2C0321E}" type="datetimeFigureOut">
              <a:rPr lang="en-US">
                <a:solidFill>
                  <a:prstClr val="black">
                    <a:tint val="75000"/>
                  </a:prstClr>
                </a:solidFill>
              </a:rPr>
              <a:pPr/>
              <a:t>12/12/2012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E04515-D12D-4592-9C86-9576B8B91F3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70769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E3D73F-C9E5-4819-8BF3-536ED2C0321E}" type="datetimeFigureOut">
              <a:rPr lang="en-US">
                <a:solidFill>
                  <a:prstClr val="black">
                    <a:tint val="75000"/>
                  </a:prstClr>
                </a:solidFill>
              </a:rPr>
              <a:pPr/>
              <a:t>12/12/2012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E04515-D12D-4592-9C86-9576B8B91F3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7249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E3D73F-C9E5-4819-8BF3-536ED2C0321E}" type="datetimeFigureOut">
              <a:rPr lang="en-US">
                <a:solidFill>
                  <a:prstClr val="black">
                    <a:tint val="75000"/>
                  </a:prstClr>
                </a:solidFill>
              </a:rPr>
              <a:pPr/>
              <a:t>12/12/2012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E04515-D12D-4592-9C86-9576B8B91F3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4438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E3D73F-C9E5-4819-8BF3-536ED2C0321E}" type="datetimeFigureOut">
              <a:rPr lang="en-US">
                <a:solidFill>
                  <a:prstClr val="black">
                    <a:tint val="75000"/>
                  </a:prstClr>
                </a:solidFill>
              </a:rPr>
              <a:pPr/>
              <a:t>12/12/2012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E04515-D12D-4592-9C86-9576B8B91F3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93047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E3D73F-C9E5-4819-8BF3-536ED2C0321E}" type="datetimeFigureOut">
              <a:rPr lang="en-US">
                <a:solidFill>
                  <a:prstClr val="black">
                    <a:tint val="75000"/>
                  </a:prstClr>
                </a:solidFill>
              </a:rPr>
              <a:pPr/>
              <a:t>12/12/2012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E04515-D12D-4592-9C86-9576B8B91F3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986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E3D73F-C9E5-4819-8BF3-536ED2C0321E}" type="datetimeFigureOut">
              <a:rPr lang="en-US">
                <a:solidFill>
                  <a:prstClr val="black">
                    <a:tint val="75000"/>
                  </a:prstClr>
                </a:solidFill>
              </a:rPr>
              <a:pPr/>
              <a:t>12/12/2012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E04515-D12D-4592-9C86-9576B8B91F3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81239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E3D73F-C9E5-4819-8BF3-536ED2C0321E}" type="datetimeFigureOut">
              <a:rPr lang="en-US">
                <a:solidFill>
                  <a:prstClr val="black">
                    <a:tint val="75000"/>
                  </a:prstClr>
                </a:solidFill>
              </a:rPr>
              <a:pPr/>
              <a:t>12/12/2012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E04515-D12D-4592-9C86-9576B8B91F3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1014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AutoShape 3"/>
          <p:cNvSpPr>
            <a:spLocks noChangeArrowheads="1"/>
          </p:cNvSpPr>
          <p:nvPr/>
        </p:nvSpPr>
        <p:spPr bwMode="auto">
          <a:xfrm rot="5400000">
            <a:off x="-685800" y="2438400"/>
            <a:ext cx="1524000" cy="152400"/>
          </a:xfrm>
          <a:prstGeom prst="triangle">
            <a:avLst>
              <a:gd name="adj" fmla="val 50000"/>
            </a:avLst>
          </a:prstGeom>
          <a:solidFill>
            <a:schemeClr val="hlink"/>
          </a:solidFill>
          <a:ln w="9525">
            <a:solidFill>
              <a:schemeClr val="folHlink"/>
            </a:solidFill>
            <a:miter lim="800000"/>
            <a:headEnd/>
            <a:tailEnd/>
          </a:ln>
        </p:spPr>
        <p:txBody>
          <a:bodyPr wrap="none" anchor="ctr"/>
          <a:lstStyle/>
          <a:p>
            <a:pPr eaLnBrk="0" fontAlgn="base" hangingPunct="0">
              <a:spcBef>
                <a:spcPct val="0"/>
              </a:spcBef>
              <a:spcAft>
                <a:spcPct val="0"/>
              </a:spcAft>
              <a:defRPr/>
            </a:pPr>
            <a:endParaRPr lang="en-US" sz="2800" b="1" i="1">
              <a:solidFill>
                <a:srgbClr val="F8F8F8"/>
              </a:solidFill>
              <a:latin typeface="Times New Roman" pitchFamily="18" charset="0"/>
            </a:endParaRPr>
          </a:p>
        </p:txBody>
      </p:sp>
      <p:pic>
        <p:nvPicPr>
          <p:cNvPr id="5" name="Picture 9" descr="front page_ba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2596" name="Rectangle 4"/>
          <p:cNvSpPr>
            <a:spLocks noGrp="1" noChangeArrowheads="1"/>
          </p:cNvSpPr>
          <p:nvPr>
            <p:ph type="ctrTitle"/>
          </p:nvPr>
        </p:nvSpPr>
        <p:spPr>
          <a:xfrm>
            <a:off x="990600" y="2173288"/>
            <a:ext cx="7772400" cy="609600"/>
          </a:xfrm>
          <a:prstGeom prst="rect">
            <a:avLst/>
          </a:prstGeom>
        </p:spPr>
        <p:txBody>
          <a:bodyPr anchor="ctr"/>
          <a:lstStyle>
            <a:lvl1pPr algn="r">
              <a:defRPr sz="3400">
                <a:latin typeface="Calibri" pitchFamily="34" charset="0"/>
              </a:defRPr>
            </a:lvl1pPr>
          </a:lstStyle>
          <a:p>
            <a:r>
              <a:rPr lang="en-US"/>
              <a:t>click to edit master title style</a:t>
            </a:r>
          </a:p>
        </p:txBody>
      </p:sp>
      <p:sp>
        <p:nvSpPr>
          <p:cNvPr id="622597" name="Rectangle 5"/>
          <p:cNvSpPr>
            <a:spLocks noGrp="1" noChangeArrowheads="1"/>
          </p:cNvSpPr>
          <p:nvPr>
            <p:ph type="subTitle" idx="1"/>
          </p:nvPr>
        </p:nvSpPr>
        <p:spPr>
          <a:xfrm>
            <a:off x="2362200" y="3763963"/>
            <a:ext cx="6400800" cy="488950"/>
          </a:xfrm>
        </p:spPr>
        <p:txBody>
          <a:bodyPr anchor="ctr"/>
          <a:lstStyle>
            <a:lvl1pPr marL="0" indent="0" algn="r">
              <a:spcBef>
                <a:spcPct val="0"/>
              </a:spcBef>
              <a:buClrTx/>
              <a:buSzTx/>
              <a:buFont typeface="Wingdings" pitchFamily="2" charset="2"/>
              <a:buNone/>
              <a:defRPr sz="2600" b="0"/>
            </a:lvl1pPr>
          </a:lstStyle>
          <a:p>
            <a:r>
              <a:rPr lang="en-US"/>
              <a:t>click to edit master subtitle style</a:t>
            </a:r>
          </a:p>
        </p:txBody>
      </p:sp>
      <p:sp>
        <p:nvSpPr>
          <p:cNvPr id="6" name="Rectangle 5"/>
          <p:cNvSpPr>
            <a:spLocks noGrp="1" noChangeArrowheads="1"/>
          </p:cNvSpPr>
          <p:nvPr>
            <p:ph type="dt" sz="half" idx="10"/>
          </p:nvPr>
        </p:nvSpPr>
        <p:spPr/>
        <p:txBody>
          <a:bodyPr/>
          <a:lstStyle>
            <a:lvl1pPr>
              <a:defRPr smtClean="0"/>
            </a:lvl1pPr>
          </a:lstStyle>
          <a:p>
            <a:pPr>
              <a:defRPr/>
            </a:pPr>
            <a:fld id="{FD22A68A-A676-4EB1-9343-CEAED4F7E4A0}" type="datetime1">
              <a:rPr lang="en-US"/>
              <a:pPr>
                <a:defRPr/>
              </a:pPr>
              <a:t>12/12/2012</a:t>
            </a:fld>
            <a:endParaRPr lang="en-US"/>
          </a:p>
        </p:txBody>
      </p:sp>
      <p:sp>
        <p:nvSpPr>
          <p:cNvPr id="7" name="Rectangle 6"/>
          <p:cNvSpPr>
            <a:spLocks noGrp="1" noChangeArrowheads="1"/>
          </p:cNvSpPr>
          <p:nvPr>
            <p:ph type="ftr" sz="quarter" idx="11"/>
          </p:nvPr>
        </p:nvSpPr>
        <p:spPr>
          <a:xfrm>
            <a:off x="3124200" y="6015038"/>
            <a:ext cx="2895600" cy="457200"/>
          </a:xfrm>
        </p:spPr>
        <p:txBody>
          <a:bodyPr/>
          <a:lstStyle>
            <a:lvl1pPr>
              <a:defRPr smtClean="0"/>
            </a:lvl1pPr>
          </a:lstStyle>
          <a:p>
            <a:pPr>
              <a:defRPr/>
            </a:pPr>
            <a:r>
              <a:rPr lang="en-US"/>
              <a:t>REFORMATTED - Legal Issues</a:t>
            </a:r>
          </a:p>
        </p:txBody>
      </p:sp>
      <p:sp>
        <p:nvSpPr>
          <p:cNvPr id="8" name="Rectangle 7"/>
          <p:cNvSpPr>
            <a:spLocks noGrp="1" noChangeArrowheads="1"/>
          </p:cNvSpPr>
          <p:nvPr>
            <p:ph type="sldNum" sz="quarter" idx="12"/>
          </p:nvPr>
        </p:nvSpPr>
        <p:spPr/>
        <p:txBody>
          <a:bodyPr/>
          <a:lstStyle>
            <a:lvl1pPr>
              <a:defRPr>
                <a:latin typeface="Tahoma" pitchFamily="34" charset="0"/>
              </a:defRPr>
            </a:lvl1pPr>
          </a:lstStyle>
          <a:p>
            <a:pPr>
              <a:defRPr/>
            </a:pPr>
            <a:fld id="{4F9DDAAD-3632-4CDA-92D9-1A4D641A79EC}" type="slidenum">
              <a:rPr lang="en-US"/>
              <a:pPr>
                <a:defRPr/>
              </a:pPr>
              <a:t>‹#›</a:t>
            </a:fld>
            <a:endParaRPr lang="en-US"/>
          </a:p>
        </p:txBody>
      </p:sp>
    </p:spTree>
    <p:extLst>
      <p:ext uri="{BB962C8B-B14F-4D97-AF65-F5344CB8AC3E}">
        <p14:creationId xmlns:p14="http://schemas.microsoft.com/office/powerpoint/2010/main" val="138016028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050925"/>
            <a:ext cx="8763000" cy="549275"/>
          </a:xfrm>
          <a:prstGeom prst="rect">
            <a:avLst/>
          </a:prstGeom>
        </p:spPr>
        <p:txBody>
          <a:bodyPr/>
          <a:lstStyle>
            <a:lvl1pPr>
              <a:defRPr lang="en-US" sz="3200" dirty="0">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905000"/>
            <a:ext cx="7772400" cy="523220"/>
          </a:xfrm>
        </p:spPr>
        <p:txBody>
          <a:bodyPr/>
          <a:lstStyle>
            <a:lvl1pPr>
              <a:defRPr lang="en-US" sz="2800" dirty="0" smtClean="0">
                <a:latin typeface="+mn-lt"/>
              </a:defRPr>
            </a:lvl1pPr>
          </a:lstStyle>
          <a:p>
            <a:pPr lvl="0"/>
            <a:r>
              <a:rPr lang="en-US" dirty="0" smtClean="0"/>
              <a:t>Click to edit Master text styles</a:t>
            </a:r>
          </a:p>
        </p:txBody>
      </p:sp>
      <p:sp>
        <p:nvSpPr>
          <p:cNvPr id="4" name="Rectangle 3"/>
          <p:cNvSpPr>
            <a:spLocks noGrp="1" noChangeArrowheads="1"/>
          </p:cNvSpPr>
          <p:nvPr>
            <p:ph type="dt" sz="half" idx="10"/>
          </p:nvPr>
        </p:nvSpPr>
        <p:spPr/>
        <p:txBody>
          <a:bodyPr/>
          <a:lstStyle>
            <a:lvl1pPr>
              <a:defRPr smtClean="0"/>
            </a:lvl1pPr>
          </a:lstStyle>
          <a:p>
            <a:pPr>
              <a:defRPr/>
            </a:pPr>
            <a:fld id="{A15B260F-36A1-4F10-8D4F-990E424790E7}" type="datetime1">
              <a:rPr lang="en-US"/>
              <a:pPr>
                <a:defRPr/>
              </a:pPr>
              <a:t>12/12/2012</a:t>
            </a:fld>
            <a:endParaRPr lang="en-US"/>
          </a:p>
        </p:txBody>
      </p:sp>
      <p:sp>
        <p:nvSpPr>
          <p:cNvPr id="5" name="Rectangle 4"/>
          <p:cNvSpPr>
            <a:spLocks noGrp="1" noChangeArrowheads="1"/>
          </p:cNvSpPr>
          <p:nvPr>
            <p:ph type="ftr" sz="quarter" idx="11"/>
          </p:nvPr>
        </p:nvSpPr>
        <p:spPr/>
        <p:txBody>
          <a:bodyPr/>
          <a:lstStyle>
            <a:lvl1pPr>
              <a:defRPr smtClean="0"/>
            </a:lvl1pPr>
          </a:lstStyle>
          <a:p>
            <a:pPr>
              <a:defRPr/>
            </a:pPr>
            <a:r>
              <a:rPr lang="en-US"/>
              <a:t>REFORMATTED - Legal Issues</a:t>
            </a:r>
          </a:p>
        </p:txBody>
      </p:sp>
      <p:sp>
        <p:nvSpPr>
          <p:cNvPr id="6" name="Rectangle 5"/>
          <p:cNvSpPr>
            <a:spLocks noGrp="1" noChangeArrowheads="1"/>
          </p:cNvSpPr>
          <p:nvPr>
            <p:ph type="sldNum" sz="quarter" idx="12"/>
          </p:nvPr>
        </p:nvSpPr>
        <p:spPr/>
        <p:txBody>
          <a:bodyPr/>
          <a:lstStyle>
            <a:lvl1pPr>
              <a:defRPr>
                <a:latin typeface="Arial" pitchFamily="34" charset="0"/>
              </a:defRPr>
            </a:lvl1pPr>
          </a:lstStyle>
          <a:p>
            <a:pPr>
              <a:defRPr/>
            </a:pPr>
            <a:fld id="{456A8FF5-5F1F-4D39-9406-876EA2F20446}" type="slidenum">
              <a:rPr lang="en-US"/>
              <a:pPr>
                <a:defRPr/>
              </a:pPr>
              <a:t>‹#›</a:t>
            </a:fld>
            <a:endParaRPr lang="en-US"/>
          </a:p>
        </p:txBody>
      </p:sp>
    </p:spTree>
    <p:extLst>
      <p:ext uri="{BB962C8B-B14F-4D97-AF65-F5344CB8AC3E}">
        <p14:creationId xmlns:p14="http://schemas.microsoft.com/office/powerpoint/2010/main" val="317658179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57A8441-C138-47BB-A674-CDEB5A46C2A1}" type="datetime1">
              <a:rPr lang="en-US" smtClean="0">
                <a:solidFill>
                  <a:srgbClr val="04617B">
                    <a:shade val="90000"/>
                  </a:srgbClr>
                </a:solidFill>
              </a:rPr>
              <a:pPr>
                <a:defRPr/>
              </a:pPr>
              <a:t>12/12/2012</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REFORMATTED - Legal Issues</a:t>
            </a:r>
          </a:p>
        </p:txBody>
      </p:sp>
      <p:sp>
        <p:nvSpPr>
          <p:cNvPr id="7" name="Slide Number Placeholder 17"/>
          <p:cNvSpPr>
            <a:spLocks noGrp="1"/>
          </p:cNvSpPr>
          <p:nvPr>
            <p:ph type="sldNum" sz="quarter" idx="12"/>
          </p:nvPr>
        </p:nvSpPr>
        <p:spPr/>
        <p:txBody>
          <a:bodyPr/>
          <a:lstStyle>
            <a:lvl1pPr>
              <a:defRPr/>
            </a:lvl1pPr>
          </a:lstStyle>
          <a:p>
            <a:pPr>
              <a:defRPr/>
            </a:pPr>
            <a:fld id="{59409045-EC75-4250-96B7-1C612F6EE6D9}"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817364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lstStyle>
            <a:lvl1pPr algn="l">
              <a:defRPr sz="4000" b="1" cap="all">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722313" y="4006790"/>
            <a:ext cx="7772400" cy="400110"/>
          </a:xfrm>
        </p:spPr>
        <p:txBody>
          <a:bodyPr anchor="b"/>
          <a:lstStyle>
            <a:lvl1pPr marL="0" indent="0">
              <a:buNone/>
              <a:defRPr sz="2000">
                <a:latin typeface="+mn-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3"/>
          <p:cNvSpPr>
            <a:spLocks noGrp="1" noChangeArrowheads="1"/>
          </p:cNvSpPr>
          <p:nvPr>
            <p:ph type="dt" sz="half" idx="10"/>
          </p:nvPr>
        </p:nvSpPr>
        <p:spPr/>
        <p:txBody>
          <a:bodyPr/>
          <a:lstStyle>
            <a:lvl1pPr>
              <a:defRPr smtClean="0"/>
            </a:lvl1pPr>
          </a:lstStyle>
          <a:p>
            <a:pPr>
              <a:defRPr/>
            </a:pPr>
            <a:fld id="{8F1C4758-C24B-4E54-92EF-0B06D4521C14}" type="datetime1">
              <a:rPr lang="en-US"/>
              <a:pPr>
                <a:defRPr/>
              </a:pPr>
              <a:t>12/12/2012</a:t>
            </a:fld>
            <a:endParaRPr lang="en-US"/>
          </a:p>
        </p:txBody>
      </p:sp>
      <p:sp>
        <p:nvSpPr>
          <p:cNvPr id="5" name="Rectangle 4"/>
          <p:cNvSpPr>
            <a:spLocks noGrp="1" noChangeArrowheads="1"/>
          </p:cNvSpPr>
          <p:nvPr>
            <p:ph type="ftr" sz="quarter" idx="11"/>
          </p:nvPr>
        </p:nvSpPr>
        <p:spPr/>
        <p:txBody>
          <a:bodyPr/>
          <a:lstStyle>
            <a:lvl1pPr>
              <a:defRPr smtClean="0"/>
            </a:lvl1pPr>
          </a:lstStyle>
          <a:p>
            <a:pPr>
              <a:defRPr/>
            </a:pPr>
            <a:r>
              <a:rPr lang="en-US"/>
              <a:t>REFORMATTED - Legal Issues</a:t>
            </a:r>
          </a:p>
        </p:txBody>
      </p:sp>
      <p:sp>
        <p:nvSpPr>
          <p:cNvPr id="6" name="Rectangle 5"/>
          <p:cNvSpPr>
            <a:spLocks noGrp="1" noChangeArrowheads="1"/>
          </p:cNvSpPr>
          <p:nvPr>
            <p:ph type="sldNum" sz="quarter" idx="12"/>
          </p:nvPr>
        </p:nvSpPr>
        <p:spPr/>
        <p:txBody>
          <a:bodyPr/>
          <a:lstStyle>
            <a:lvl1pPr>
              <a:defRPr>
                <a:latin typeface="Arial" pitchFamily="34" charset="0"/>
              </a:defRPr>
            </a:lvl1pPr>
          </a:lstStyle>
          <a:p>
            <a:pPr>
              <a:defRPr/>
            </a:pPr>
            <a:fld id="{46922D6D-907C-4B50-96CF-53E130B6AD5A}" type="slidenum">
              <a:rPr lang="en-US"/>
              <a:pPr>
                <a:defRPr/>
              </a:pPr>
              <a:t>‹#›</a:t>
            </a:fld>
            <a:endParaRPr lang="en-US"/>
          </a:p>
        </p:txBody>
      </p:sp>
    </p:spTree>
    <p:extLst>
      <p:ext uri="{BB962C8B-B14F-4D97-AF65-F5344CB8AC3E}">
        <p14:creationId xmlns:p14="http://schemas.microsoft.com/office/powerpoint/2010/main" val="269569525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974725"/>
            <a:ext cx="7991475" cy="549275"/>
          </a:xfrm>
          <a:prstGeom prst="rect">
            <a:avLst/>
          </a:prstGeom>
        </p:spPr>
        <p:txBody>
          <a:bodyPr/>
          <a:lstStyle>
            <a:lvl1pPr>
              <a:defRPr sz="3200">
                <a:latin typeface="Calibri" pitchFamily="34" charset="0"/>
                <a:cs typeface="Calibri" pitchFamily="34" charset="0"/>
              </a:defRPr>
            </a:lvl1pPr>
          </a:lstStyle>
          <a:p>
            <a:r>
              <a:rPr lang="en-US" dirty="0" smtClean="0"/>
              <a:t>Click to edit Master title style</a:t>
            </a:r>
            <a:endParaRPr lang="en-US" dirty="0"/>
          </a:p>
        </p:txBody>
      </p:sp>
      <p:sp>
        <p:nvSpPr>
          <p:cNvPr id="3" name="Rectangle 3"/>
          <p:cNvSpPr>
            <a:spLocks noGrp="1" noChangeArrowheads="1"/>
          </p:cNvSpPr>
          <p:nvPr>
            <p:ph type="dt" sz="half" idx="10"/>
          </p:nvPr>
        </p:nvSpPr>
        <p:spPr/>
        <p:txBody>
          <a:bodyPr/>
          <a:lstStyle>
            <a:lvl1pPr>
              <a:defRPr smtClean="0"/>
            </a:lvl1pPr>
          </a:lstStyle>
          <a:p>
            <a:pPr>
              <a:defRPr/>
            </a:pPr>
            <a:fld id="{E04D06FA-55D9-443B-A84D-3CBB2325658C}" type="datetime1">
              <a:rPr lang="en-US"/>
              <a:pPr>
                <a:defRPr/>
              </a:pPr>
              <a:t>12/12/2012</a:t>
            </a:fld>
            <a:endParaRPr lang="en-US"/>
          </a:p>
        </p:txBody>
      </p:sp>
      <p:sp>
        <p:nvSpPr>
          <p:cNvPr id="4" name="Rectangle 4"/>
          <p:cNvSpPr>
            <a:spLocks noGrp="1" noChangeArrowheads="1"/>
          </p:cNvSpPr>
          <p:nvPr>
            <p:ph type="ftr" sz="quarter" idx="11"/>
          </p:nvPr>
        </p:nvSpPr>
        <p:spPr/>
        <p:txBody>
          <a:bodyPr/>
          <a:lstStyle>
            <a:lvl1pPr>
              <a:defRPr smtClean="0"/>
            </a:lvl1pPr>
          </a:lstStyle>
          <a:p>
            <a:pPr>
              <a:defRPr/>
            </a:pPr>
            <a:r>
              <a:rPr lang="en-US"/>
              <a:t>REFORMATTED - Legal Issues</a:t>
            </a:r>
          </a:p>
        </p:txBody>
      </p:sp>
      <p:sp>
        <p:nvSpPr>
          <p:cNvPr id="5" name="Rectangle 5"/>
          <p:cNvSpPr>
            <a:spLocks noGrp="1" noChangeArrowheads="1"/>
          </p:cNvSpPr>
          <p:nvPr>
            <p:ph type="sldNum" sz="quarter" idx="12"/>
          </p:nvPr>
        </p:nvSpPr>
        <p:spPr/>
        <p:txBody>
          <a:bodyPr/>
          <a:lstStyle>
            <a:lvl1pPr>
              <a:defRPr>
                <a:latin typeface="Arial" pitchFamily="34" charset="0"/>
              </a:defRPr>
            </a:lvl1pPr>
          </a:lstStyle>
          <a:p>
            <a:pPr>
              <a:defRPr/>
            </a:pPr>
            <a:fld id="{D287C210-573E-4903-A2AC-D1BEF7DE69B4}" type="slidenum">
              <a:rPr lang="en-US"/>
              <a:pPr>
                <a:defRPr/>
              </a:pPr>
              <a:t>‹#›</a:t>
            </a:fld>
            <a:endParaRPr lang="en-US"/>
          </a:p>
        </p:txBody>
      </p:sp>
    </p:spTree>
    <p:extLst>
      <p:ext uri="{BB962C8B-B14F-4D97-AF65-F5344CB8AC3E}">
        <p14:creationId xmlns:p14="http://schemas.microsoft.com/office/powerpoint/2010/main" val="145101819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p:txBody>
          <a:bodyPr/>
          <a:lstStyle>
            <a:lvl1pPr>
              <a:defRPr smtClean="0"/>
            </a:lvl1pPr>
          </a:lstStyle>
          <a:p>
            <a:pPr>
              <a:defRPr/>
            </a:pPr>
            <a:fld id="{C65C8547-1225-450C-9769-D1259F6D8C0C}" type="datetime1">
              <a:rPr lang="en-US"/>
              <a:pPr>
                <a:defRPr/>
              </a:pPr>
              <a:t>12/12/2012</a:t>
            </a:fld>
            <a:endParaRPr lang="en-US"/>
          </a:p>
        </p:txBody>
      </p:sp>
      <p:sp>
        <p:nvSpPr>
          <p:cNvPr id="3" name="Rectangle 4"/>
          <p:cNvSpPr>
            <a:spLocks noGrp="1" noChangeArrowheads="1"/>
          </p:cNvSpPr>
          <p:nvPr>
            <p:ph type="ftr" sz="quarter" idx="11"/>
          </p:nvPr>
        </p:nvSpPr>
        <p:spPr/>
        <p:txBody>
          <a:bodyPr/>
          <a:lstStyle>
            <a:lvl1pPr>
              <a:defRPr smtClean="0"/>
            </a:lvl1pPr>
          </a:lstStyle>
          <a:p>
            <a:pPr>
              <a:defRPr/>
            </a:pPr>
            <a:r>
              <a:rPr lang="en-US"/>
              <a:t>REFORMATTED - Legal Issues</a:t>
            </a:r>
          </a:p>
        </p:txBody>
      </p:sp>
      <p:sp>
        <p:nvSpPr>
          <p:cNvPr id="4" name="Rectangle 5"/>
          <p:cNvSpPr>
            <a:spLocks noGrp="1" noChangeArrowheads="1"/>
          </p:cNvSpPr>
          <p:nvPr>
            <p:ph type="sldNum" sz="quarter" idx="12"/>
          </p:nvPr>
        </p:nvSpPr>
        <p:spPr/>
        <p:txBody>
          <a:bodyPr/>
          <a:lstStyle>
            <a:lvl1pPr>
              <a:defRPr>
                <a:latin typeface="Arial" pitchFamily="34" charset="0"/>
              </a:defRPr>
            </a:lvl1pPr>
          </a:lstStyle>
          <a:p>
            <a:pPr>
              <a:defRPr/>
            </a:pPr>
            <a:fld id="{6E0E4E8E-128C-4B14-968D-D6ACF92FA76C}" type="slidenum">
              <a:rPr lang="en-US"/>
              <a:pPr>
                <a:defRPr/>
              </a:pPr>
              <a:t>‹#›</a:t>
            </a:fld>
            <a:endParaRPr lang="en-US"/>
          </a:p>
        </p:txBody>
      </p:sp>
    </p:spTree>
    <p:extLst>
      <p:ext uri="{BB962C8B-B14F-4D97-AF65-F5344CB8AC3E}">
        <p14:creationId xmlns:p14="http://schemas.microsoft.com/office/powerpoint/2010/main" val="224323987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p:txBody>
          <a:bodyPr/>
          <a:lstStyle>
            <a:lvl1pPr>
              <a:defRPr smtClean="0"/>
            </a:lvl1pPr>
          </a:lstStyle>
          <a:p>
            <a:pPr>
              <a:defRPr/>
            </a:pPr>
            <a:fld id="{F528BBAF-9DB6-4FF3-AE7C-16918DD3D686}" type="datetime1">
              <a:rPr lang="en-US"/>
              <a:pPr>
                <a:defRPr/>
              </a:pPr>
              <a:t>12/12/2012</a:t>
            </a:fld>
            <a:endParaRPr lang="en-US"/>
          </a:p>
        </p:txBody>
      </p:sp>
      <p:sp>
        <p:nvSpPr>
          <p:cNvPr id="6" name="Rectangle 4"/>
          <p:cNvSpPr>
            <a:spLocks noGrp="1" noChangeArrowheads="1"/>
          </p:cNvSpPr>
          <p:nvPr>
            <p:ph type="ftr" sz="quarter" idx="11"/>
          </p:nvPr>
        </p:nvSpPr>
        <p:spPr/>
        <p:txBody>
          <a:bodyPr/>
          <a:lstStyle>
            <a:lvl1pPr>
              <a:defRPr smtClean="0"/>
            </a:lvl1pPr>
          </a:lstStyle>
          <a:p>
            <a:pPr>
              <a:defRPr/>
            </a:pPr>
            <a:r>
              <a:rPr lang="en-US"/>
              <a:t>REFORMATTED - Legal Issues</a:t>
            </a:r>
          </a:p>
        </p:txBody>
      </p:sp>
      <p:sp>
        <p:nvSpPr>
          <p:cNvPr id="7" name="Rectangle 5"/>
          <p:cNvSpPr>
            <a:spLocks noGrp="1" noChangeArrowheads="1"/>
          </p:cNvSpPr>
          <p:nvPr>
            <p:ph type="sldNum" sz="quarter" idx="12"/>
          </p:nvPr>
        </p:nvSpPr>
        <p:spPr/>
        <p:txBody>
          <a:bodyPr/>
          <a:lstStyle>
            <a:lvl1pPr>
              <a:defRPr>
                <a:latin typeface="Arial" pitchFamily="34" charset="0"/>
              </a:defRPr>
            </a:lvl1pPr>
          </a:lstStyle>
          <a:p>
            <a:pPr>
              <a:defRPr/>
            </a:pPr>
            <a:fld id="{7CCCAC50-C37F-48B5-94AA-15C0A1A573CA}" type="slidenum">
              <a:rPr lang="en-US"/>
              <a:pPr>
                <a:defRPr/>
              </a:pPr>
              <a:t>‹#›</a:t>
            </a:fld>
            <a:endParaRPr lang="en-US"/>
          </a:p>
        </p:txBody>
      </p:sp>
    </p:spTree>
    <p:extLst>
      <p:ext uri="{BB962C8B-B14F-4D97-AF65-F5344CB8AC3E}">
        <p14:creationId xmlns:p14="http://schemas.microsoft.com/office/powerpoint/2010/main" val="594793956"/>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smtClean="0">
                <a:solidFill>
                  <a:srgbClr val="DBF5F9">
                    <a:shade val="90000"/>
                  </a:srgbClr>
                </a:solidFill>
              </a:defRPr>
            </a:lvl1pPr>
          </a:lstStyle>
          <a:p>
            <a:pPr>
              <a:defRPr/>
            </a:pPr>
            <a:fld id="{9B52AAB5-6424-44A7-B8A7-1AF6391AD59E}" type="datetime1">
              <a:rPr lang="en-US"/>
              <a:pPr>
                <a:defRPr/>
              </a:pPr>
              <a:t>12/12/2012</a:t>
            </a:fld>
            <a:endParaRPr lang="en-US" dirty="0"/>
          </a:p>
        </p:txBody>
      </p:sp>
      <p:sp>
        <p:nvSpPr>
          <p:cNvPr id="5" name="Footer Placeholder 18"/>
          <p:cNvSpPr>
            <a:spLocks noGrp="1"/>
          </p:cNvSpPr>
          <p:nvPr>
            <p:ph type="ftr" sz="quarter" idx="11"/>
          </p:nvPr>
        </p:nvSpPr>
        <p:spPr/>
        <p:txBody>
          <a:bodyPr/>
          <a:lstStyle>
            <a:lvl1pPr>
              <a:defRPr smtClean="0">
                <a:solidFill>
                  <a:srgbClr val="DBF5F9">
                    <a:shade val="90000"/>
                  </a:srgbClr>
                </a:solidFill>
              </a:defRPr>
            </a:lvl1pPr>
          </a:lstStyle>
          <a:p>
            <a:pPr>
              <a:defRPr/>
            </a:pPr>
            <a:r>
              <a:rPr lang="en-US"/>
              <a:t>REFORMATTED - Legal Issues</a:t>
            </a:r>
          </a:p>
        </p:txBody>
      </p:sp>
      <p:sp>
        <p:nvSpPr>
          <p:cNvPr id="6" name="Slide Number Placeholder 26"/>
          <p:cNvSpPr>
            <a:spLocks noGrp="1"/>
          </p:cNvSpPr>
          <p:nvPr>
            <p:ph type="sldNum" sz="quarter" idx="12"/>
          </p:nvPr>
        </p:nvSpPr>
        <p:spPr/>
        <p:txBody>
          <a:bodyPr/>
          <a:lstStyle>
            <a:lvl1pPr>
              <a:defRPr>
                <a:solidFill>
                  <a:srgbClr val="DBF5F9">
                    <a:shade val="90000"/>
                  </a:srgbClr>
                </a:solidFill>
              </a:defRPr>
            </a:lvl1pPr>
          </a:lstStyle>
          <a:p>
            <a:pPr>
              <a:defRPr/>
            </a:pPr>
            <a:fld id="{3073173B-2125-4EAF-822B-A74BBF432100}" type="slidenum">
              <a:rPr lang="en-US"/>
              <a:pPr>
                <a:defRPr/>
              </a:pPr>
              <a:t>‹#›</a:t>
            </a:fld>
            <a:endParaRPr lang="en-US" dirty="0"/>
          </a:p>
        </p:txBody>
      </p:sp>
    </p:spTree>
    <p:extLst>
      <p:ext uri="{BB962C8B-B14F-4D97-AF65-F5344CB8AC3E}">
        <p14:creationId xmlns:p14="http://schemas.microsoft.com/office/powerpoint/2010/main" val="1991820932"/>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2BCCEA2-0EE5-431A-B70F-37821C54308F}" type="datetime1">
              <a:rPr lang="en-US"/>
              <a:pPr>
                <a:defRPr/>
              </a:pPr>
              <a:t>12/12/2012</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a:t>REFORMATTED - Legal Issues</a:t>
            </a:r>
          </a:p>
        </p:txBody>
      </p:sp>
      <p:sp>
        <p:nvSpPr>
          <p:cNvPr id="6" name="Slide Number Placeholder 17"/>
          <p:cNvSpPr>
            <a:spLocks noGrp="1"/>
          </p:cNvSpPr>
          <p:nvPr>
            <p:ph type="sldNum" sz="quarter" idx="12"/>
          </p:nvPr>
        </p:nvSpPr>
        <p:spPr/>
        <p:txBody>
          <a:bodyPr/>
          <a:lstStyle>
            <a:lvl1pPr>
              <a:defRPr/>
            </a:lvl1pPr>
          </a:lstStyle>
          <a:p>
            <a:pPr>
              <a:defRPr/>
            </a:pPr>
            <a:fld id="{A20F95D8-9608-4E3F-9F62-1C6C1B525043}" type="slidenum">
              <a:rPr lang="en-US"/>
              <a:pPr>
                <a:defRPr/>
              </a:pPr>
              <a:t>‹#›</a:t>
            </a:fld>
            <a:endParaRPr lang="en-US" dirty="0"/>
          </a:p>
        </p:txBody>
      </p:sp>
    </p:spTree>
    <p:extLst>
      <p:ext uri="{BB962C8B-B14F-4D97-AF65-F5344CB8AC3E}">
        <p14:creationId xmlns:p14="http://schemas.microsoft.com/office/powerpoint/2010/main" val="21107347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solidFill>
                  <a:srgbClr val="DBF5F9">
                    <a:shade val="90000"/>
                  </a:srgbClr>
                </a:solidFill>
              </a:defRPr>
            </a:lvl1pPr>
          </a:lstStyle>
          <a:p>
            <a:pPr>
              <a:defRPr/>
            </a:pPr>
            <a:fld id="{D4FB0B6A-A8FD-4CD5-A819-C821CFEC5016}" type="datetime1">
              <a:rPr lang="en-US"/>
              <a:pPr>
                <a:defRPr/>
              </a:pPr>
              <a:t>12/12/2012</a:t>
            </a:fld>
            <a:endParaRPr lang="en-US" dirty="0"/>
          </a:p>
        </p:txBody>
      </p:sp>
      <p:sp>
        <p:nvSpPr>
          <p:cNvPr id="5" name="Footer Placeholder 4"/>
          <p:cNvSpPr>
            <a:spLocks noGrp="1"/>
          </p:cNvSpPr>
          <p:nvPr>
            <p:ph type="ftr" sz="quarter" idx="11"/>
          </p:nvPr>
        </p:nvSpPr>
        <p:spPr/>
        <p:txBody>
          <a:bodyPr/>
          <a:lstStyle>
            <a:lvl1pPr>
              <a:defRPr smtClean="0">
                <a:solidFill>
                  <a:srgbClr val="DBF5F9">
                    <a:shade val="90000"/>
                  </a:srgbClr>
                </a:solidFill>
              </a:defRPr>
            </a:lvl1pPr>
          </a:lstStyle>
          <a:p>
            <a:pPr>
              <a:defRPr/>
            </a:pPr>
            <a:r>
              <a:rPr lang="en-US"/>
              <a:t>REFORMATTED - Legal Issues</a:t>
            </a:r>
          </a:p>
        </p:txBody>
      </p:sp>
      <p:sp>
        <p:nvSpPr>
          <p:cNvPr id="6" name="Slide Number Placeholder 5"/>
          <p:cNvSpPr>
            <a:spLocks noGrp="1"/>
          </p:cNvSpPr>
          <p:nvPr>
            <p:ph type="sldNum" sz="quarter" idx="12"/>
          </p:nvPr>
        </p:nvSpPr>
        <p:spPr/>
        <p:txBody>
          <a:bodyPr/>
          <a:lstStyle>
            <a:lvl1pPr>
              <a:defRPr>
                <a:solidFill>
                  <a:srgbClr val="DBF5F9">
                    <a:shade val="90000"/>
                  </a:srgbClr>
                </a:solidFill>
              </a:defRPr>
            </a:lvl1pPr>
          </a:lstStyle>
          <a:p>
            <a:pPr>
              <a:defRPr/>
            </a:pPr>
            <a:fld id="{3A82E40B-2953-473B-B4A6-C2693C894DC3}" type="slidenum">
              <a:rPr lang="en-US"/>
              <a:pPr>
                <a:defRPr/>
              </a:pPr>
              <a:t>‹#›</a:t>
            </a:fld>
            <a:endParaRPr lang="en-US" dirty="0"/>
          </a:p>
        </p:txBody>
      </p:sp>
    </p:spTree>
    <p:extLst>
      <p:ext uri="{BB962C8B-B14F-4D97-AF65-F5344CB8AC3E}">
        <p14:creationId xmlns:p14="http://schemas.microsoft.com/office/powerpoint/2010/main" val="2093738677"/>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F9D98DE-DB72-46F1-9AC2-7968C42617E0}" type="datetime1">
              <a:rPr lang="en-US"/>
              <a:pPr>
                <a:defRPr/>
              </a:pPr>
              <a:t>12/12/2012</a:t>
            </a:fld>
            <a:endParaRPr lang="en-US" dirty="0"/>
          </a:p>
        </p:txBody>
      </p:sp>
      <p:sp>
        <p:nvSpPr>
          <p:cNvPr id="6" name="Footer Placeholder 21"/>
          <p:cNvSpPr>
            <a:spLocks noGrp="1"/>
          </p:cNvSpPr>
          <p:nvPr>
            <p:ph type="ftr" sz="quarter" idx="11"/>
          </p:nvPr>
        </p:nvSpPr>
        <p:spPr/>
        <p:txBody>
          <a:bodyPr/>
          <a:lstStyle>
            <a:lvl1pPr>
              <a:defRPr/>
            </a:lvl1pPr>
          </a:lstStyle>
          <a:p>
            <a:pPr>
              <a:defRPr/>
            </a:pPr>
            <a:r>
              <a:rPr lang="en-US"/>
              <a:t>REFORMATTED - Legal Issues</a:t>
            </a:r>
          </a:p>
        </p:txBody>
      </p:sp>
      <p:sp>
        <p:nvSpPr>
          <p:cNvPr id="7" name="Slide Number Placeholder 17"/>
          <p:cNvSpPr>
            <a:spLocks noGrp="1"/>
          </p:cNvSpPr>
          <p:nvPr>
            <p:ph type="sldNum" sz="quarter" idx="12"/>
          </p:nvPr>
        </p:nvSpPr>
        <p:spPr/>
        <p:txBody>
          <a:bodyPr/>
          <a:lstStyle>
            <a:lvl1pPr>
              <a:defRPr/>
            </a:lvl1pPr>
          </a:lstStyle>
          <a:p>
            <a:pPr>
              <a:defRPr/>
            </a:pPr>
            <a:fld id="{C5832C8B-436C-4809-89B6-D0432FD362C7}" type="slidenum">
              <a:rPr lang="en-US"/>
              <a:pPr>
                <a:defRPr/>
              </a:pPr>
              <a:t>‹#›</a:t>
            </a:fld>
            <a:endParaRPr lang="en-US" dirty="0"/>
          </a:p>
        </p:txBody>
      </p:sp>
    </p:spTree>
    <p:extLst>
      <p:ext uri="{BB962C8B-B14F-4D97-AF65-F5344CB8AC3E}">
        <p14:creationId xmlns:p14="http://schemas.microsoft.com/office/powerpoint/2010/main" val="24088892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0CAEFD5E-67E4-45E2-8F2B-FEE8B46B8BD9}" type="datetime1">
              <a:rPr lang="en-US"/>
              <a:pPr>
                <a:defRPr/>
              </a:pPr>
              <a:t>12/12/2012</a:t>
            </a:fld>
            <a:endParaRPr lang="en-US" dirty="0"/>
          </a:p>
        </p:txBody>
      </p:sp>
      <p:sp>
        <p:nvSpPr>
          <p:cNvPr id="8" name="Footer Placeholder 21"/>
          <p:cNvSpPr>
            <a:spLocks noGrp="1"/>
          </p:cNvSpPr>
          <p:nvPr>
            <p:ph type="ftr" sz="quarter" idx="11"/>
          </p:nvPr>
        </p:nvSpPr>
        <p:spPr/>
        <p:txBody>
          <a:bodyPr/>
          <a:lstStyle>
            <a:lvl1pPr>
              <a:defRPr/>
            </a:lvl1pPr>
          </a:lstStyle>
          <a:p>
            <a:pPr>
              <a:defRPr/>
            </a:pPr>
            <a:r>
              <a:rPr lang="en-US"/>
              <a:t>REFORMATTED - Legal Issues</a:t>
            </a:r>
          </a:p>
        </p:txBody>
      </p:sp>
      <p:sp>
        <p:nvSpPr>
          <p:cNvPr id="9" name="Slide Number Placeholder 17"/>
          <p:cNvSpPr>
            <a:spLocks noGrp="1"/>
          </p:cNvSpPr>
          <p:nvPr>
            <p:ph type="sldNum" sz="quarter" idx="12"/>
          </p:nvPr>
        </p:nvSpPr>
        <p:spPr/>
        <p:txBody>
          <a:bodyPr/>
          <a:lstStyle>
            <a:lvl1pPr>
              <a:defRPr/>
            </a:lvl1pPr>
          </a:lstStyle>
          <a:p>
            <a:pPr>
              <a:defRPr/>
            </a:pPr>
            <a:fld id="{6F988A57-3F51-4207-87E6-4FA507088ABF}" type="slidenum">
              <a:rPr lang="en-US"/>
              <a:pPr>
                <a:defRPr/>
              </a:pPr>
              <a:t>‹#›</a:t>
            </a:fld>
            <a:endParaRPr lang="en-US" dirty="0"/>
          </a:p>
        </p:txBody>
      </p:sp>
    </p:spTree>
    <p:extLst>
      <p:ext uri="{BB962C8B-B14F-4D97-AF65-F5344CB8AC3E}">
        <p14:creationId xmlns:p14="http://schemas.microsoft.com/office/powerpoint/2010/main" val="25390920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E4D7FADF-9A8E-4DB3-B8DE-FB6EABDD8450}" type="datetime1">
              <a:rPr lang="en-US"/>
              <a:pPr>
                <a:defRPr/>
              </a:pPr>
              <a:t>12/12/2012</a:t>
            </a:fld>
            <a:endParaRPr lang="en-US" dirty="0"/>
          </a:p>
        </p:txBody>
      </p:sp>
      <p:sp>
        <p:nvSpPr>
          <p:cNvPr id="4" name="Footer Placeholder 21"/>
          <p:cNvSpPr>
            <a:spLocks noGrp="1"/>
          </p:cNvSpPr>
          <p:nvPr>
            <p:ph type="ftr" sz="quarter" idx="11"/>
          </p:nvPr>
        </p:nvSpPr>
        <p:spPr/>
        <p:txBody>
          <a:bodyPr/>
          <a:lstStyle>
            <a:lvl1pPr>
              <a:defRPr/>
            </a:lvl1pPr>
          </a:lstStyle>
          <a:p>
            <a:pPr>
              <a:defRPr/>
            </a:pPr>
            <a:r>
              <a:rPr lang="en-US"/>
              <a:t>REFORMATTED - Legal Issues</a:t>
            </a:r>
          </a:p>
        </p:txBody>
      </p:sp>
      <p:sp>
        <p:nvSpPr>
          <p:cNvPr id="5" name="Slide Number Placeholder 17"/>
          <p:cNvSpPr>
            <a:spLocks noGrp="1"/>
          </p:cNvSpPr>
          <p:nvPr>
            <p:ph type="sldNum" sz="quarter" idx="12"/>
          </p:nvPr>
        </p:nvSpPr>
        <p:spPr/>
        <p:txBody>
          <a:bodyPr/>
          <a:lstStyle>
            <a:lvl1pPr>
              <a:defRPr/>
            </a:lvl1pPr>
          </a:lstStyle>
          <a:p>
            <a:pPr>
              <a:defRPr/>
            </a:pPr>
            <a:fld id="{BA67C946-CF99-41D9-94DC-2EEF90383BDF}" type="slidenum">
              <a:rPr lang="en-US"/>
              <a:pPr>
                <a:defRPr/>
              </a:pPr>
              <a:t>‹#›</a:t>
            </a:fld>
            <a:endParaRPr lang="en-US" dirty="0"/>
          </a:p>
        </p:txBody>
      </p:sp>
    </p:spTree>
    <p:extLst>
      <p:ext uri="{BB962C8B-B14F-4D97-AF65-F5344CB8AC3E}">
        <p14:creationId xmlns:p14="http://schemas.microsoft.com/office/powerpoint/2010/main" val="658438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D7DA97E8-A138-4E47-98EB-382403FDA4B0}" type="datetime1">
              <a:rPr lang="en-US" smtClean="0">
                <a:solidFill>
                  <a:srgbClr val="04617B">
                    <a:shade val="90000"/>
                  </a:srgbClr>
                </a:solidFill>
              </a:rPr>
              <a:pPr>
                <a:defRPr/>
              </a:pPr>
              <a:t>12/12/2012</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REFORMATTED - Legal Issues</a:t>
            </a:r>
          </a:p>
        </p:txBody>
      </p:sp>
      <p:sp>
        <p:nvSpPr>
          <p:cNvPr id="9" name="Slide Number Placeholder 17"/>
          <p:cNvSpPr>
            <a:spLocks noGrp="1"/>
          </p:cNvSpPr>
          <p:nvPr>
            <p:ph type="sldNum" sz="quarter" idx="12"/>
          </p:nvPr>
        </p:nvSpPr>
        <p:spPr/>
        <p:txBody>
          <a:bodyPr/>
          <a:lstStyle>
            <a:lvl1pPr>
              <a:defRPr/>
            </a:lvl1pPr>
          </a:lstStyle>
          <a:p>
            <a:pPr>
              <a:defRPr/>
            </a:pPr>
            <a:fld id="{F9AB32A4-1219-436B-817F-CAA3A91A1866}"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5851270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57BA895E-0E7E-4A3E-910D-0568F32B3642}" type="datetime1">
              <a:rPr lang="en-US"/>
              <a:pPr>
                <a:defRPr/>
              </a:pPr>
              <a:t>12/12/2012</a:t>
            </a:fld>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a:t>REFORMATTED - Legal Issues</a:t>
            </a:r>
          </a:p>
        </p:txBody>
      </p:sp>
      <p:sp>
        <p:nvSpPr>
          <p:cNvPr id="4" name="Slide Number Placeholder 17"/>
          <p:cNvSpPr>
            <a:spLocks noGrp="1"/>
          </p:cNvSpPr>
          <p:nvPr>
            <p:ph type="sldNum" sz="quarter" idx="12"/>
          </p:nvPr>
        </p:nvSpPr>
        <p:spPr/>
        <p:txBody>
          <a:bodyPr/>
          <a:lstStyle>
            <a:lvl1pPr>
              <a:defRPr/>
            </a:lvl1pPr>
          </a:lstStyle>
          <a:p>
            <a:pPr>
              <a:defRPr/>
            </a:pPr>
            <a:fld id="{5C08FECE-F23B-4A39-B702-6A5451D079D4}" type="slidenum">
              <a:rPr lang="en-US"/>
              <a:pPr>
                <a:defRPr/>
              </a:pPr>
              <a:t>‹#›</a:t>
            </a:fld>
            <a:endParaRPr lang="en-US" dirty="0"/>
          </a:p>
        </p:txBody>
      </p:sp>
    </p:spTree>
    <p:extLst>
      <p:ext uri="{BB962C8B-B14F-4D97-AF65-F5344CB8AC3E}">
        <p14:creationId xmlns:p14="http://schemas.microsoft.com/office/powerpoint/2010/main" val="38858309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5C99A727-3698-4FF7-BFE0-20190A670C74}" type="datetime1">
              <a:rPr lang="en-US"/>
              <a:pPr>
                <a:defRPr/>
              </a:pPr>
              <a:t>12/12/2012</a:t>
            </a:fld>
            <a:endParaRPr lang="en-US" dirty="0"/>
          </a:p>
        </p:txBody>
      </p:sp>
      <p:sp>
        <p:nvSpPr>
          <p:cNvPr id="6" name="Footer Placeholder 21"/>
          <p:cNvSpPr>
            <a:spLocks noGrp="1"/>
          </p:cNvSpPr>
          <p:nvPr>
            <p:ph type="ftr" sz="quarter" idx="11"/>
          </p:nvPr>
        </p:nvSpPr>
        <p:spPr/>
        <p:txBody>
          <a:bodyPr/>
          <a:lstStyle>
            <a:lvl1pPr>
              <a:defRPr/>
            </a:lvl1pPr>
          </a:lstStyle>
          <a:p>
            <a:pPr>
              <a:defRPr/>
            </a:pPr>
            <a:r>
              <a:rPr lang="en-US"/>
              <a:t>REFORMATTED - Legal Issues</a:t>
            </a:r>
          </a:p>
        </p:txBody>
      </p:sp>
      <p:sp>
        <p:nvSpPr>
          <p:cNvPr id="7" name="Slide Number Placeholder 17"/>
          <p:cNvSpPr>
            <a:spLocks noGrp="1"/>
          </p:cNvSpPr>
          <p:nvPr>
            <p:ph type="sldNum" sz="quarter" idx="12"/>
          </p:nvPr>
        </p:nvSpPr>
        <p:spPr/>
        <p:txBody>
          <a:bodyPr/>
          <a:lstStyle>
            <a:lvl1pPr>
              <a:defRPr/>
            </a:lvl1pPr>
          </a:lstStyle>
          <a:p>
            <a:pPr>
              <a:defRPr/>
            </a:pPr>
            <a:fld id="{C5DDC27D-1E92-47B5-A893-E775B6FED53F}" type="slidenum">
              <a:rPr lang="en-US"/>
              <a:pPr>
                <a:defRPr/>
              </a:pPr>
              <a:t>‹#›</a:t>
            </a:fld>
            <a:endParaRPr lang="en-US" dirty="0"/>
          </a:p>
        </p:txBody>
      </p:sp>
    </p:spTree>
    <p:extLst>
      <p:ext uri="{BB962C8B-B14F-4D97-AF65-F5344CB8AC3E}">
        <p14:creationId xmlns:p14="http://schemas.microsoft.com/office/powerpoint/2010/main" val="22903459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smtClean="0"/>
            </a:lvl1pPr>
          </a:lstStyle>
          <a:p>
            <a:pPr>
              <a:defRPr/>
            </a:pPr>
            <a:fld id="{7FBBEE5F-193D-434C-A42B-FFD65362BC06}" type="datetime1">
              <a:rPr lang="en-US"/>
              <a:pPr>
                <a:defRPr/>
              </a:pPr>
              <a:t>12/12/2012</a:t>
            </a:fld>
            <a:endParaRPr lang="en-US" dirty="0"/>
          </a:p>
        </p:txBody>
      </p:sp>
      <p:sp>
        <p:nvSpPr>
          <p:cNvPr id="10" name="Footer Placeholder 5"/>
          <p:cNvSpPr>
            <a:spLocks noGrp="1"/>
          </p:cNvSpPr>
          <p:nvPr>
            <p:ph type="ftr" sz="quarter" idx="11"/>
          </p:nvPr>
        </p:nvSpPr>
        <p:spPr/>
        <p:txBody>
          <a:bodyPr/>
          <a:lstStyle>
            <a:lvl1pPr>
              <a:defRPr smtClean="0"/>
            </a:lvl1pPr>
          </a:lstStyle>
          <a:p>
            <a:pPr>
              <a:defRPr/>
            </a:pPr>
            <a:r>
              <a:rPr lang="en-US"/>
              <a:t>REFORMATTED - Legal Issues</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4D0D2026-24E8-4F4B-B803-2F4133505BB8}" type="slidenum">
              <a:rPr lang="en-US"/>
              <a:pPr>
                <a:defRPr/>
              </a:pPr>
              <a:t>‹#›</a:t>
            </a:fld>
            <a:endParaRPr lang="en-US" dirty="0"/>
          </a:p>
        </p:txBody>
      </p:sp>
    </p:spTree>
    <p:extLst>
      <p:ext uri="{BB962C8B-B14F-4D97-AF65-F5344CB8AC3E}">
        <p14:creationId xmlns:p14="http://schemas.microsoft.com/office/powerpoint/2010/main" val="23609386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5EDEE5F-6DCF-4A83-9AB6-6BCBBA4608A2}" type="datetime1">
              <a:rPr lang="en-US"/>
              <a:pPr>
                <a:defRPr/>
              </a:pPr>
              <a:t>12/12/2012</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a:t>REFORMATTED - Legal Issues</a:t>
            </a:r>
          </a:p>
        </p:txBody>
      </p:sp>
      <p:sp>
        <p:nvSpPr>
          <p:cNvPr id="6" name="Slide Number Placeholder 17"/>
          <p:cNvSpPr>
            <a:spLocks noGrp="1"/>
          </p:cNvSpPr>
          <p:nvPr>
            <p:ph type="sldNum" sz="quarter" idx="12"/>
          </p:nvPr>
        </p:nvSpPr>
        <p:spPr/>
        <p:txBody>
          <a:bodyPr/>
          <a:lstStyle>
            <a:lvl1pPr>
              <a:defRPr/>
            </a:lvl1pPr>
          </a:lstStyle>
          <a:p>
            <a:pPr>
              <a:defRPr/>
            </a:pPr>
            <a:fld id="{A776B140-4F1C-48A1-B952-CA3458A2F260}" type="slidenum">
              <a:rPr lang="en-US"/>
              <a:pPr>
                <a:defRPr/>
              </a:pPr>
              <a:t>‹#›</a:t>
            </a:fld>
            <a:endParaRPr lang="en-US" dirty="0"/>
          </a:p>
        </p:txBody>
      </p:sp>
    </p:spTree>
    <p:extLst>
      <p:ext uri="{BB962C8B-B14F-4D97-AF65-F5344CB8AC3E}">
        <p14:creationId xmlns:p14="http://schemas.microsoft.com/office/powerpoint/2010/main" val="1912877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F061138-5B4A-452A-8768-8E395BA9EA20}" type="datetime1">
              <a:rPr lang="en-US"/>
              <a:pPr>
                <a:defRPr/>
              </a:pPr>
              <a:t>12/12/2012</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a:t>REFORMATTED - Legal Issues</a:t>
            </a:r>
          </a:p>
        </p:txBody>
      </p:sp>
      <p:sp>
        <p:nvSpPr>
          <p:cNvPr id="6" name="Slide Number Placeholder 17"/>
          <p:cNvSpPr>
            <a:spLocks noGrp="1"/>
          </p:cNvSpPr>
          <p:nvPr>
            <p:ph type="sldNum" sz="quarter" idx="12"/>
          </p:nvPr>
        </p:nvSpPr>
        <p:spPr/>
        <p:txBody>
          <a:bodyPr/>
          <a:lstStyle>
            <a:lvl1pPr>
              <a:defRPr/>
            </a:lvl1pPr>
          </a:lstStyle>
          <a:p>
            <a:pPr>
              <a:defRPr/>
            </a:pPr>
            <a:fld id="{51A188CD-7669-4406-98F6-B14B79360579}" type="slidenum">
              <a:rPr lang="en-US"/>
              <a:pPr>
                <a:defRPr/>
              </a:pPr>
              <a:t>‹#›</a:t>
            </a:fld>
            <a:endParaRPr lang="en-US" dirty="0"/>
          </a:p>
        </p:txBody>
      </p:sp>
    </p:spTree>
    <p:extLst>
      <p:ext uri="{BB962C8B-B14F-4D97-AF65-F5344CB8AC3E}">
        <p14:creationId xmlns:p14="http://schemas.microsoft.com/office/powerpoint/2010/main" val="37256129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smtClean="0"/>
            </a:lvl1pPr>
          </a:lstStyle>
          <a:p>
            <a:pPr>
              <a:defRPr/>
            </a:pPr>
            <a:fld id="{FFA770A3-BE2B-457F-AEAB-9BB87561A420}" type="datetime1">
              <a:rPr lang="en-US">
                <a:solidFill>
                  <a:srgbClr val="DBF5F9">
                    <a:shade val="90000"/>
                  </a:srgbClr>
                </a:solidFill>
              </a:rPr>
              <a:pPr>
                <a:defRPr/>
              </a:pPr>
              <a:t>12/12/2012</a:t>
            </a:fld>
            <a:endParaRPr lang="en-US"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smtClean="0"/>
            </a:lvl1pPr>
          </a:lstStyle>
          <a:p>
            <a:pPr>
              <a:defRPr/>
            </a:pPr>
            <a:r>
              <a:rPr lang="en-US">
                <a:solidFill>
                  <a:srgbClr val="DBF5F9">
                    <a:shade val="90000"/>
                  </a:srgbClr>
                </a:solidFill>
              </a:rPr>
              <a:t>REFORMATTED - Legal Issues</a:t>
            </a:r>
          </a:p>
        </p:txBody>
      </p:sp>
      <p:sp>
        <p:nvSpPr>
          <p:cNvPr id="6" name="Slide Number Placeholder 26"/>
          <p:cNvSpPr>
            <a:spLocks noGrp="1"/>
          </p:cNvSpPr>
          <p:nvPr>
            <p:ph type="sldNum" sz="quarter" idx="12"/>
          </p:nvPr>
        </p:nvSpPr>
        <p:spPr/>
        <p:txBody>
          <a:bodyPr/>
          <a:lstStyle>
            <a:lvl1pPr>
              <a:defRPr/>
            </a:lvl1pPr>
          </a:lstStyle>
          <a:p>
            <a:pPr>
              <a:defRPr/>
            </a:pPr>
            <a:fld id="{19A6D946-052D-4A63-A4CD-6E32EE59606C}"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446990335"/>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E041E87-2195-44C5-A37E-762A0A97EEF3}" type="datetime1">
              <a:rPr lang="en-US">
                <a:solidFill>
                  <a:srgbClr val="04617B">
                    <a:shade val="90000"/>
                  </a:srgbClr>
                </a:solidFill>
              </a:rPr>
              <a:pPr>
                <a:defRPr/>
              </a:pPr>
              <a:t>12/12/2012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REFORMATTED - Legal Issues</a:t>
            </a:r>
          </a:p>
        </p:txBody>
      </p:sp>
      <p:sp>
        <p:nvSpPr>
          <p:cNvPr id="6" name="Slide Number Placeholder 17"/>
          <p:cNvSpPr>
            <a:spLocks noGrp="1"/>
          </p:cNvSpPr>
          <p:nvPr>
            <p:ph type="sldNum" sz="quarter" idx="12"/>
          </p:nvPr>
        </p:nvSpPr>
        <p:spPr/>
        <p:txBody>
          <a:bodyPr/>
          <a:lstStyle>
            <a:lvl1pPr>
              <a:defRPr/>
            </a:lvl1pPr>
          </a:lstStyle>
          <a:p>
            <a:pPr>
              <a:defRPr/>
            </a:pPr>
            <a:fld id="{71B8DD0B-104B-4603-AFCF-A060C64E1EB9}"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7304571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F4146364-C7B9-4600-B583-7E7D41049824}" type="datetime1">
              <a:rPr lang="en-US">
                <a:solidFill>
                  <a:srgbClr val="DBF5F9">
                    <a:shade val="90000"/>
                  </a:srgbClr>
                </a:solidFill>
              </a:rPr>
              <a:pPr>
                <a:defRPr/>
              </a:pPr>
              <a:t>12/12/2012</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lvl1pPr>
              <a:defRPr smtClean="0"/>
            </a:lvl1pPr>
          </a:lstStyle>
          <a:p>
            <a:pPr>
              <a:defRPr/>
            </a:pPr>
            <a:r>
              <a:rPr lang="en-US">
                <a:solidFill>
                  <a:srgbClr val="DBF5F9">
                    <a:shade val="90000"/>
                  </a:srgbClr>
                </a:solidFill>
              </a:rPr>
              <a:t>REFORMATTED - Legal Issues</a:t>
            </a:r>
          </a:p>
        </p:txBody>
      </p:sp>
      <p:sp>
        <p:nvSpPr>
          <p:cNvPr id="6" name="Slide Number Placeholder 5"/>
          <p:cNvSpPr>
            <a:spLocks noGrp="1"/>
          </p:cNvSpPr>
          <p:nvPr>
            <p:ph type="sldNum" sz="quarter" idx="12"/>
          </p:nvPr>
        </p:nvSpPr>
        <p:spPr/>
        <p:txBody>
          <a:bodyPr/>
          <a:lstStyle>
            <a:lvl1pPr>
              <a:defRPr/>
            </a:lvl1pPr>
          </a:lstStyle>
          <a:p>
            <a:pPr>
              <a:defRPr/>
            </a:pPr>
            <a:fld id="{093EC5FB-2983-4867-982B-79CD6B85C83E}"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3509426594"/>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62E4ECE9-DCAC-4F7C-BB1A-C36B0030DC19}" type="datetime1">
              <a:rPr lang="en-US">
                <a:solidFill>
                  <a:srgbClr val="04617B">
                    <a:shade val="90000"/>
                  </a:srgbClr>
                </a:solidFill>
              </a:rPr>
              <a:pPr>
                <a:defRPr/>
              </a:pPr>
              <a:t>12/12/2012</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REFORMATTED - Legal Issues</a:t>
            </a:r>
          </a:p>
        </p:txBody>
      </p:sp>
      <p:sp>
        <p:nvSpPr>
          <p:cNvPr id="7" name="Slide Number Placeholder 17"/>
          <p:cNvSpPr>
            <a:spLocks noGrp="1"/>
          </p:cNvSpPr>
          <p:nvPr>
            <p:ph type="sldNum" sz="quarter" idx="12"/>
          </p:nvPr>
        </p:nvSpPr>
        <p:spPr/>
        <p:txBody>
          <a:bodyPr/>
          <a:lstStyle>
            <a:lvl1pPr>
              <a:defRPr/>
            </a:lvl1pPr>
          </a:lstStyle>
          <a:p>
            <a:pPr>
              <a:defRPr/>
            </a:pPr>
            <a:fld id="{AC6E32BD-0F5A-44E0-A200-6215A007A5D3}"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8375609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0600B9A0-00FE-485D-8E35-FFB799D0BCEA}" type="datetime1">
              <a:rPr lang="en-US">
                <a:solidFill>
                  <a:srgbClr val="04617B">
                    <a:shade val="90000"/>
                  </a:srgbClr>
                </a:solidFill>
              </a:rPr>
              <a:pPr>
                <a:defRPr/>
              </a:pPr>
              <a:t>12/12/2012</a:t>
            </a:fld>
            <a:endParaRPr lang="en-US"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REFORMATTED - Legal Issues</a:t>
            </a:r>
          </a:p>
        </p:txBody>
      </p:sp>
      <p:sp>
        <p:nvSpPr>
          <p:cNvPr id="9" name="Slide Number Placeholder 17"/>
          <p:cNvSpPr>
            <a:spLocks noGrp="1"/>
          </p:cNvSpPr>
          <p:nvPr>
            <p:ph type="sldNum" sz="quarter" idx="12"/>
          </p:nvPr>
        </p:nvSpPr>
        <p:spPr/>
        <p:txBody>
          <a:bodyPr/>
          <a:lstStyle>
            <a:lvl1pPr>
              <a:defRPr/>
            </a:lvl1pPr>
          </a:lstStyle>
          <a:p>
            <a:pPr>
              <a:defRPr/>
            </a:pPr>
            <a:fld id="{6915E55F-4ED4-430A-B059-18E4C423A48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988070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B179B703-5C75-4549-843A-1F6639956971}" type="datetime1">
              <a:rPr lang="en-US" smtClean="0">
                <a:solidFill>
                  <a:srgbClr val="04617B">
                    <a:shade val="90000"/>
                  </a:srgbClr>
                </a:solidFill>
              </a:rPr>
              <a:pPr>
                <a:defRPr/>
              </a:pPr>
              <a:t>12/12/2012</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REFORMATTED - Legal Issues</a:t>
            </a:r>
          </a:p>
        </p:txBody>
      </p:sp>
      <p:sp>
        <p:nvSpPr>
          <p:cNvPr id="5" name="Slide Number Placeholder 17"/>
          <p:cNvSpPr>
            <a:spLocks noGrp="1"/>
          </p:cNvSpPr>
          <p:nvPr>
            <p:ph type="sldNum" sz="quarter" idx="12"/>
          </p:nvPr>
        </p:nvSpPr>
        <p:spPr/>
        <p:txBody>
          <a:bodyPr/>
          <a:lstStyle>
            <a:lvl1pPr>
              <a:defRPr/>
            </a:lvl1pPr>
          </a:lstStyle>
          <a:p>
            <a:pPr>
              <a:defRPr/>
            </a:pPr>
            <a:fld id="{E78E60E8-F735-4E52-9738-D090B7C4DB52}"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8520554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FAB502FA-7A52-4820-A189-C47A4BC6DCE3}" type="datetime1">
              <a:rPr lang="en-US">
                <a:solidFill>
                  <a:srgbClr val="04617B">
                    <a:shade val="90000"/>
                  </a:srgbClr>
                </a:solidFill>
              </a:rPr>
              <a:pPr>
                <a:defRPr/>
              </a:pPr>
              <a:t>12/12/2012</a:t>
            </a:fld>
            <a:endParaRPr lang="en-US"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REFORMATTED - Legal Issues</a:t>
            </a:r>
          </a:p>
        </p:txBody>
      </p:sp>
      <p:sp>
        <p:nvSpPr>
          <p:cNvPr id="5" name="Slide Number Placeholder 17"/>
          <p:cNvSpPr>
            <a:spLocks noGrp="1"/>
          </p:cNvSpPr>
          <p:nvPr>
            <p:ph type="sldNum" sz="quarter" idx="12"/>
          </p:nvPr>
        </p:nvSpPr>
        <p:spPr/>
        <p:txBody>
          <a:bodyPr/>
          <a:lstStyle>
            <a:lvl1pPr>
              <a:defRPr/>
            </a:lvl1pPr>
          </a:lstStyle>
          <a:p>
            <a:pPr>
              <a:defRPr/>
            </a:pPr>
            <a:fld id="{0BEAA4C2-AA6C-48F8-AD30-9B4537D2FB0C}"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0188669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5020816A-7E89-4FC1-B6D1-1DB9430E01C0}" type="datetime1">
              <a:rPr lang="en-US">
                <a:solidFill>
                  <a:srgbClr val="04617B">
                    <a:shade val="90000"/>
                  </a:srgbClr>
                </a:solidFill>
              </a:rPr>
              <a:pPr>
                <a:defRPr/>
              </a:pPr>
              <a:t>12/12/2012</a:t>
            </a:fld>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REFORMATTED - Legal Issues</a:t>
            </a:r>
          </a:p>
        </p:txBody>
      </p:sp>
      <p:sp>
        <p:nvSpPr>
          <p:cNvPr id="4" name="Slide Number Placeholder 17"/>
          <p:cNvSpPr>
            <a:spLocks noGrp="1"/>
          </p:cNvSpPr>
          <p:nvPr>
            <p:ph type="sldNum" sz="quarter" idx="12"/>
          </p:nvPr>
        </p:nvSpPr>
        <p:spPr/>
        <p:txBody>
          <a:bodyPr/>
          <a:lstStyle>
            <a:lvl1pPr>
              <a:defRPr/>
            </a:lvl1pPr>
          </a:lstStyle>
          <a:p>
            <a:pPr>
              <a:defRPr/>
            </a:pPr>
            <a:fld id="{4467B728-D41B-4EC9-AE93-516358507D19}"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38250397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78779A0-40EB-42CD-A38E-D9ABA3626125}" type="datetime1">
              <a:rPr lang="en-US">
                <a:solidFill>
                  <a:srgbClr val="04617B">
                    <a:shade val="90000"/>
                  </a:srgbClr>
                </a:solidFill>
              </a:rPr>
              <a:pPr>
                <a:defRPr/>
              </a:pPr>
              <a:t>12/12/2012</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REFORMATTED - Legal Issues</a:t>
            </a:r>
          </a:p>
        </p:txBody>
      </p:sp>
      <p:sp>
        <p:nvSpPr>
          <p:cNvPr id="7" name="Slide Number Placeholder 17"/>
          <p:cNvSpPr>
            <a:spLocks noGrp="1"/>
          </p:cNvSpPr>
          <p:nvPr>
            <p:ph type="sldNum" sz="quarter" idx="12"/>
          </p:nvPr>
        </p:nvSpPr>
        <p:spPr/>
        <p:txBody>
          <a:bodyPr/>
          <a:lstStyle>
            <a:lvl1pPr>
              <a:defRPr/>
            </a:lvl1pPr>
          </a:lstStyle>
          <a:p>
            <a:pPr>
              <a:defRPr/>
            </a:pPr>
            <a:fld id="{E59CA08E-8753-445A-9FA8-EEF92F8E2F6E}"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3900147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smtClean="0"/>
            </a:lvl1pPr>
          </a:lstStyle>
          <a:p>
            <a:pPr>
              <a:defRPr/>
            </a:pPr>
            <a:fld id="{6FC61C1F-F606-4817-B1EF-504EEF74A0E1}" type="datetime1">
              <a:rPr lang="en-US">
                <a:solidFill>
                  <a:srgbClr val="04617B">
                    <a:shade val="90000"/>
                  </a:srgbClr>
                </a:solidFill>
              </a:rPr>
              <a:pPr>
                <a:defRPr/>
              </a:pPr>
              <a:t>12/12/2012</a:t>
            </a:fld>
            <a:endParaRPr lang="en-US"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smtClean="0"/>
            </a:lvl1pPr>
          </a:lstStyle>
          <a:p>
            <a:pPr>
              <a:defRPr/>
            </a:pPr>
            <a:r>
              <a:rPr lang="en-US">
                <a:solidFill>
                  <a:srgbClr val="04617B">
                    <a:shade val="90000"/>
                  </a:srgbClr>
                </a:solidFill>
              </a:rPr>
              <a:t>REFORMATTED - Legal Issues</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D502DAA6-D861-4318-AA39-4B4CF07C2F6F}"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3238566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70BE0AC-7B3A-4BBB-9BF5-066BBC2E08A0}" type="datetime1">
              <a:rPr lang="en-US">
                <a:solidFill>
                  <a:srgbClr val="04617B">
                    <a:shade val="90000"/>
                  </a:srgbClr>
                </a:solidFill>
              </a:rPr>
              <a:pPr>
                <a:defRPr/>
              </a:pPr>
              <a:t>12/12/2012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REFORMATTED - Legal Issues</a:t>
            </a:r>
          </a:p>
        </p:txBody>
      </p:sp>
      <p:sp>
        <p:nvSpPr>
          <p:cNvPr id="6" name="Slide Number Placeholder 17"/>
          <p:cNvSpPr>
            <a:spLocks noGrp="1"/>
          </p:cNvSpPr>
          <p:nvPr>
            <p:ph type="sldNum" sz="quarter" idx="12"/>
          </p:nvPr>
        </p:nvSpPr>
        <p:spPr/>
        <p:txBody>
          <a:bodyPr/>
          <a:lstStyle>
            <a:lvl1pPr>
              <a:defRPr/>
            </a:lvl1pPr>
          </a:lstStyle>
          <a:p>
            <a:pPr>
              <a:defRPr/>
            </a:pPr>
            <a:fld id="{E2135E6A-12BF-4D62-9DDD-E0D23EACC505}"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4655792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EFCE2C6-979F-43C1-9092-BA573457DD74}" type="datetime1">
              <a:rPr lang="en-US">
                <a:solidFill>
                  <a:srgbClr val="04617B">
                    <a:shade val="90000"/>
                  </a:srgbClr>
                </a:solidFill>
              </a:rPr>
              <a:pPr>
                <a:defRPr/>
              </a:pPr>
              <a:t>12/12/2012</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REFORMATTED - Legal Issues</a:t>
            </a:r>
          </a:p>
        </p:txBody>
      </p:sp>
      <p:sp>
        <p:nvSpPr>
          <p:cNvPr id="6" name="Slide Number Placeholder 17"/>
          <p:cNvSpPr>
            <a:spLocks noGrp="1"/>
          </p:cNvSpPr>
          <p:nvPr>
            <p:ph type="sldNum" sz="quarter" idx="12"/>
          </p:nvPr>
        </p:nvSpPr>
        <p:spPr/>
        <p:txBody>
          <a:bodyPr/>
          <a:lstStyle>
            <a:lvl1pPr>
              <a:defRPr/>
            </a:lvl1pPr>
          </a:lstStyle>
          <a:p>
            <a:pPr>
              <a:defRPr/>
            </a:pPr>
            <a:fld id="{C671F778-0D49-4556-AB92-D2D02F2BF26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42303897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4" name="Title 3"/>
          <p:cNvSpPr>
            <a:spLocks noGrp="1"/>
          </p:cNvSpPr>
          <p:nvPr>
            <p:ph type="title"/>
          </p:nvPr>
        </p:nvSpPr>
        <p:spPr>
          <a:xfrm>
            <a:off x="990600" y="76200"/>
            <a:ext cx="7991475" cy="584775"/>
          </a:xfrm>
        </p:spPr>
        <p:txBody>
          <a:bodyPr/>
          <a:lstStyle>
            <a:lvl1pPr>
              <a:defRPr sz="3200">
                <a:solidFill>
                  <a:srgbClr val="A9C399"/>
                </a:solidFill>
                <a:latin typeface="+mn-lt"/>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33400" y="1066800"/>
            <a:ext cx="8001000" cy="5257800"/>
          </a:xfrm>
          <a:prstGeom prst="rect">
            <a:avLst/>
          </a:prstGeom>
        </p:spPr>
        <p:txBody>
          <a:bodyPr/>
          <a:lstStyle>
            <a:lvl1pPr>
              <a:defRPr>
                <a:solidFill>
                  <a:schemeClr val="bg2"/>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2471030"/>
      </p:ext>
    </p:extLst>
  </p:cSld>
  <p:clrMapOvr>
    <a:masterClrMapping/>
  </p:clrMapOvr>
  <p:transition advClick="0" advTm="4000">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smtClean="0"/>
            </a:lvl1pPr>
          </a:lstStyle>
          <a:p>
            <a:pPr>
              <a:defRPr/>
            </a:pPr>
            <a:fld id="{13A7953D-B4CF-4D09-BBF8-64B9DEDB1EBD}" type="datetime1">
              <a:rPr lang="en-US">
                <a:solidFill>
                  <a:srgbClr val="DBF5F9">
                    <a:shade val="90000"/>
                  </a:srgbClr>
                </a:solidFill>
              </a:rPr>
              <a:pPr>
                <a:defRPr/>
              </a:pPr>
              <a:t>12/12/2012</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smtClean="0"/>
            </a:lvl1pPr>
          </a:lstStyle>
          <a:p>
            <a:pPr>
              <a:defRPr/>
            </a:pPr>
            <a:r>
              <a:rPr lang="en-US">
                <a:solidFill>
                  <a:srgbClr val="DBF5F9">
                    <a:shade val="90000"/>
                  </a:srgbClr>
                </a:solidFill>
              </a:rPr>
              <a:t>REFORMATTED - Legal Issues</a:t>
            </a:r>
          </a:p>
        </p:txBody>
      </p:sp>
      <p:sp>
        <p:nvSpPr>
          <p:cNvPr id="6" name="Slide Number Placeholder 26"/>
          <p:cNvSpPr>
            <a:spLocks noGrp="1"/>
          </p:cNvSpPr>
          <p:nvPr>
            <p:ph type="sldNum" sz="quarter" idx="12"/>
          </p:nvPr>
        </p:nvSpPr>
        <p:spPr/>
        <p:txBody>
          <a:bodyPr/>
          <a:lstStyle>
            <a:lvl1pPr>
              <a:defRPr/>
            </a:lvl1pPr>
          </a:lstStyle>
          <a:p>
            <a:pPr>
              <a:defRPr/>
            </a:pPr>
            <a:fld id="{4880E028-40BA-4459-BDF6-258D62225C86}" type="slidenum">
              <a:rPr lang="en-US">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1084796472"/>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D928D2E-0B41-4817-8558-4728A6224E78}" type="datetime1">
              <a:rPr lang="en-US" smtClean="0">
                <a:solidFill>
                  <a:srgbClr val="04617B">
                    <a:shade val="90000"/>
                  </a:srgbClr>
                </a:solidFill>
              </a:rPr>
              <a:pPr>
                <a:defRPr/>
              </a:pPr>
              <a:t>12/12/2012</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REFORMATTED - Legal Issues</a:t>
            </a:r>
          </a:p>
        </p:txBody>
      </p:sp>
      <p:sp>
        <p:nvSpPr>
          <p:cNvPr id="6" name="Slide Number Placeholder 17"/>
          <p:cNvSpPr>
            <a:spLocks noGrp="1"/>
          </p:cNvSpPr>
          <p:nvPr>
            <p:ph type="sldNum" sz="quarter" idx="12"/>
          </p:nvPr>
        </p:nvSpPr>
        <p:spPr/>
        <p:txBody>
          <a:bodyPr/>
          <a:lstStyle>
            <a:lvl1pPr>
              <a:defRPr/>
            </a:lvl1pPr>
          </a:lstStyle>
          <a:p>
            <a:pPr>
              <a:defRPr/>
            </a:pPr>
            <a:fld id="{0BA9860F-7A3C-4D1F-84E0-7B3F886B1737}"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8865364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E7980913-87BB-4855-B8F6-25932DA48F9D}" type="datetime1">
              <a:rPr lang="en-US">
                <a:solidFill>
                  <a:srgbClr val="DBF5F9">
                    <a:shade val="90000"/>
                  </a:srgbClr>
                </a:solidFill>
              </a:rPr>
              <a:pPr>
                <a:defRPr/>
              </a:pPr>
              <a:t>12/12/2012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smtClean="0"/>
            </a:lvl1pPr>
          </a:lstStyle>
          <a:p>
            <a:pPr>
              <a:defRPr/>
            </a:pPr>
            <a:r>
              <a:rPr lang="en-US">
                <a:solidFill>
                  <a:srgbClr val="DBF5F9">
                    <a:shade val="90000"/>
                  </a:srgbClr>
                </a:solidFill>
              </a:rPr>
              <a:t>REFORMATTED - Legal Issues</a:t>
            </a:r>
          </a:p>
        </p:txBody>
      </p:sp>
      <p:sp>
        <p:nvSpPr>
          <p:cNvPr id="6" name="Slide Number Placeholder 5"/>
          <p:cNvSpPr>
            <a:spLocks noGrp="1"/>
          </p:cNvSpPr>
          <p:nvPr>
            <p:ph type="sldNum" sz="quarter" idx="12"/>
          </p:nvPr>
        </p:nvSpPr>
        <p:spPr/>
        <p:txBody>
          <a:bodyPr/>
          <a:lstStyle>
            <a:lvl1pPr>
              <a:defRPr/>
            </a:lvl1pPr>
          </a:lstStyle>
          <a:p>
            <a:pPr>
              <a:defRPr/>
            </a:pPr>
            <a:fld id="{24F83CB4-C34F-410F-BE8E-B684BAE244BC}" type="slidenum">
              <a:rPr lang="en-US">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58043967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920AF9E-CE43-47EE-98D6-342FB8AEC4EC}" type="datetime1">
              <a:rPr lang="en-US" smtClean="0">
                <a:solidFill>
                  <a:srgbClr val="04617B">
                    <a:shade val="90000"/>
                  </a:srgbClr>
                </a:solidFill>
              </a:rPr>
              <a:pPr>
                <a:defRPr/>
              </a:pPr>
              <a:t>12/12/2012</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REFORMATTED - Legal Issues</a:t>
            </a:r>
          </a:p>
        </p:txBody>
      </p:sp>
      <p:sp>
        <p:nvSpPr>
          <p:cNvPr id="4" name="Slide Number Placeholder 17"/>
          <p:cNvSpPr>
            <a:spLocks noGrp="1"/>
          </p:cNvSpPr>
          <p:nvPr>
            <p:ph type="sldNum" sz="quarter" idx="12"/>
          </p:nvPr>
        </p:nvSpPr>
        <p:spPr/>
        <p:txBody>
          <a:bodyPr/>
          <a:lstStyle>
            <a:lvl1pPr>
              <a:defRPr/>
            </a:lvl1pPr>
          </a:lstStyle>
          <a:p>
            <a:pPr>
              <a:defRPr/>
            </a:pPr>
            <a:fld id="{5D55FE14-5D75-4195-8DE9-ADA21E09058E}"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3690225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11971BD-E709-4B45-B84D-8AB3274E25BE}" type="datetime1">
              <a:rPr lang="en-US" smtClean="0">
                <a:solidFill>
                  <a:srgbClr val="04617B">
                    <a:shade val="90000"/>
                  </a:srgbClr>
                </a:solidFill>
              </a:rPr>
              <a:pPr>
                <a:defRPr/>
              </a:pPr>
              <a:t>12/12/2012</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REFORMATTED - Legal Issues</a:t>
            </a:r>
          </a:p>
        </p:txBody>
      </p:sp>
      <p:sp>
        <p:nvSpPr>
          <p:cNvPr id="7" name="Slide Number Placeholder 17"/>
          <p:cNvSpPr>
            <a:spLocks noGrp="1"/>
          </p:cNvSpPr>
          <p:nvPr>
            <p:ph type="sldNum" sz="quarter" idx="12"/>
          </p:nvPr>
        </p:nvSpPr>
        <p:spPr/>
        <p:txBody>
          <a:bodyPr/>
          <a:lstStyle>
            <a:lvl1pPr>
              <a:defRPr/>
            </a:lvl1pPr>
          </a:lstStyle>
          <a:p>
            <a:pPr>
              <a:defRPr/>
            </a:pPr>
            <a:fld id="{416A8A7F-7525-4DBF-8900-D3633B2653E3}"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6582242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A7B2158-A305-4273-AC12-9FE82CA14AAA}" type="datetime1">
              <a:rPr lang="en-US" smtClean="0">
                <a:solidFill>
                  <a:srgbClr val="04617B">
                    <a:shade val="90000"/>
                  </a:srgbClr>
                </a:solidFill>
              </a:rPr>
              <a:pPr>
                <a:defRPr/>
              </a:pPr>
              <a:t>12/12/2012</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REFORMATTED - Legal Issues</a:t>
            </a:r>
          </a:p>
        </p:txBody>
      </p:sp>
      <p:sp>
        <p:nvSpPr>
          <p:cNvPr id="9" name="Slide Number Placeholder 17"/>
          <p:cNvSpPr>
            <a:spLocks noGrp="1"/>
          </p:cNvSpPr>
          <p:nvPr>
            <p:ph type="sldNum" sz="quarter" idx="12"/>
          </p:nvPr>
        </p:nvSpPr>
        <p:spPr/>
        <p:txBody>
          <a:bodyPr/>
          <a:lstStyle>
            <a:lvl1pPr>
              <a:defRPr/>
            </a:lvl1pPr>
          </a:lstStyle>
          <a:p>
            <a:pPr>
              <a:defRPr/>
            </a:pPr>
            <a:fld id="{F7FF8997-9FA5-4397-A48A-3032690728D7}"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8409712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4F7374A3-C852-4AC5-8702-2EA6C23EF33D}" type="datetime1">
              <a:rPr lang="en-US" smtClean="0">
                <a:solidFill>
                  <a:srgbClr val="04617B">
                    <a:shade val="90000"/>
                  </a:srgbClr>
                </a:solidFill>
              </a:rPr>
              <a:pPr>
                <a:defRPr/>
              </a:pPr>
              <a:t>12/12/2012</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REFORMATTED - Legal Issues</a:t>
            </a:r>
          </a:p>
        </p:txBody>
      </p:sp>
      <p:sp>
        <p:nvSpPr>
          <p:cNvPr id="5" name="Slide Number Placeholder 17"/>
          <p:cNvSpPr>
            <a:spLocks noGrp="1"/>
          </p:cNvSpPr>
          <p:nvPr>
            <p:ph type="sldNum" sz="quarter" idx="12"/>
          </p:nvPr>
        </p:nvSpPr>
        <p:spPr/>
        <p:txBody>
          <a:bodyPr/>
          <a:lstStyle>
            <a:lvl1pPr>
              <a:defRPr/>
            </a:lvl1pPr>
          </a:lstStyle>
          <a:p>
            <a:pPr>
              <a:defRPr/>
            </a:pPr>
            <a:fld id="{5C4CDCD4-60FC-45D9-A580-5395863293C5}"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3665239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D5CC2E01-0327-47D8-BB65-30195576A53C}" type="datetime1">
              <a:rPr lang="en-US" smtClean="0">
                <a:solidFill>
                  <a:srgbClr val="04617B">
                    <a:shade val="90000"/>
                  </a:srgbClr>
                </a:solidFill>
              </a:rPr>
              <a:pPr>
                <a:defRPr/>
              </a:pPr>
              <a:t>12/12/2012</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REFORMATTED - Legal Issues</a:t>
            </a:r>
          </a:p>
        </p:txBody>
      </p:sp>
      <p:sp>
        <p:nvSpPr>
          <p:cNvPr id="4" name="Slide Number Placeholder 17"/>
          <p:cNvSpPr>
            <a:spLocks noGrp="1"/>
          </p:cNvSpPr>
          <p:nvPr>
            <p:ph type="sldNum" sz="quarter" idx="12"/>
          </p:nvPr>
        </p:nvSpPr>
        <p:spPr/>
        <p:txBody>
          <a:bodyPr/>
          <a:lstStyle>
            <a:lvl1pPr>
              <a:defRPr/>
            </a:lvl1pPr>
          </a:lstStyle>
          <a:p>
            <a:pPr>
              <a:defRPr/>
            </a:pPr>
            <a:fld id="{615FA220-9D7E-4A1F-8D19-3ED8A5FED9DE}"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6120867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A7D6F98-D019-4838-AFC9-69420502F398}" type="datetime1">
              <a:rPr lang="en-US" smtClean="0">
                <a:solidFill>
                  <a:srgbClr val="04617B">
                    <a:shade val="90000"/>
                  </a:srgbClr>
                </a:solidFill>
              </a:rPr>
              <a:pPr>
                <a:defRPr/>
              </a:pPr>
              <a:t>12/12/2012</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REFORMATTED - Legal Issues</a:t>
            </a:r>
          </a:p>
        </p:txBody>
      </p:sp>
      <p:sp>
        <p:nvSpPr>
          <p:cNvPr id="7" name="Slide Number Placeholder 17"/>
          <p:cNvSpPr>
            <a:spLocks noGrp="1"/>
          </p:cNvSpPr>
          <p:nvPr>
            <p:ph type="sldNum" sz="quarter" idx="12"/>
          </p:nvPr>
        </p:nvSpPr>
        <p:spPr/>
        <p:txBody>
          <a:bodyPr/>
          <a:lstStyle>
            <a:lvl1pPr>
              <a:defRPr/>
            </a:lvl1pPr>
          </a:lstStyle>
          <a:p>
            <a:pPr>
              <a:defRPr/>
            </a:pPr>
            <a:fld id="{70FF1BC7-ED3F-4CCD-B105-070427102B47}"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7448438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smtClean="0"/>
            </a:lvl1pPr>
          </a:lstStyle>
          <a:p>
            <a:pPr>
              <a:defRPr/>
            </a:pPr>
            <a:fld id="{79D87AF2-6D26-465E-AF0A-54A8EA0B287A}" type="datetime1">
              <a:rPr lang="en-US">
                <a:solidFill>
                  <a:srgbClr val="04617B">
                    <a:shade val="90000"/>
                  </a:srgbClr>
                </a:solidFill>
              </a:rPr>
              <a:pPr>
                <a:defRPr/>
              </a:pPr>
              <a:t>12/12/2012</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smtClean="0"/>
            </a:lvl1pPr>
          </a:lstStyle>
          <a:p>
            <a:pPr>
              <a:defRPr/>
            </a:pPr>
            <a:r>
              <a:rPr lang="en-US">
                <a:solidFill>
                  <a:srgbClr val="04617B">
                    <a:shade val="90000"/>
                  </a:srgbClr>
                </a:solidFill>
              </a:rPr>
              <a:t>REFORMATTED - Legal Issues</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A06605DE-5CFE-4CDE-A7E8-7E089CD053BE}"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2127265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C8369BE-3DE0-4AE7-96E8-F594CF330BC2}" type="datetime1">
              <a:rPr lang="en-US" smtClean="0">
                <a:solidFill>
                  <a:srgbClr val="04617B">
                    <a:shade val="90000"/>
                  </a:srgbClr>
                </a:solidFill>
              </a:rPr>
              <a:pPr>
                <a:defRPr/>
              </a:pPr>
              <a:t>12/12/2012</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REFORMATTED - Legal Issues</a:t>
            </a:r>
          </a:p>
        </p:txBody>
      </p:sp>
      <p:sp>
        <p:nvSpPr>
          <p:cNvPr id="6" name="Slide Number Placeholder 17"/>
          <p:cNvSpPr>
            <a:spLocks noGrp="1"/>
          </p:cNvSpPr>
          <p:nvPr>
            <p:ph type="sldNum" sz="quarter" idx="12"/>
          </p:nvPr>
        </p:nvSpPr>
        <p:spPr/>
        <p:txBody>
          <a:bodyPr/>
          <a:lstStyle>
            <a:lvl1pPr>
              <a:defRPr/>
            </a:lvl1pPr>
          </a:lstStyle>
          <a:p>
            <a:pPr>
              <a:defRPr/>
            </a:pPr>
            <a:fld id="{8FD3CAE5-A608-470B-9DA5-C167A011B900}"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530031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57E0311-27FB-4CD5-BB4D-72EA3828BB89}" type="datetime1">
              <a:rPr lang="en-US" smtClean="0">
                <a:solidFill>
                  <a:srgbClr val="04617B">
                    <a:shade val="90000"/>
                  </a:srgbClr>
                </a:solidFill>
              </a:rPr>
              <a:pPr>
                <a:defRPr/>
              </a:pPr>
              <a:t>12/12/2012</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REFORMATTED - Legal Issues</a:t>
            </a:r>
          </a:p>
        </p:txBody>
      </p:sp>
      <p:sp>
        <p:nvSpPr>
          <p:cNvPr id="6" name="Slide Number Placeholder 17"/>
          <p:cNvSpPr>
            <a:spLocks noGrp="1"/>
          </p:cNvSpPr>
          <p:nvPr>
            <p:ph type="sldNum" sz="quarter" idx="12"/>
          </p:nvPr>
        </p:nvSpPr>
        <p:spPr/>
        <p:txBody>
          <a:bodyPr/>
          <a:lstStyle>
            <a:lvl1pPr>
              <a:defRPr/>
            </a:lvl1pPr>
          </a:lstStyle>
          <a:p>
            <a:pPr>
              <a:defRPr/>
            </a:pPr>
            <a:fld id="{FA3E3ACC-F315-4008-A4B2-AEA94CA75E47}"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0554367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4" name="Title 3"/>
          <p:cNvSpPr>
            <a:spLocks noGrp="1"/>
          </p:cNvSpPr>
          <p:nvPr>
            <p:ph type="title"/>
          </p:nvPr>
        </p:nvSpPr>
        <p:spPr>
          <a:xfrm>
            <a:off x="990600" y="76200"/>
            <a:ext cx="7991475" cy="584775"/>
          </a:xfrm>
        </p:spPr>
        <p:txBody>
          <a:bodyPr/>
          <a:lstStyle>
            <a:lvl1pPr>
              <a:defRPr sz="3200">
                <a:solidFill>
                  <a:srgbClr val="A9C399"/>
                </a:solidFill>
                <a:latin typeface="+mn-lt"/>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33400" y="1066800"/>
            <a:ext cx="8001000" cy="5257800"/>
          </a:xfrm>
          <a:prstGeom prst="rect">
            <a:avLst/>
          </a:prstGeom>
        </p:spPr>
        <p:txBody>
          <a:bodyPr/>
          <a:lstStyle>
            <a:lvl1pPr>
              <a:defRPr>
                <a:solidFill>
                  <a:schemeClr val="bg2"/>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7211563"/>
      </p:ext>
    </p:extLst>
  </p:cSld>
  <p:clrMapOvr>
    <a:masterClrMapping/>
  </p:clrMapOvr>
  <p:transition advClick="0" advTm="4000">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0125" y="60325"/>
            <a:ext cx="7991475" cy="549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046163"/>
            <a:ext cx="3810000" cy="2230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046163"/>
            <a:ext cx="3810000" cy="2230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xfrm>
            <a:off x="381000" y="6015038"/>
            <a:ext cx="1905000" cy="457200"/>
          </a:xfrm>
        </p:spPr>
        <p:txBody>
          <a:bodyPr/>
          <a:lstStyle>
            <a:lvl1pPr>
              <a:defRPr smtClean="0">
                <a:solidFill>
                  <a:schemeClr val="bg2"/>
                </a:solidFill>
              </a:defRPr>
            </a:lvl1pPr>
          </a:lstStyle>
          <a:p>
            <a:pPr>
              <a:defRPr/>
            </a:pPr>
            <a:fld id="{B7FFCC40-CA36-4194-8272-F673BE6654EC}" type="datetime1">
              <a:rPr lang="en-US">
                <a:solidFill>
                  <a:srgbClr val="DBF5F9"/>
                </a:solidFill>
              </a:rPr>
              <a:pPr>
                <a:defRPr/>
              </a:pPr>
              <a:t>12/12/2012</a:t>
            </a:fld>
            <a:endParaRPr lang="en-US">
              <a:solidFill>
                <a:srgbClr val="DBF5F9"/>
              </a:solidFill>
            </a:endParaRPr>
          </a:p>
        </p:txBody>
      </p:sp>
      <p:sp>
        <p:nvSpPr>
          <p:cNvPr id="6" name="Rectangle 4"/>
          <p:cNvSpPr>
            <a:spLocks noGrp="1" noChangeArrowheads="1"/>
          </p:cNvSpPr>
          <p:nvPr>
            <p:ph type="ftr" sz="quarter" idx="11"/>
          </p:nvPr>
        </p:nvSpPr>
        <p:spPr>
          <a:xfrm>
            <a:off x="3124200" y="7162800"/>
            <a:ext cx="2895600" cy="457200"/>
          </a:xfrm>
        </p:spPr>
        <p:txBody>
          <a:bodyPr/>
          <a:lstStyle>
            <a:lvl1pPr>
              <a:defRPr>
                <a:solidFill>
                  <a:schemeClr val="bg2"/>
                </a:solidFill>
              </a:defRPr>
            </a:lvl1pPr>
          </a:lstStyle>
          <a:p>
            <a:pPr>
              <a:defRPr/>
            </a:pPr>
            <a:r>
              <a:rPr lang="en-US">
                <a:solidFill>
                  <a:srgbClr val="DBF5F9"/>
                </a:solidFill>
              </a:rPr>
              <a:t>REFORMATTED - Legal Issues</a:t>
            </a:r>
          </a:p>
        </p:txBody>
      </p:sp>
      <p:sp>
        <p:nvSpPr>
          <p:cNvPr id="7" name="Rectangle 5"/>
          <p:cNvSpPr>
            <a:spLocks noGrp="1" noChangeArrowheads="1"/>
          </p:cNvSpPr>
          <p:nvPr>
            <p:ph type="sldNum" sz="quarter" idx="12"/>
          </p:nvPr>
        </p:nvSpPr>
        <p:spPr>
          <a:xfrm>
            <a:off x="6858000" y="6015038"/>
            <a:ext cx="1905000" cy="457200"/>
          </a:xfrm>
        </p:spPr>
        <p:txBody>
          <a:bodyPr/>
          <a:lstStyle>
            <a:lvl1pPr>
              <a:defRPr>
                <a:solidFill>
                  <a:schemeClr val="bg2"/>
                </a:solidFill>
              </a:defRPr>
            </a:lvl1pPr>
          </a:lstStyle>
          <a:p>
            <a:pPr>
              <a:defRPr/>
            </a:pPr>
            <a:fld id="{FFCB404B-E9B8-4CA2-B4CA-566B3CE78F38}" type="slidenum">
              <a:rPr lang="en-US">
                <a:solidFill>
                  <a:srgbClr val="DBF5F9"/>
                </a:solidFill>
              </a:rPr>
              <a:pPr>
                <a:defRPr/>
              </a:pPr>
              <a:t>‹#›</a:t>
            </a:fld>
            <a:endParaRPr lang="en-US">
              <a:solidFill>
                <a:srgbClr val="DBF5F9"/>
              </a:solidFill>
            </a:endParaRPr>
          </a:p>
        </p:txBody>
      </p:sp>
    </p:spTree>
    <p:extLst>
      <p:ext uri="{BB962C8B-B14F-4D97-AF65-F5344CB8AC3E}">
        <p14:creationId xmlns:p14="http://schemas.microsoft.com/office/powerpoint/2010/main" val="11950960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2A5BCFD-8BD7-42B4-AE3F-38D28A7D4CB0}" type="datetime1">
              <a:rPr lang="en-US" smtClean="0">
                <a:solidFill>
                  <a:srgbClr val="04617B">
                    <a:shade val="90000"/>
                  </a:srgbClr>
                </a:solidFill>
              </a:rPr>
              <a:pPr>
                <a:defRPr/>
              </a:pPr>
              <a:t>12/12/2012</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REFORMATTED - Legal Issues</a:t>
            </a:r>
          </a:p>
        </p:txBody>
      </p:sp>
      <p:sp>
        <p:nvSpPr>
          <p:cNvPr id="7" name="Slide Number Placeholder 17"/>
          <p:cNvSpPr>
            <a:spLocks noGrp="1"/>
          </p:cNvSpPr>
          <p:nvPr>
            <p:ph type="sldNum" sz="quarter" idx="12"/>
          </p:nvPr>
        </p:nvSpPr>
        <p:spPr/>
        <p:txBody>
          <a:bodyPr/>
          <a:lstStyle>
            <a:lvl1pPr>
              <a:defRPr/>
            </a:lvl1pPr>
          </a:lstStyle>
          <a:p>
            <a:pPr>
              <a:defRPr/>
            </a:pPr>
            <a:fld id="{9A9F19BE-2221-4371-85E8-5E76918B2E10}"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6085163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AutoShape 3"/>
          <p:cNvSpPr>
            <a:spLocks noChangeArrowheads="1"/>
          </p:cNvSpPr>
          <p:nvPr/>
        </p:nvSpPr>
        <p:spPr bwMode="auto">
          <a:xfrm rot="5400000">
            <a:off x="-685800" y="2438400"/>
            <a:ext cx="1524000" cy="152400"/>
          </a:xfrm>
          <a:prstGeom prst="triangle">
            <a:avLst>
              <a:gd name="adj" fmla="val 50000"/>
            </a:avLst>
          </a:prstGeom>
          <a:solidFill>
            <a:schemeClr val="hlink"/>
          </a:solidFill>
          <a:ln w="9525">
            <a:solidFill>
              <a:schemeClr val="folHlink"/>
            </a:solidFill>
            <a:miter lim="800000"/>
            <a:headEnd/>
            <a:tailEnd/>
          </a:ln>
        </p:spPr>
        <p:txBody>
          <a:bodyPr wrap="none" anchor="ctr"/>
          <a:lstStyle/>
          <a:p>
            <a:pPr eaLnBrk="0" fontAlgn="base" hangingPunct="0">
              <a:spcBef>
                <a:spcPct val="0"/>
              </a:spcBef>
              <a:spcAft>
                <a:spcPct val="0"/>
              </a:spcAft>
              <a:defRPr/>
            </a:pPr>
            <a:endParaRPr lang="en-US" sz="2800" b="1" i="1">
              <a:solidFill>
                <a:srgbClr val="F8F8F8"/>
              </a:solidFill>
              <a:latin typeface="Times New Roman" pitchFamily="18" charset="0"/>
            </a:endParaRPr>
          </a:p>
        </p:txBody>
      </p:sp>
      <p:pic>
        <p:nvPicPr>
          <p:cNvPr id="5" name="Picture 9" descr="front page_ba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2596" name="Rectangle 4"/>
          <p:cNvSpPr>
            <a:spLocks noGrp="1" noChangeArrowheads="1"/>
          </p:cNvSpPr>
          <p:nvPr>
            <p:ph type="ctrTitle"/>
          </p:nvPr>
        </p:nvSpPr>
        <p:spPr>
          <a:xfrm>
            <a:off x="990600" y="2173288"/>
            <a:ext cx="7772400" cy="609600"/>
          </a:xfrm>
          <a:prstGeom prst="rect">
            <a:avLst/>
          </a:prstGeom>
        </p:spPr>
        <p:txBody>
          <a:bodyPr anchor="ctr"/>
          <a:lstStyle>
            <a:lvl1pPr algn="r">
              <a:defRPr sz="3400">
                <a:latin typeface="Calibri" pitchFamily="34" charset="0"/>
              </a:defRPr>
            </a:lvl1pPr>
          </a:lstStyle>
          <a:p>
            <a:r>
              <a:rPr lang="en-US"/>
              <a:t>click to edit master title style</a:t>
            </a:r>
          </a:p>
        </p:txBody>
      </p:sp>
      <p:sp>
        <p:nvSpPr>
          <p:cNvPr id="622597" name="Rectangle 5"/>
          <p:cNvSpPr>
            <a:spLocks noGrp="1" noChangeArrowheads="1"/>
          </p:cNvSpPr>
          <p:nvPr>
            <p:ph type="subTitle" idx="1"/>
          </p:nvPr>
        </p:nvSpPr>
        <p:spPr>
          <a:xfrm>
            <a:off x="2362200" y="3763963"/>
            <a:ext cx="6400800" cy="488950"/>
          </a:xfrm>
        </p:spPr>
        <p:txBody>
          <a:bodyPr anchor="ctr"/>
          <a:lstStyle>
            <a:lvl1pPr marL="0" indent="0" algn="r">
              <a:spcBef>
                <a:spcPct val="0"/>
              </a:spcBef>
              <a:buClrTx/>
              <a:buSzTx/>
              <a:buFont typeface="Wingdings" pitchFamily="2" charset="2"/>
              <a:buNone/>
              <a:defRPr sz="2600" b="0"/>
            </a:lvl1pPr>
          </a:lstStyle>
          <a:p>
            <a:r>
              <a:rPr lang="en-US"/>
              <a:t>click to edit master subtitle style</a:t>
            </a:r>
          </a:p>
        </p:txBody>
      </p:sp>
      <p:sp>
        <p:nvSpPr>
          <p:cNvPr id="6" name="Rectangle 5"/>
          <p:cNvSpPr>
            <a:spLocks noGrp="1" noChangeArrowheads="1"/>
          </p:cNvSpPr>
          <p:nvPr>
            <p:ph type="dt" sz="half" idx="10"/>
          </p:nvPr>
        </p:nvSpPr>
        <p:spPr/>
        <p:txBody>
          <a:bodyPr/>
          <a:lstStyle>
            <a:lvl1pPr>
              <a:defRPr/>
            </a:lvl1pPr>
          </a:lstStyle>
          <a:p>
            <a:pPr>
              <a:defRPr/>
            </a:pPr>
            <a:fld id="{C677ACE1-7D4C-4C9E-A323-7489F5AEC8CC}" type="datetime1">
              <a:rPr lang="en-US">
                <a:solidFill>
                  <a:srgbClr val="808080"/>
                </a:solidFill>
              </a:rPr>
              <a:pPr>
                <a:defRPr/>
              </a:pPr>
              <a:t>12/12/2012</a:t>
            </a:fld>
            <a:endParaRPr lang="en-US">
              <a:solidFill>
                <a:srgbClr val="808080"/>
              </a:solidFill>
            </a:endParaRPr>
          </a:p>
        </p:txBody>
      </p:sp>
      <p:sp>
        <p:nvSpPr>
          <p:cNvPr id="7" name="Rectangle 6"/>
          <p:cNvSpPr>
            <a:spLocks noGrp="1" noChangeArrowheads="1"/>
          </p:cNvSpPr>
          <p:nvPr>
            <p:ph type="ftr" sz="quarter" idx="11"/>
          </p:nvPr>
        </p:nvSpPr>
        <p:spPr>
          <a:xfrm>
            <a:off x="3124200" y="6015038"/>
            <a:ext cx="2895600" cy="457200"/>
          </a:xfrm>
        </p:spPr>
        <p:txBody>
          <a:bodyPr/>
          <a:lstStyle>
            <a:lvl1pPr>
              <a:defRPr/>
            </a:lvl1pPr>
          </a:lstStyle>
          <a:p>
            <a:pPr>
              <a:defRPr/>
            </a:pPr>
            <a:r>
              <a:rPr lang="en-US">
                <a:solidFill>
                  <a:srgbClr val="808080"/>
                </a:solidFill>
              </a:rPr>
              <a:t>REFORMATTED - Legal Issues</a:t>
            </a:r>
          </a:p>
        </p:txBody>
      </p:sp>
      <p:sp>
        <p:nvSpPr>
          <p:cNvPr id="8" name="Rectangle 7"/>
          <p:cNvSpPr>
            <a:spLocks noGrp="1" noChangeArrowheads="1"/>
          </p:cNvSpPr>
          <p:nvPr>
            <p:ph type="sldNum" sz="quarter" idx="12"/>
          </p:nvPr>
        </p:nvSpPr>
        <p:spPr/>
        <p:txBody>
          <a:bodyPr/>
          <a:lstStyle>
            <a:lvl1pPr>
              <a:defRPr>
                <a:latin typeface="Tahoma" pitchFamily="34" charset="0"/>
              </a:defRPr>
            </a:lvl1pPr>
          </a:lstStyle>
          <a:p>
            <a:pPr>
              <a:defRPr/>
            </a:pPr>
            <a:fld id="{17BC86FD-E282-48EE-8306-0AC7C80EF512}" type="slidenum">
              <a:rPr lang="en-US">
                <a:solidFill>
                  <a:srgbClr val="808080"/>
                </a:solidFill>
              </a:rPr>
              <a:pPr>
                <a:defRPr/>
              </a:pPr>
              <a:t>‹#›</a:t>
            </a:fld>
            <a:endParaRPr lang="en-US">
              <a:solidFill>
                <a:srgbClr val="808080"/>
              </a:solidFill>
            </a:endParaRPr>
          </a:p>
        </p:txBody>
      </p:sp>
    </p:spTree>
    <p:extLst>
      <p:ext uri="{BB962C8B-B14F-4D97-AF65-F5344CB8AC3E}">
        <p14:creationId xmlns:p14="http://schemas.microsoft.com/office/powerpoint/2010/main" val="1516215420"/>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050925"/>
            <a:ext cx="8763000" cy="549275"/>
          </a:xfrm>
          <a:prstGeom prst="rect">
            <a:avLst/>
          </a:prstGeom>
        </p:spPr>
        <p:txBody>
          <a:bodyPr/>
          <a:lstStyle>
            <a:lvl1pPr>
              <a:defRPr lang="en-US" sz="3200" dirty="0">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905000"/>
            <a:ext cx="7772400" cy="523220"/>
          </a:xfrm>
        </p:spPr>
        <p:txBody>
          <a:bodyPr/>
          <a:lstStyle>
            <a:lvl1pPr>
              <a:defRPr lang="en-US" sz="2800" dirty="0" smtClean="0">
                <a:latin typeface="+mn-lt"/>
              </a:defRPr>
            </a:lvl1pPr>
          </a:lstStyle>
          <a:p>
            <a:pPr lvl="0"/>
            <a:r>
              <a:rPr lang="en-US" dirty="0"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fld id="{CB1B02F9-58CE-424E-83CD-F1B3BEE4CDE5}" type="datetime1">
              <a:rPr lang="en-US">
                <a:solidFill>
                  <a:srgbClr val="808080"/>
                </a:solidFill>
              </a:rPr>
              <a:pPr>
                <a:defRPr/>
              </a:pPr>
              <a:t>12/12/2012</a:t>
            </a:fld>
            <a:endParaRPr lang="en-US">
              <a:solidFill>
                <a:srgbClr val="80808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US">
                <a:solidFill>
                  <a:srgbClr val="808080"/>
                </a:solidFill>
              </a:rPr>
              <a:t>REFORMATTED - Legal Issues</a:t>
            </a:r>
          </a:p>
        </p:txBody>
      </p:sp>
      <p:sp>
        <p:nvSpPr>
          <p:cNvPr id="6" name="Rectangle 5"/>
          <p:cNvSpPr>
            <a:spLocks noGrp="1" noChangeArrowheads="1"/>
          </p:cNvSpPr>
          <p:nvPr>
            <p:ph type="sldNum" sz="quarter" idx="12"/>
          </p:nvPr>
        </p:nvSpPr>
        <p:spPr>
          <a:ln/>
        </p:spPr>
        <p:txBody>
          <a:bodyPr/>
          <a:lstStyle>
            <a:lvl1pPr>
              <a:defRPr/>
            </a:lvl1pPr>
          </a:lstStyle>
          <a:p>
            <a:pPr>
              <a:defRPr/>
            </a:pPr>
            <a:fld id="{ACE0EA62-8D11-4247-8DEE-734F9FEDBC1C}" type="slidenum">
              <a:rPr lang="en-US">
                <a:solidFill>
                  <a:srgbClr val="808080"/>
                </a:solidFill>
              </a:rPr>
              <a:pPr>
                <a:defRPr/>
              </a:pPr>
              <a:t>‹#›</a:t>
            </a:fld>
            <a:endParaRPr lang="en-US">
              <a:solidFill>
                <a:srgbClr val="808080"/>
              </a:solidFill>
            </a:endParaRPr>
          </a:p>
        </p:txBody>
      </p:sp>
    </p:spTree>
    <p:extLst>
      <p:ext uri="{BB962C8B-B14F-4D97-AF65-F5344CB8AC3E}">
        <p14:creationId xmlns:p14="http://schemas.microsoft.com/office/powerpoint/2010/main" val="2934002968"/>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lstStyle>
            <a:lvl1pPr algn="l">
              <a:defRPr sz="4000" b="1" cap="all">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722313" y="4006790"/>
            <a:ext cx="7772400" cy="400110"/>
          </a:xfrm>
        </p:spPr>
        <p:txBody>
          <a:bodyPr anchor="b"/>
          <a:lstStyle>
            <a:lvl1pPr marL="0" indent="0">
              <a:buNone/>
              <a:defRPr sz="2000">
                <a:latin typeface="+mn-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fld id="{313FA4F2-F2F2-4D8E-BA97-B0F31AEEE73D}" type="datetime1">
              <a:rPr lang="en-US">
                <a:solidFill>
                  <a:srgbClr val="808080"/>
                </a:solidFill>
              </a:rPr>
              <a:pPr>
                <a:defRPr/>
              </a:pPr>
              <a:t>12/12/2012</a:t>
            </a:fld>
            <a:endParaRPr lang="en-US">
              <a:solidFill>
                <a:srgbClr val="80808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US">
                <a:solidFill>
                  <a:srgbClr val="808080"/>
                </a:solidFill>
              </a:rPr>
              <a:t>REFORMATTED - Legal Issues</a:t>
            </a:r>
          </a:p>
        </p:txBody>
      </p:sp>
      <p:sp>
        <p:nvSpPr>
          <p:cNvPr id="6" name="Rectangle 5"/>
          <p:cNvSpPr>
            <a:spLocks noGrp="1" noChangeArrowheads="1"/>
          </p:cNvSpPr>
          <p:nvPr>
            <p:ph type="sldNum" sz="quarter" idx="12"/>
          </p:nvPr>
        </p:nvSpPr>
        <p:spPr>
          <a:ln/>
        </p:spPr>
        <p:txBody>
          <a:bodyPr/>
          <a:lstStyle>
            <a:lvl1pPr>
              <a:defRPr/>
            </a:lvl1pPr>
          </a:lstStyle>
          <a:p>
            <a:pPr>
              <a:defRPr/>
            </a:pPr>
            <a:fld id="{D02DE6A9-385C-4FF4-9FFE-42870B5C6AD1}" type="slidenum">
              <a:rPr lang="en-US">
                <a:solidFill>
                  <a:srgbClr val="808080"/>
                </a:solidFill>
              </a:rPr>
              <a:pPr>
                <a:defRPr/>
              </a:pPr>
              <a:t>‹#›</a:t>
            </a:fld>
            <a:endParaRPr lang="en-US">
              <a:solidFill>
                <a:srgbClr val="808080"/>
              </a:solidFill>
            </a:endParaRPr>
          </a:p>
        </p:txBody>
      </p:sp>
    </p:spTree>
    <p:extLst>
      <p:ext uri="{BB962C8B-B14F-4D97-AF65-F5344CB8AC3E}">
        <p14:creationId xmlns:p14="http://schemas.microsoft.com/office/powerpoint/2010/main" val="3842686732"/>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974725"/>
            <a:ext cx="7991475" cy="549275"/>
          </a:xfrm>
          <a:prstGeom prst="rect">
            <a:avLst/>
          </a:prstGeom>
        </p:spPr>
        <p:txBody>
          <a:bodyPr/>
          <a:lstStyle>
            <a:lvl1pPr>
              <a:defRPr sz="3200">
                <a:latin typeface="Calibri" pitchFamily="34" charset="0"/>
                <a:cs typeface="Calibri" pitchFamily="34" charset="0"/>
              </a:defRPr>
            </a:lvl1pPr>
          </a:lstStyle>
          <a:p>
            <a:r>
              <a:rPr lang="en-US" dirty="0" smtClean="0"/>
              <a:t>Click to edit Master title style</a:t>
            </a:r>
            <a:endParaRPr lang="en-US" dirty="0"/>
          </a:p>
        </p:txBody>
      </p:sp>
      <p:sp>
        <p:nvSpPr>
          <p:cNvPr id="3" name="Rectangle 3"/>
          <p:cNvSpPr>
            <a:spLocks noGrp="1" noChangeArrowheads="1"/>
          </p:cNvSpPr>
          <p:nvPr>
            <p:ph type="dt" sz="half" idx="10"/>
          </p:nvPr>
        </p:nvSpPr>
        <p:spPr>
          <a:ln/>
        </p:spPr>
        <p:txBody>
          <a:bodyPr/>
          <a:lstStyle>
            <a:lvl1pPr>
              <a:defRPr/>
            </a:lvl1pPr>
          </a:lstStyle>
          <a:p>
            <a:pPr>
              <a:defRPr/>
            </a:pPr>
            <a:fld id="{045CF126-38F2-4C45-B57D-78F7E1CBE09A}" type="datetime1">
              <a:rPr lang="en-US">
                <a:solidFill>
                  <a:srgbClr val="808080"/>
                </a:solidFill>
              </a:rPr>
              <a:pPr>
                <a:defRPr/>
              </a:pPr>
              <a:t>12/12/2012</a:t>
            </a:fld>
            <a:endParaRPr lang="en-US">
              <a:solidFill>
                <a:srgbClr val="80808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r>
              <a:rPr lang="en-US">
                <a:solidFill>
                  <a:srgbClr val="808080"/>
                </a:solidFill>
              </a:rPr>
              <a:t>REFORMATTED - Legal Issues</a:t>
            </a:r>
          </a:p>
        </p:txBody>
      </p:sp>
      <p:sp>
        <p:nvSpPr>
          <p:cNvPr id="5" name="Rectangle 5"/>
          <p:cNvSpPr>
            <a:spLocks noGrp="1" noChangeArrowheads="1"/>
          </p:cNvSpPr>
          <p:nvPr>
            <p:ph type="sldNum" sz="quarter" idx="12"/>
          </p:nvPr>
        </p:nvSpPr>
        <p:spPr>
          <a:ln/>
        </p:spPr>
        <p:txBody>
          <a:bodyPr/>
          <a:lstStyle>
            <a:lvl1pPr>
              <a:defRPr/>
            </a:lvl1pPr>
          </a:lstStyle>
          <a:p>
            <a:pPr>
              <a:defRPr/>
            </a:pPr>
            <a:fld id="{53A3DA01-4681-4135-B4FA-3214A4F2D75E}" type="slidenum">
              <a:rPr lang="en-US">
                <a:solidFill>
                  <a:srgbClr val="808080"/>
                </a:solidFill>
              </a:rPr>
              <a:pPr>
                <a:defRPr/>
              </a:pPr>
              <a:t>‹#›</a:t>
            </a:fld>
            <a:endParaRPr lang="en-US">
              <a:solidFill>
                <a:srgbClr val="808080"/>
              </a:solidFill>
            </a:endParaRPr>
          </a:p>
        </p:txBody>
      </p:sp>
    </p:spTree>
    <p:extLst>
      <p:ext uri="{BB962C8B-B14F-4D97-AF65-F5344CB8AC3E}">
        <p14:creationId xmlns:p14="http://schemas.microsoft.com/office/powerpoint/2010/main" val="2920829843"/>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fld id="{130E38CC-8EC9-4E8C-8FA7-973DC8177ED8}" type="datetime1">
              <a:rPr lang="en-US">
                <a:solidFill>
                  <a:srgbClr val="808080"/>
                </a:solidFill>
              </a:rPr>
              <a:pPr>
                <a:defRPr/>
              </a:pPr>
              <a:t>12/12/2012</a:t>
            </a:fld>
            <a:endParaRPr lang="en-US">
              <a:solidFill>
                <a:srgbClr val="80808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r>
              <a:rPr lang="en-US">
                <a:solidFill>
                  <a:srgbClr val="808080"/>
                </a:solidFill>
              </a:rPr>
              <a:t>REFORMATTED - Legal Issues</a:t>
            </a:r>
          </a:p>
        </p:txBody>
      </p:sp>
      <p:sp>
        <p:nvSpPr>
          <p:cNvPr id="4" name="Rectangle 5"/>
          <p:cNvSpPr>
            <a:spLocks noGrp="1" noChangeArrowheads="1"/>
          </p:cNvSpPr>
          <p:nvPr>
            <p:ph type="sldNum" sz="quarter" idx="12"/>
          </p:nvPr>
        </p:nvSpPr>
        <p:spPr>
          <a:ln/>
        </p:spPr>
        <p:txBody>
          <a:bodyPr/>
          <a:lstStyle>
            <a:lvl1pPr>
              <a:defRPr/>
            </a:lvl1pPr>
          </a:lstStyle>
          <a:p>
            <a:pPr>
              <a:defRPr/>
            </a:pPr>
            <a:fld id="{2D1B7173-7B83-4BA2-97E1-CFF824F6199B}" type="slidenum">
              <a:rPr lang="en-US">
                <a:solidFill>
                  <a:srgbClr val="808080"/>
                </a:solidFill>
              </a:rPr>
              <a:pPr>
                <a:defRPr/>
              </a:pPr>
              <a:t>‹#›</a:t>
            </a:fld>
            <a:endParaRPr lang="en-US">
              <a:solidFill>
                <a:srgbClr val="808080"/>
              </a:solidFill>
            </a:endParaRPr>
          </a:p>
        </p:txBody>
      </p:sp>
    </p:spTree>
    <p:extLst>
      <p:ext uri="{BB962C8B-B14F-4D97-AF65-F5344CB8AC3E}">
        <p14:creationId xmlns:p14="http://schemas.microsoft.com/office/powerpoint/2010/main" val="4086333179"/>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fld id="{20A130CD-DC8E-44A3-9BF6-9BE581CB983B}" type="datetime1">
              <a:rPr lang="en-US">
                <a:solidFill>
                  <a:srgbClr val="808080"/>
                </a:solidFill>
              </a:rPr>
              <a:pPr>
                <a:defRPr/>
              </a:pPr>
              <a:t>12/12/2012</a:t>
            </a:fld>
            <a:endParaRPr lang="en-US">
              <a:solidFill>
                <a:srgbClr val="80808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US">
                <a:solidFill>
                  <a:srgbClr val="808080"/>
                </a:solidFill>
              </a:rPr>
              <a:t>REFORMATTED - Legal Issues</a:t>
            </a:r>
          </a:p>
        </p:txBody>
      </p:sp>
      <p:sp>
        <p:nvSpPr>
          <p:cNvPr id="7" name="Rectangle 5"/>
          <p:cNvSpPr>
            <a:spLocks noGrp="1" noChangeArrowheads="1"/>
          </p:cNvSpPr>
          <p:nvPr>
            <p:ph type="sldNum" sz="quarter" idx="12"/>
          </p:nvPr>
        </p:nvSpPr>
        <p:spPr>
          <a:ln/>
        </p:spPr>
        <p:txBody>
          <a:bodyPr/>
          <a:lstStyle>
            <a:lvl1pPr>
              <a:defRPr/>
            </a:lvl1pPr>
          </a:lstStyle>
          <a:p>
            <a:pPr>
              <a:defRPr/>
            </a:pPr>
            <a:fld id="{96FEE357-E12D-42B5-A3D0-83F953E33950}" type="slidenum">
              <a:rPr lang="en-US">
                <a:solidFill>
                  <a:srgbClr val="808080"/>
                </a:solidFill>
              </a:rPr>
              <a:pPr>
                <a:defRPr/>
              </a:pPr>
              <a:t>‹#›</a:t>
            </a:fld>
            <a:endParaRPr lang="en-US">
              <a:solidFill>
                <a:srgbClr val="808080"/>
              </a:solidFill>
            </a:endParaRPr>
          </a:p>
        </p:txBody>
      </p:sp>
    </p:spTree>
    <p:extLst>
      <p:ext uri="{BB962C8B-B14F-4D97-AF65-F5344CB8AC3E}">
        <p14:creationId xmlns:p14="http://schemas.microsoft.com/office/powerpoint/2010/main" val="263193927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6CBC7C90-39DA-4504-ACAC-28248BEECB16}" type="datetime1">
              <a:rPr lang="en-US" smtClean="0">
                <a:solidFill>
                  <a:srgbClr val="04617B">
                    <a:shade val="90000"/>
                  </a:srgbClr>
                </a:solidFill>
              </a:rPr>
              <a:pPr>
                <a:defRPr/>
              </a:pPr>
              <a:t>12/12/2012</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r>
              <a:rPr lang="en-US">
                <a:solidFill>
                  <a:srgbClr val="04617B">
                    <a:shade val="90000"/>
                  </a:srgbClr>
                </a:solidFill>
              </a:rPr>
              <a:t>REFORMATTED - Legal Issues</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F2FFCB37-3602-4B9E-93F8-464FCD34766E}"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340761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0.xml"/><Relationship Id="rId7"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6.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2.xml"/><Relationship Id="rId7"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5" Type="http://schemas.openxmlformats.org/officeDocument/2006/relationships/slideLayout" Target="../slideLayouts/slideLayout84.xml"/><Relationship Id="rId4"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62C94F78-D92C-4404-892A-0A93A635F701}" type="datetime1">
              <a:rPr lang="en-US" smtClean="0">
                <a:solidFill>
                  <a:srgbClr val="04617B">
                    <a:shade val="90000"/>
                  </a:srgbClr>
                </a:solidFill>
              </a:rPr>
              <a:pPr>
                <a:defRPr/>
              </a:pPr>
              <a:t>12/12/2012</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r>
              <a:rPr lang="en-US">
                <a:solidFill>
                  <a:srgbClr val="04617B">
                    <a:shade val="90000"/>
                  </a:srgbClr>
                </a:solidFill>
              </a:rPr>
              <a:t>REFORMATTED - Legal Issues</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424B8965-B36E-4BD6-8760-5F18D89D2AC0}" type="slidenum">
              <a:rPr lang="en-US">
                <a:solidFill>
                  <a:srgbClr val="04617B">
                    <a:shade val="90000"/>
                  </a:srgbClr>
                </a:solidFill>
              </a:rPr>
              <a:pPr>
                <a:defRPr/>
              </a:pPr>
              <a:t>‹#›</a:t>
            </a:fld>
            <a:endParaRPr lang="en-US">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endParaRPr>
            </a:p>
          </p:txBody>
        </p:sp>
      </p:grpSp>
    </p:spTree>
    <p:extLst>
      <p:ext uri="{BB962C8B-B14F-4D97-AF65-F5344CB8AC3E}">
        <p14:creationId xmlns:p14="http://schemas.microsoft.com/office/powerpoint/2010/main" val="376162610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3A398917-E1F8-4712-86EB-8C2B8BA4CA74}" type="datetime1">
              <a:rPr lang="en-US">
                <a:solidFill>
                  <a:srgbClr val="04617B">
                    <a:shade val="90000"/>
                  </a:srgbClr>
                </a:solidFill>
              </a:rPr>
              <a:pPr>
                <a:defRPr/>
              </a:pPr>
              <a:t>12/12/2012</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398CC9DA-8ABB-4232-9B68-91FC7EBD0956}" type="slidenum">
              <a:rPr lang="en-US">
                <a:solidFill>
                  <a:srgbClr val="04617B">
                    <a:shade val="90000"/>
                  </a:srgbClr>
                </a:solidFill>
              </a:rPr>
              <a:pPr>
                <a:defRPr/>
              </a:pPr>
              <a:t>‹#›</a:t>
            </a:fld>
            <a:endParaRPr lang="en-US">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endParaRPr>
            </a:p>
          </p:txBody>
        </p:sp>
      </p:grpSp>
    </p:spTree>
    <p:extLst>
      <p:ext uri="{BB962C8B-B14F-4D97-AF65-F5344CB8AC3E}">
        <p14:creationId xmlns:p14="http://schemas.microsoft.com/office/powerpoint/2010/main" val="215874990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E3D73F-C9E5-4819-8BF3-536ED2C0321E}" type="datetimeFigureOut">
              <a:rPr lang="en-US">
                <a:solidFill>
                  <a:prstClr val="black">
                    <a:tint val="75000"/>
                  </a:prstClr>
                </a:solidFill>
              </a:rPr>
              <a:pPr/>
              <a:t>12/12/2012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E04515-D12D-4592-9C86-9576B8B91F3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16292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bwMode="auto">
          <a:xfrm>
            <a:off x="990600" y="1854200"/>
            <a:ext cx="777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p:txBody>
      </p:sp>
      <p:sp>
        <p:nvSpPr>
          <p:cNvPr id="621571" name="Rectangle 3"/>
          <p:cNvSpPr>
            <a:spLocks noGrp="1" noChangeArrowheads="1"/>
          </p:cNvSpPr>
          <p:nvPr>
            <p:ph type="dt" sz="half" idx="2"/>
          </p:nvPr>
        </p:nvSpPr>
        <p:spPr bwMode="auto">
          <a:xfrm>
            <a:off x="381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i="0" smtClean="0">
                <a:solidFill>
                  <a:srgbClr val="808080"/>
                </a:solidFill>
                <a:latin typeface="Tahoma" pitchFamily="34" charset="0"/>
              </a:defRPr>
            </a:lvl1pPr>
          </a:lstStyle>
          <a:p>
            <a:pPr fontAlgn="base">
              <a:spcBef>
                <a:spcPct val="0"/>
              </a:spcBef>
              <a:spcAft>
                <a:spcPct val="0"/>
              </a:spcAft>
              <a:defRPr/>
            </a:pPr>
            <a:fld id="{E8C6AE78-E2E1-4FC9-9052-245D01933794}" type="datetime1">
              <a:rPr lang="en-US"/>
              <a:pPr fontAlgn="base">
                <a:spcBef>
                  <a:spcPct val="0"/>
                </a:spcBef>
                <a:spcAft>
                  <a:spcPct val="0"/>
                </a:spcAft>
                <a:defRPr/>
              </a:pPr>
              <a:t>12/12/2012</a:t>
            </a:fld>
            <a:endParaRPr lang="en-US"/>
          </a:p>
        </p:txBody>
      </p:sp>
      <p:sp>
        <p:nvSpPr>
          <p:cNvPr id="621572" name="Rectangle 4"/>
          <p:cNvSpPr>
            <a:spLocks noGrp="1" noChangeArrowheads="1"/>
          </p:cNvSpPr>
          <p:nvPr>
            <p:ph type="ftr" sz="quarter" idx="3"/>
          </p:nvPr>
        </p:nvSpPr>
        <p:spPr bwMode="auto">
          <a:xfrm>
            <a:off x="3124200" y="7162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b="0" i="0" smtClean="0">
                <a:solidFill>
                  <a:srgbClr val="808080"/>
                </a:solidFill>
                <a:latin typeface="Tahoma" pitchFamily="34" charset="0"/>
              </a:defRPr>
            </a:lvl1pPr>
          </a:lstStyle>
          <a:p>
            <a:pPr fontAlgn="base">
              <a:spcBef>
                <a:spcPct val="0"/>
              </a:spcBef>
              <a:spcAft>
                <a:spcPct val="0"/>
              </a:spcAft>
              <a:defRPr/>
            </a:pPr>
            <a:r>
              <a:rPr lang="en-US"/>
              <a:t>REFORMATTED - Legal Issues</a:t>
            </a:r>
          </a:p>
        </p:txBody>
      </p:sp>
      <p:sp>
        <p:nvSpPr>
          <p:cNvPr id="621573" name="Rectangle 5"/>
          <p:cNvSpPr>
            <a:spLocks noGrp="1" noChangeArrowheads="1"/>
          </p:cNvSpPr>
          <p:nvPr>
            <p:ph type="sldNum" sz="quarter" idx="4"/>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i="0">
                <a:solidFill>
                  <a:srgbClr val="808080"/>
                </a:solidFill>
                <a:latin typeface="Times New Roman" pitchFamily="18" charset="0"/>
              </a:defRPr>
            </a:lvl1pPr>
          </a:lstStyle>
          <a:p>
            <a:pPr fontAlgn="base">
              <a:spcBef>
                <a:spcPct val="0"/>
              </a:spcBef>
              <a:spcAft>
                <a:spcPct val="0"/>
              </a:spcAft>
              <a:defRPr/>
            </a:pPr>
            <a:fld id="{96EFBB18-CBE8-4ACF-B632-3832C2F2BAC6}" type="slidenum">
              <a:rPr lang="en-US"/>
              <a:pPr fontAlgn="base">
                <a:spcBef>
                  <a:spcPct val="0"/>
                </a:spcBef>
                <a:spcAft>
                  <a:spcPct val="0"/>
                </a:spcAft>
                <a:defRPr/>
              </a:pPr>
              <a:t>‹#›</a:t>
            </a:fld>
            <a:endParaRPr lang="en-US"/>
          </a:p>
        </p:txBody>
      </p:sp>
      <p:grpSp>
        <p:nvGrpSpPr>
          <p:cNvPr id="7174" name="Group 11"/>
          <p:cNvGrpSpPr>
            <a:grpSpLocks/>
          </p:cNvGrpSpPr>
          <p:nvPr userDrawn="1"/>
        </p:nvGrpSpPr>
        <p:grpSpPr bwMode="auto">
          <a:xfrm>
            <a:off x="-28575" y="0"/>
            <a:ext cx="9172575" cy="1052513"/>
            <a:chOff x="-29291" y="-421721"/>
            <a:chExt cx="9173291" cy="1051959"/>
          </a:xfrm>
        </p:grpSpPr>
        <p:sp>
          <p:nvSpPr>
            <p:cNvPr id="1042" name="Freeform 12"/>
            <p:cNvSpPr>
              <a:spLocks/>
            </p:cNvSpPr>
            <p:nvPr/>
          </p:nvSpPr>
          <p:spPr bwMode="auto">
            <a:xfrm>
              <a:off x="-29291" y="-421721"/>
              <a:ext cx="9163765" cy="1040852"/>
            </a:xfrm>
            <a:custGeom>
              <a:avLst/>
              <a:gdLst>
                <a:gd name="T0" fmla="*/ 9525 w 5772"/>
                <a:gd name="T1" fmla="*/ 3175 h 656"/>
                <a:gd name="T2" fmla="*/ 4035425 w 5772"/>
                <a:gd name="T3" fmla="*/ 0 h 656"/>
                <a:gd name="T4" fmla="*/ 6943725 w 5772"/>
                <a:gd name="T5" fmla="*/ 582613 h 656"/>
                <a:gd name="T6" fmla="*/ 9153525 w 5772"/>
                <a:gd name="T7" fmla="*/ 87313 h 656"/>
                <a:gd name="T8" fmla="*/ 9163050 w 5772"/>
                <a:gd name="T9" fmla="*/ 338138 h 656"/>
                <a:gd name="T10" fmla="*/ 6829425 w 5772"/>
                <a:gd name="T11" fmla="*/ 696913 h 656"/>
                <a:gd name="T12" fmla="*/ 2362200 w 5772"/>
                <a:gd name="T13" fmla="*/ 319088 h 656"/>
                <a:gd name="T14" fmla="*/ 0 w 5772"/>
                <a:gd name="T15" fmla="*/ 1041401 h 656"/>
                <a:gd name="T16" fmla="*/ 9525 w 5772"/>
                <a:gd name="T17" fmla="*/ 3175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5000"/>
                  </a:srgbClr>
                </a:gs>
                <a:gs pos="100000">
                  <a:srgbClr val="00EBF8">
                    <a:alpha val="54999"/>
                  </a:srgbClr>
                </a:gs>
              </a:gsLst>
              <a:lin ang="5400000" scaled="1"/>
            </a:gradFill>
            <a:ln w="9525" cap="flat" cmpd="sng" algn="ctr">
              <a:noFill/>
              <a:prstDash val="solid"/>
              <a:round/>
              <a:headEnd type="none" w="med" len="med"/>
              <a:tailEnd type="none" w="med" len="med"/>
            </a:ln>
          </p:spPr>
          <p:txBody>
            <a:bodyPr/>
            <a:lstStyle/>
            <a:p>
              <a:pPr eaLnBrk="0" fontAlgn="base" hangingPunct="0">
                <a:spcBef>
                  <a:spcPct val="0"/>
                </a:spcBef>
                <a:spcAft>
                  <a:spcPct val="0"/>
                </a:spcAft>
                <a:defRPr/>
              </a:pPr>
              <a:endParaRPr lang="en-US" sz="2800" b="1" i="1">
                <a:solidFill>
                  <a:srgbClr val="F8F8F8"/>
                </a:solidFill>
                <a:latin typeface="Times New Roman" pitchFamily="18" charset="0"/>
              </a:endParaRPr>
            </a:p>
          </p:txBody>
        </p:sp>
        <p:sp>
          <p:nvSpPr>
            <p:cNvPr id="14" name="Freeform 13"/>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BD0D9">
                    <a:shade val="50000"/>
                    <a:alpha val="30000"/>
                    <a:satMod val="130000"/>
                  </a:srgbClr>
                </a:gs>
                <a:gs pos="80000">
                  <a:srgbClr val="009DD9">
                    <a:shade val="75000"/>
                    <a:alpha val="45000"/>
                    <a:satMod val="140000"/>
                  </a:srgbClr>
                </a:gs>
              </a:gsLst>
              <a:lin ang="5400000" scaled="1"/>
            </a:gradFill>
            <a:ln w="9525" cap="flat" cmpd="sng" algn="ctr">
              <a:noFill/>
              <a:prstDash val="solid"/>
              <a:round/>
              <a:headEnd type="none" w="med" len="med"/>
              <a:tailEnd type="none" w="med" len="med"/>
            </a:ln>
            <a:effectLst/>
          </p:spPr>
          <p:txBody>
            <a:bodyPr/>
            <a:lstStyle/>
            <a:p>
              <a:pPr>
                <a:defRPr/>
              </a:pPr>
              <a:endParaRPr lang="en-US" kern="0">
                <a:solidFill>
                  <a:sysClr val="windowText" lastClr="000000"/>
                </a:solidFill>
                <a:latin typeface="Constantia"/>
              </a:endParaRPr>
            </a:p>
          </p:txBody>
        </p:sp>
      </p:grpSp>
      <p:grpSp>
        <p:nvGrpSpPr>
          <p:cNvPr id="7175" name="Group 1"/>
          <p:cNvGrpSpPr>
            <a:grpSpLocks/>
          </p:cNvGrpSpPr>
          <p:nvPr userDrawn="1"/>
        </p:nvGrpSpPr>
        <p:grpSpPr bwMode="auto">
          <a:xfrm>
            <a:off x="-19050" y="203200"/>
            <a:ext cx="9180513" cy="647700"/>
            <a:chOff x="-19045" y="216550"/>
            <a:chExt cx="9180548" cy="649224"/>
          </a:xfrm>
        </p:grpSpPr>
        <p:sp>
          <p:nvSpPr>
            <p:cNvPr id="16" name="Freeform 1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rgbClr val="0BD0D9">
                      <a:shade val="75000"/>
                    </a:srgbClr>
                  </a:gs>
                  <a:gs pos="86000">
                    <a:sysClr val="windowText" lastClr="000000">
                      <a:alpha val="29000"/>
                    </a:sysClr>
                  </a:gs>
                  <a:gs pos="16000">
                    <a:srgbClr val="009DD9">
                      <a:shade val="75000"/>
                      <a:alpha val="56000"/>
                    </a:srgbClr>
                  </a:gs>
                </a:gsLst>
                <a:lin ang="5400000" scaled="1"/>
              </a:gradFill>
              <a:prstDash val="solid"/>
              <a:round/>
              <a:headEnd type="none" w="med" len="med"/>
              <a:tailEnd type="none" w="med" len="med"/>
            </a:ln>
            <a:effectLst/>
          </p:spPr>
          <p:txBody>
            <a:bodyPr/>
            <a:lstStyle/>
            <a:p>
              <a:pPr>
                <a:defRPr/>
              </a:pPr>
              <a:endParaRPr lang="en-US" kern="0">
                <a:solidFill>
                  <a:sysClr val="windowText" lastClr="000000"/>
                </a:solidFill>
                <a:latin typeface="Constantia"/>
              </a:endParaRPr>
            </a:p>
          </p:txBody>
        </p:sp>
        <p:sp>
          <p:nvSpPr>
            <p:cNvPr id="17" name="Freeform 1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10CF9B"/>
                  </a:gs>
                  <a:gs pos="44000">
                    <a:srgbClr val="0F6FC6"/>
                  </a:gs>
                  <a:gs pos="33000">
                    <a:srgbClr val="009DD9">
                      <a:alpha val="56000"/>
                    </a:srgbClr>
                  </a:gs>
                </a:gsLst>
                <a:lin ang="5400000" scaled="1"/>
              </a:gradFill>
              <a:prstDash val="solid"/>
              <a:round/>
              <a:headEnd type="none" w="med" len="med"/>
              <a:tailEnd type="none" w="med" len="med"/>
            </a:ln>
            <a:effectLst/>
          </p:spPr>
          <p:txBody>
            <a:bodyPr/>
            <a:lstStyle/>
            <a:p>
              <a:pPr>
                <a:defRPr/>
              </a:pPr>
              <a:endParaRPr lang="en-US" kern="0">
                <a:solidFill>
                  <a:sysClr val="windowText" lastClr="000000"/>
                </a:solidFill>
                <a:latin typeface="Constantia"/>
              </a:endParaRPr>
            </a:p>
          </p:txBody>
        </p:sp>
      </p:grpSp>
      <p:pic>
        <p:nvPicPr>
          <p:cNvPr id="7176" name="Picture 16"/>
          <p:cNvPicPr>
            <a:picLocks noChangeAspect="1"/>
          </p:cNvPicPr>
          <p:nvPr userDrawn="1"/>
        </p:nvPicPr>
        <p:blipFill>
          <a:blip r:embed="rId8">
            <a:extLst>
              <a:ext uri="{28A0092B-C50C-407E-A947-70E740481C1C}">
                <a14:useLocalDpi xmlns:a14="http://schemas.microsoft.com/office/drawing/2010/main" val="0"/>
              </a:ext>
            </a:extLst>
          </a:blip>
          <a:srcRect l="4648" t="2837" r="46935" b="61002"/>
          <a:stretch>
            <a:fillRect/>
          </a:stretch>
        </p:blipFill>
        <p:spPr bwMode="auto">
          <a:xfrm>
            <a:off x="7847013" y="212725"/>
            <a:ext cx="11445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Freeform 18"/>
          <p:cNvSpPr>
            <a:spLocks/>
          </p:cNvSpPr>
          <p:nvPr userDrawn="1"/>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BD0D9">
                  <a:shade val="50000"/>
                  <a:alpha val="30000"/>
                  <a:satMod val="130000"/>
                </a:srgbClr>
              </a:gs>
              <a:gs pos="80000">
                <a:srgbClr val="009DD9">
                  <a:shade val="75000"/>
                  <a:alpha val="45000"/>
                  <a:satMod val="140000"/>
                </a:srgbClr>
              </a:gs>
            </a:gsLst>
            <a:lin ang="5400000" scaled="1"/>
          </a:gradFill>
          <a:ln w="9525" cap="flat" cmpd="sng" algn="ctr">
            <a:noFill/>
            <a:prstDash val="solid"/>
            <a:round/>
            <a:headEnd type="none" w="med" len="med"/>
            <a:tailEnd type="none" w="med" len="med"/>
          </a:ln>
          <a:effectLst/>
        </p:spPr>
        <p:txBody>
          <a:bodyPr/>
          <a:lstStyle/>
          <a:p>
            <a:pPr>
              <a:defRPr/>
            </a:pPr>
            <a:endParaRPr lang="en-US" kern="0">
              <a:solidFill>
                <a:sysClr val="windowText" lastClr="000000"/>
              </a:solidFill>
              <a:latin typeface="Constantia"/>
            </a:endParaRPr>
          </a:p>
        </p:txBody>
      </p:sp>
    </p:spTree>
    <p:extLst>
      <p:ext uri="{BB962C8B-B14F-4D97-AF65-F5344CB8AC3E}">
        <p14:creationId xmlns:p14="http://schemas.microsoft.com/office/powerpoint/2010/main" val="978382856"/>
      </p:ext>
    </p:extLst>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Lst>
  <p:transition>
    <p:fade/>
  </p:transition>
  <p:hf hdr="0" ftr="0" dt="0"/>
  <p:txStyles>
    <p:title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Times New Roman" pitchFamily="18" charset="0"/>
        </a:defRPr>
      </a:lvl2pPr>
      <a:lvl3pPr algn="l" rtl="0" eaLnBrk="0" fontAlgn="base" hangingPunct="0">
        <a:spcBef>
          <a:spcPct val="0"/>
        </a:spcBef>
        <a:spcAft>
          <a:spcPct val="0"/>
        </a:spcAft>
        <a:defRPr sz="3000">
          <a:solidFill>
            <a:schemeClr val="bg1"/>
          </a:solidFill>
          <a:latin typeface="Times New Roman" pitchFamily="18" charset="0"/>
        </a:defRPr>
      </a:lvl3pPr>
      <a:lvl4pPr algn="l" rtl="0" eaLnBrk="0" fontAlgn="base" hangingPunct="0">
        <a:spcBef>
          <a:spcPct val="0"/>
        </a:spcBef>
        <a:spcAft>
          <a:spcPct val="0"/>
        </a:spcAft>
        <a:defRPr sz="3000">
          <a:solidFill>
            <a:schemeClr val="bg1"/>
          </a:solidFill>
          <a:latin typeface="Times New Roman" pitchFamily="18" charset="0"/>
        </a:defRPr>
      </a:lvl4pPr>
      <a:lvl5pPr algn="l" rtl="0" eaLnBrk="0" fontAlgn="base" hangingPunct="0">
        <a:spcBef>
          <a:spcPct val="0"/>
        </a:spcBef>
        <a:spcAft>
          <a:spcPct val="0"/>
        </a:spcAft>
        <a:defRPr sz="3000">
          <a:solidFill>
            <a:schemeClr val="bg1"/>
          </a:solidFill>
          <a:latin typeface="Times New Roman" pitchFamily="18" charset="0"/>
        </a:defRPr>
      </a:lvl5pPr>
      <a:lvl6pPr marL="457200" algn="l" rtl="0" fontAlgn="base">
        <a:spcBef>
          <a:spcPct val="0"/>
        </a:spcBef>
        <a:spcAft>
          <a:spcPct val="0"/>
        </a:spcAft>
        <a:defRPr sz="3000">
          <a:solidFill>
            <a:schemeClr val="bg1"/>
          </a:solidFill>
          <a:latin typeface="Times New Roman" pitchFamily="18" charset="0"/>
        </a:defRPr>
      </a:lvl6pPr>
      <a:lvl7pPr marL="914400" algn="l" rtl="0" fontAlgn="base">
        <a:spcBef>
          <a:spcPct val="0"/>
        </a:spcBef>
        <a:spcAft>
          <a:spcPct val="0"/>
        </a:spcAft>
        <a:defRPr sz="3000">
          <a:solidFill>
            <a:schemeClr val="bg1"/>
          </a:solidFill>
          <a:latin typeface="Times New Roman" pitchFamily="18" charset="0"/>
        </a:defRPr>
      </a:lvl7pPr>
      <a:lvl8pPr marL="1371600" algn="l" rtl="0" fontAlgn="base">
        <a:spcBef>
          <a:spcPct val="0"/>
        </a:spcBef>
        <a:spcAft>
          <a:spcPct val="0"/>
        </a:spcAft>
        <a:defRPr sz="3000">
          <a:solidFill>
            <a:schemeClr val="bg1"/>
          </a:solidFill>
          <a:latin typeface="Times New Roman" pitchFamily="18" charset="0"/>
        </a:defRPr>
      </a:lvl8pPr>
      <a:lvl9pPr marL="1828800" algn="l" rtl="0" fontAlgn="base">
        <a:spcBef>
          <a:spcPct val="0"/>
        </a:spcBef>
        <a:spcAft>
          <a:spcPct val="0"/>
        </a:spcAft>
        <a:defRPr sz="3000">
          <a:solidFill>
            <a:schemeClr val="bg1"/>
          </a:solidFill>
          <a:latin typeface="Times New Roman" pitchFamily="18" charset="0"/>
        </a:defRPr>
      </a:lvl9pPr>
    </p:titleStyle>
    <p:bodyStyle>
      <a:lvl1pPr marL="227013" indent="-227013" algn="l" rtl="0" eaLnBrk="0" fontAlgn="base" hangingPunct="0">
        <a:spcBef>
          <a:spcPct val="20000"/>
        </a:spcBef>
        <a:spcAft>
          <a:spcPct val="0"/>
        </a:spcAft>
        <a:buClr>
          <a:srgbClr val="0099CC"/>
        </a:buClr>
        <a:buSzPct val="90000"/>
        <a:buFont typeface="Wingdings" pitchFamily="2" charset="2"/>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lr>
          <a:srgbClr val="9FB775"/>
        </a:buClr>
        <a:buSzPct val="90000"/>
        <a:buFont typeface="Wingdings" pitchFamily="2" charset="2"/>
        <a:buChar char="§"/>
        <a:defRPr sz="2800" b="1">
          <a:solidFill>
            <a:schemeClr val="bg2"/>
          </a:solidFill>
          <a:latin typeface="+mn-lt"/>
        </a:defRPr>
      </a:lvl2pPr>
      <a:lvl3pPr marL="1146175" indent="-228600" algn="l" rtl="0" eaLnBrk="0" fontAlgn="base" hangingPunct="0">
        <a:spcBef>
          <a:spcPct val="20000"/>
        </a:spcBef>
        <a:spcAft>
          <a:spcPct val="0"/>
        </a:spcAft>
        <a:buClr>
          <a:srgbClr val="DDDDDD"/>
        </a:buClr>
        <a:buSzPct val="90000"/>
        <a:buFont typeface="Wingdings" pitchFamily="2" charset="2"/>
        <a:buChar char="§"/>
        <a:defRPr sz="2400" b="1">
          <a:solidFill>
            <a:schemeClr val="bg1"/>
          </a:solidFill>
          <a:latin typeface="+mn-lt"/>
        </a:defRPr>
      </a:lvl3pPr>
      <a:lvl4pPr marL="1600200" indent="-228600" algn="l" rtl="0" eaLnBrk="0" fontAlgn="base" hangingPunct="0">
        <a:spcBef>
          <a:spcPct val="20000"/>
        </a:spcBef>
        <a:spcAft>
          <a:spcPct val="0"/>
        </a:spcAft>
        <a:buClr>
          <a:srgbClr val="0099CC"/>
        </a:buClr>
        <a:buSzPct val="90000"/>
        <a:buChar char="–"/>
        <a:defRPr sz="2000" b="1">
          <a:solidFill>
            <a:schemeClr val="bg1"/>
          </a:solidFill>
          <a:latin typeface="+mn-lt"/>
        </a:defRPr>
      </a:lvl4pPr>
      <a:lvl5pPr marL="2057400" indent="-228600" algn="l" rtl="0" eaLnBrk="0" fontAlgn="base" hangingPunct="0">
        <a:spcBef>
          <a:spcPct val="20000"/>
        </a:spcBef>
        <a:spcAft>
          <a:spcPct val="0"/>
        </a:spcAft>
        <a:buClr>
          <a:srgbClr val="C0C0C0"/>
        </a:buClr>
        <a:buSzPct val="90000"/>
        <a:buChar char="»"/>
        <a:defRPr sz="2000" b="1">
          <a:solidFill>
            <a:schemeClr val="bg1"/>
          </a:solidFill>
          <a:latin typeface="+mn-lt"/>
        </a:defRPr>
      </a:lvl5pPr>
      <a:lvl6pPr marL="2514600" indent="-228600" algn="l" rtl="0" fontAlgn="base">
        <a:spcBef>
          <a:spcPct val="20000"/>
        </a:spcBef>
        <a:spcAft>
          <a:spcPct val="0"/>
        </a:spcAft>
        <a:buClr>
          <a:srgbClr val="C0C0C0"/>
        </a:buClr>
        <a:buSzPct val="90000"/>
        <a:buChar char="»"/>
        <a:defRPr sz="2000" b="1">
          <a:solidFill>
            <a:schemeClr val="bg1"/>
          </a:solidFill>
          <a:latin typeface="+mn-lt"/>
        </a:defRPr>
      </a:lvl6pPr>
      <a:lvl7pPr marL="2971800" indent="-228600" algn="l" rtl="0" fontAlgn="base">
        <a:spcBef>
          <a:spcPct val="20000"/>
        </a:spcBef>
        <a:spcAft>
          <a:spcPct val="0"/>
        </a:spcAft>
        <a:buClr>
          <a:srgbClr val="C0C0C0"/>
        </a:buClr>
        <a:buSzPct val="90000"/>
        <a:buChar char="»"/>
        <a:defRPr sz="2000" b="1">
          <a:solidFill>
            <a:schemeClr val="bg1"/>
          </a:solidFill>
          <a:latin typeface="+mn-lt"/>
        </a:defRPr>
      </a:lvl7pPr>
      <a:lvl8pPr marL="3429000" indent="-228600" algn="l" rtl="0" fontAlgn="base">
        <a:spcBef>
          <a:spcPct val="20000"/>
        </a:spcBef>
        <a:spcAft>
          <a:spcPct val="0"/>
        </a:spcAft>
        <a:buClr>
          <a:srgbClr val="C0C0C0"/>
        </a:buClr>
        <a:buSzPct val="90000"/>
        <a:buChar char="»"/>
        <a:defRPr sz="2000" b="1">
          <a:solidFill>
            <a:schemeClr val="bg1"/>
          </a:solidFill>
          <a:latin typeface="+mn-lt"/>
        </a:defRPr>
      </a:lvl8pPr>
      <a:lvl9pPr marL="3886200" indent="-228600" algn="l" rtl="0" fontAlgn="base">
        <a:spcBef>
          <a:spcPct val="20000"/>
        </a:spcBef>
        <a:spcAft>
          <a:spcPct val="0"/>
        </a:spcAft>
        <a:buClr>
          <a:srgbClr val="C0C0C0"/>
        </a:buClr>
        <a:buSzPct val="90000"/>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3076"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04617B">
                    <a:shade val="90000"/>
                  </a:srgbClr>
                </a:solidFill>
                <a:latin typeface="+mn-lt"/>
              </a:defRPr>
            </a:lvl1pPr>
          </a:lstStyle>
          <a:p>
            <a:pPr>
              <a:defRPr/>
            </a:pPr>
            <a:fld id="{C6F2CE4D-6F1E-4531-B4D4-F2B68DEA8DCF}" type="datetime1">
              <a:rPr lang="en-US"/>
              <a:pPr>
                <a:defRPr/>
              </a:pPr>
              <a:t>12/12/2012</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04617B">
                    <a:shade val="90000"/>
                  </a:srgbClr>
                </a:solidFill>
                <a:latin typeface="+mn-lt"/>
              </a:defRPr>
            </a:lvl1pPr>
          </a:lstStyle>
          <a:p>
            <a:pPr>
              <a:defRPr/>
            </a:pPr>
            <a:r>
              <a:rPr lang="en-US"/>
              <a:t>REFORMATTED - Legal Issues</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rgbClr val="04617B">
                    <a:shade val="90000"/>
                  </a:srgbClr>
                </a:solidFill>
                <a:latin typeface="+mn-lt"/>
              </a:defRPr>
            </a:lvl1pPr>
          </a:lstStyle>
          <a:p>
            <a:pPr>
              <a:defRPr/>
            </a:pPr>
            <a:fld id="{9498601F-5714-4488-82FB-B8F2362B9801}" type="slidenum">
              <a:rPr lang="en-US"/>
              <a:pPr>
                <a:defRPr/>
              </a:pPr>
              <a:t>‹#›</a:t>
            </a:fld>
            <a:endParaRPr lang="en-US" dirty="0"/>
          </a:p>
        </p:txBody>
      </p:sp>
      <p:grpSp>
        <p:nvGrpSpPr>
          <p:cNvPr id="308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endParaRPr>
            </a:p>
          </p:txBody>
        </p:sp>
      </p:grpSp>
    </p:spTree>
    <p:extLst>
      <p:ext uri="{BB962C8B-B14F-4D97-AF65-F5344CB8AC3E}">
        <p14:creationId xmlns:p14="http://schemas.microsoft.com/office/powerpoint/2010/main" val="368385690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8121A026-FA50-4CB1-8383-B41F5A9D23B7}" type="datetime1">
              <a:rPr lang="en-US">
                <a:solidFill>
                  <a:srgbClr val="04617B">
                    <a:shade val="90000"/>
                  </a:srgbClr>
                </a:solidFill>
              </a:rPr>
              <a:pPr>
                <a:defRPr/>
              </a:pPr>
              <a:t>12/12/2012</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r>
              <a:rPr lang="en-US">
                <a:solidFill>
                  <a:srgbClr val="04617B">
                    <a:shade val="90000"/>
                  </a:srgbClr>
                </a:solidFill>
              </a:rPr>
              <a:t>REFORMATTED - Legal Issues</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1B3DD7B0-F67D-440F-8D68-EA0648765A14}" type="slidenum">
              <a:rPr lang="en-US">
                <a:solidFill>
                  <a:srgbClr val="04617B">
                    <a:shade val="90000"/>
                  </a:srgbClr>
                </a:solidFill>
              </a:rPr>
              <a:pPr>
                <a:defRPr/>
              </a:pPr>
              <a:t>‹#›</a:t>
            </a:fld>
            <a:endParaRPr lang="en-US" dirty="0">
              <a:solidFill>
                <a:srgbClr val="04617B">
                  <a:shade val="90000"/>
                </a:srgbClr>
              </a:solidFill>
            </a:endParaRPr>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endParaRPr>
            </a:p>
          </p:txBody>
        </p:sp>
      </p:grpSp>
    </p:spTree>
    <p:extLst>
      <p:ext uri="{BB962C8B-B14F-4D97-AF65-F5344CB8AC3E}">
        <p14:creationId xmlns:p14="http://schemas.microsoft.com/office/powerpoint/2010/main" val="42819153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1E9D84C0-15B9-43F4-8D12-9A478FA8DAA0}" type="datetime1">
              <a:rPr lang="en-US">
                <a:solidFill>
                  <a:srgbClr val="04617B">
                    <a:shade val="90000"/>
                  </a:srgbClr>
                </a:solidFill>
              </a:rPr>
              <a:pPr>
                <a:defRPr/>
              </a:pPr>
              <a:t>12/12/2012</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r>
              <a:rPr lang="en-US">
                <a:solidFill>
                  <a:srgbClr val="04617B">
                    <a:shade val="90000"/>
                  </a:srgbClr>
                </a:solidFill>
              </a:rPr>
              <a:t>REFORMATTED - Legal Issues</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9F8068BA-65B4-4224-BE98-7374AC0701B1}" type="slidenum">
              <a:rPr lang="en-US">
                <a:solidFill>
                  <a:srgbClr val="04617B">
                    <a:shade val="90000"/>
                  </a:srgbClr>
                </a:solidFill>
              </a:rPr>
              <a:pPr>
                <a:defRPr/>
              </a:pPr>
              <a:t>‹#›</a:t>
            </a:fld>
            <a:endParaRPr lang="en-US">
              <a:solidFill>
                <a:srgbClr val="04617B">
                  <a:shade val="90000"/>
                </a:srgbClr>
              </a:solidFill>
            </a:endParaRPr>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endParaRPr>
            </a:p>
          </p:txBody>
        </p:sp>
      </p:grpSp>
    </p:spTree>
    <p:extLst>
      <p:ext uri="{BB962C8B-B14F-4D97-AF65-F5344CB8AC3E}">
        <p14:creationId xmlns:p14="http://schemas.microsoft.com/office/powerpoint/2010/main" val="2508617056"/>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bwMode="auto">
          <a:xfrm>
            <a:off x="990600" y="1854200"/>
            <a:ext cx="777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p:txBody>
      </p:sp>
      <p:sp>
        <p:nvSpPr>
          <p:cNvPr id="621571" name="Rectangle 3"/>
          <p:cNvSpPr>
            <a:spLocks noGrp="1" noChangeArrowheads="1"/>
          </p:cNvSpPr>
          <p:nvPr>
            <p:ph type="dt" sz="half" idx="2"/>
          </p:nvPr>
        </p:nvSpPr>
        <p:spPr bwMode="auto">
          <a:xfrm>
            <a:off x="381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i="0">
                <a:solidFill>
                  <a:schemeClr val="bg2"/>
                </a:solidFill>
                <a:latin typeface="Tahoma" pitchFamily="34" charset="0"/>
              </a:defRPr>
            </a:lvl1pPr>
          </a:lstStyle>
          <a:p>
            <a:pPr fontAlgn="base">
              <a:spcBef>
                <a:spcPct val="0"/>
              </a:spcBef>
              <a:spcAft>
                <a:spcPct val="0"/>
              </a:spcAft>
              <a:defRPr/>
            </a:pPr>
            <a:fld id="{46E2C57C-D885-4811-ACE7-56D5E557F40B}" type="datetime1">
              <a:rPr lang="en-US">
                <a:solidFill>
                  <a:srgbClr val="808080"/>
                </a:solidFill>
              </a:rPr>
              <a:pPr fontAlgn="base">
                <a:spcBef>
                  <a:spcPct val="0"/>
                </a:spcBef>
                <a:spcAft>
                  <a:spcPct val="0"/>
                </a:spcAft>
                <a:defRPr/>
              </a:pPr>
              <a:t>12/12/2012</a:t>
            </a:fld>
            <a:endParaRPr lang="en-US">
              <a:solidFill>
                <a:srgbClr val="808080"/>
              </a:solidFill>
            </a:endParaRPr>
          </a:p>
        </p:txBody>
      </p:sp>
      <p:sp>
        <p:nvSpPr>
          <p:cNvPr id="621572" name="Rectangle 4"/>
          <p:cNvSpPr>
            <a:spLocks noGrp="1" noChangeArrowheads="1"/>
          </p:cNvSpPr>
          <p:nvPr>
            <p:ph type="ftr" sz="quarter" idx="3"/>
          </p:nvPr>
        </p:nvSpPr>
        <p:spPr bwMode="auto">
          <a:xfrm>
            <a:off x="3124200" y="7162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b="0" i="0">
                <a:solidFill>
                  <a:schemeClr val="bg2"/>
                </a:solidFill>
                <a:latin typeface="Tahoma" pitchFamily="34" charset="0"/>
              </a:defRPr>
            </a:lvl1pPr>
          </a:lstStyle>
          <a:p>
            <a:pPr fontAlgn="base">
              <a:spcBef>
                <a:spcPct val="0"/>
              </a:spcBef>
              <a:spcAft>
                <a:spcPct val="0"/>
              </a:spcAft>
              <a:defRPr/>
            </a:pPr>
            <a:r>
              <a:rPr lang="en-US">
                <a:solidFill>
                  <a:srgbClr val="808080"/>
                </a:solidFill>
              </a:rPr>
              <a:t>REFORMATTED - Legal Issues</a:t>
            </a:r>
          </a:p>
        </p:txBody>
      </p:sp>
      <p:sp>
        <p:nvSpPr>
          <p:cNvPr id="621573" name="Rectangle 5"/>
          <p:cNvSpPr>
            <a:spLocks noGrp="1" noChangeArrowheads="1"/>
          </p:cNvSpPr>
          <p:nvPr>
            <p:ph type="sldNum" sz="quarter" idx="4"/>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i="0">
                <a:solidFill>
                  <a:schemeClr val="bg2"/>
                </a:solidFill>
              </a:defRPr>
            </a:lvl1pPr>
          </a:lstStyle>
          <a:p>
            <a:pPr fontAlgn="base">
              <a:spcBef>
                <a:spcPct val="0"/>
              </a:spcBef>
              <a:spcAft>
                <a:spcPct val="0"/>
              </a:spcAft>
              <a:defRPr/>
            </a:pPr>
            <a:fld id="{0B1A8EC6-3E3F-4B69-9EA6-0A32E7D58CB2}" type="slidenum">
              <a:rPr lang="en-US">
                <a:solidFill>
                  <a:srgbClr val="808080"/>
                </a:solidFill>
                <a:latin typeface="Times New Roman" pitchFamily="18" charset="0"/>
              </a:rPr>
              <a:pPr fontAlgn="base">
                <a:spcBef>
                  <a:spcPct val="0"/>
                </a:spcBef>
                <a:spcAft>
                  <a:spcPct val="0"/>
                </a:spcAft>
                <a:defRPr/>
              </a:pPr>
              <a:t>‹#›</a:t>
            </a:fld>
            <a:endParaRPr lang="en-US">
              <a:solidFill>
                <a:srgbClr val="808080"/>
              </a:solidFill>
              <a:latin typeface="Times New Roman" pitchFamily="18" charset="0"/>
            </a:endParaRPr>
          </a:p>
        </p:txBody>
      </p:sp>
      <p:grpSp>
        <p:nvGrpSpPr>
          <p:cNvPr id="3078" name="Group 11"/>
          <p:cNvGrpSpPr>
            <a:grpSpLocks/>
          </p:cNvGrpSpPr>
          <p:nvPr userDrawn="1"/>
        </p:nvGrpSpPr>
        <p:grpSpPr bwMode="auto">
          <a:xfrm>
            <a:off x="-28575" y="0"/>
            <a:ext cx="9172575" cy="1052513"/>
            <a:chOff x="-29291" y="-421721"/>
            <a:chExt cx="9173291" cy="1051959"/>
          </a:xfrm>
        </p:grpSpPr>
        <p:sp>
          <p:nvSpPr>
            <p:cNvPr id="1042" name="Freeform 12"/>
            <p:cNvSpPr>
              <a:spLocks/>
            </p:cNvSpPr>
            <p:nvPr/>
          </p:nvSpPr>
          <p:spPr bwMode="auto">
            <a:xfrm>
              <a:off x="-29291" y="-421721"/>
              <a:ext cx="9163765" cy="1040852"/>
            </a:xfrm>
            <a:custGeom>
              <a:avLst/>
              <a:gdLst>
                <a:gd name="T0" fmla="*/ 9525 w 5772"/>
                <a:gd name="T1" fmla="*/ 3175 h 656"/>
                <a:gd name="T2" fmla="*/ 4035425 w 5772"/>
                <a:gd name="T3" fmla="*/ 0 h 656"/>
                <a:gd name="T4" fmla="*/ 6943725 w 5772"/>
                <a:gd name="T5" fmla="*/ 582613 h 656"/>
                <a:gd name="T6" fmla="*/ 9153525 w 5772"/>
                <a:gd name="T7" fmla="*/ 87313 h 656"/>
                <a:gd name="T8" fmla="*/ 9163050 w 5772"/>
                <a:gd name="T9" fmla="*/ 338138 h 656"/>
                <a:gd name="T10" fmla="*/ 6829425 w 5772"/>
                <a:gd name="T11" fmla="*/ 696913 h 656"/>
                <a:gd name="T12" fmla="*/ 2362200 w 5772"/>
                <a:gd name="T13" fmla="*/ 319088 h 656"/>
                <a:gd name="T14" fmla="*/ 0 w 5772"/>
                <a:gd name="T15" fmla="*/ 1041401 h 656"/>
                <a:gd name="T16" fmla="*/ 9525 w 5772"/>
                <a:gd name="T17" fmla="*/ 3175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5000"/>
                  </a:srgbClr>
                </a:gs>
                <a:gs pos="100000">
                  <a:srgbClr val="00EBF8">
                    <a:alpha val="54999"/>
                  </a:srgbClr>
                </a:gs>
              </a:gsLst>
              <a:lin ang="5400000" scaled="1"/>
            </a:gradFill>
            <a:ln w="9525" cap="flat" cmpd="sng" algn="ctr">
              <a:noFill/>
              <a:prstDash val="solid"/>
              <a:round/>
              <a:headEnd type="none" w="med" len="med"/>
              <a:tailEnd type="none" w="med" len="med"/>
            </a:ln>
          </p:spPr>
          <p:txBody>
            <a:bodyPr/>
            <a:lstStyle/>
            <a:p>
              <a:pPr eaLnBrk="0" fontAlgn="base" hangingPunct="0">
                <a:spcBef>
                  <a:spcPct val="0"/>
                </a:spcBef>
                <a:spcAft>
                  <a:spcPct val="0"/>
                </a:spcAft>
                <a:defRPr/>
              </a:pPr>
              <a:endParaRPr lang="en-US" sz="2800" b="1" i="1">
                <a:solidFill>
                  <a:srgbClr val="F8F8F8"/>
                </a:solidFill>
                <a:latin typeface="Times New Roman" pitchFamily="18" charset="0"/>
              </a:endParaRPr>
            </a:p>
          </p:txBody>
        </p:sp>
        <p:sp>
          <p:nvSpPr>
            <p:cNvPr id="14" name="Freeform 13"/>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BD0D9">
                    <a:shade val="50000"/>
                    <a:alpha val="30000"/>
                    <a:satMod val="130000"/>
                  </a:srgbClr>
                </a:gs>
                <a:gs pos="80000">
                  <a:srgbClr val="009DD9">
                    <a:shade val="75000"/>
                    <a:alpha val="45000"/>
                    <a:satMod val="140000"/>
                  </a:srgbClr>
                </a:gs>
              </a:gsLst>
              <a:lin ang="5400000" scaled="1"/>
            </a:gradFill>
            <a:ln w="9525" cap="flat" cmpd="sng" algn="ctr">
              <a:noFill/>
              <a:prstDash val="solid"/>
              <a:round/>
              <a:headEnd type="none" w="med" len="med"/>
              <a:tailEnd type="none" w="med" len="med"/>
            </a:ln>
            <a:effectLst/>
          </p:spPr>
          <p:txBody>
            <a:bodyPr/>
            <a:lstStyle/>
            <a:p>
              <a:pPr>
                <a:defRPr/>
              </a:pPr>
              <a:endParaRPr lang="en-US" kern="0">
                <a:solidFill>
                  <a:sysClr val="windowText" lastClr="000000"/>
                </a:solidFill>
                <a:latin typeface="Constantia"/>
              </a:endParaRPr>
            </a:p>
          </p:txBody>
        </p:sp>
      </p:grpSp>
      <p:grpSp>
        <p:nvGrpSpPr>
          <p:cNvPr id="3079" name="Group 1"/>
          <p:cNvGrpSpPr>
            <a:grpSpLocks/>
          </p:cNvGrpSpPr>
          <p:nvPr userDrawn="1"/>
        </p:nvGrpSpPr>
        <p:grpSpPr bwMode="auto">
          <a:xfrm>
            <a:off x="-19050" y="203200"/>
            <a:ext cx="9180513" cy="647700"/>
            <a:chOff x="-19045" y="216550"/>
            <a:chExt cx="9180548" cy="649224"/>
          </a:xfrm>
        </p:grpSpPr>
        <p:sp>
          <p:nvSpPr>
            <p:cNvPr id="16" name="Freeform 1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rgbClr val="0BD0D9">
                      <a:shade val="75000"/>
                    </a:srgbClr>
                  </a:gs>
                  <a:gs pos="86000">
                    <a:sysClr val="windowText" lastClr="000000">
                      <a:alpha val="29000"/>
                    </a:sysClr>
                  </a:gs>
                  <a:gs pos="16000">
                    <a:srgbClr val="009DD9">
                      <a:shade val="75000"/>
                      <a:alpha val="56000"/>
                    </a:srgbClr>
                  </a:gs>
                </a:gsLst>
                <a:lin ang="5400000" scaled="1"/>
              </a:gradFill>
              <a:prstDash val="solid"/>
              <a:round/>
              <a:headEnd type="none" w="med" len="med"/>
              <a:tailEnd type="none" w="med" len="med"/>
            </a:ln>
            <a:effectLst/>
          </p:spPr>
          <p:txBody>
            <a:bodyPr/>
            <a:lstStyle/>
            <a:p>
              <a:pPr>
                <a:defRPr/>
              </a:pPr>
              <a:endParaRPr lang="en-US" kern="0">
                <a:solidFill>
                  <a:sysClr val="windowText" lastClr="000000"/>
                </a:solidFill>
                <a:latin typeface="Constantia"/>
              </a:endParaRPr>
            </a:p>
          </p:txBody>
        </p:sp>
        <p:sp>
          <p:nvSpPr>
            <p:cNvPr id="17" name="Freeform 1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10CF9B"/>
                  </a:gs>
                  <a:gs pos="44000">
                    <a:srgbClr val="0F6FC6"/>
                  </a:gs>
                  <a:gs pos="33000">
                    <a:srgbClr val="009DD9">
                      <a:alpha val="56000"/>
                    </a:srgbClr>
                  </a:gs>
                </a:gsLst>
                <a:lin ang="5400000" scaled="1"/>
              </a:gradFill>
              <a:prstDash val="solid"/>
              <a:round/>
              <a:headEnd type="none" w="med" len="med"/>
              <a:tailEnd type="none" w="med" len="med"/>
            </a:ln>
            <a:effectLst/>
          </p:spPr>
          <p:txBody>
            <a:bodyPr/>
            <a:lstStyle/>
            <a:p>
              <a:pPr>
                <a:defRPr/>
              </a:pPr>
              <a:endParaRPr lang="en-US" kern="0">
                <a:solidFill>
                  <a:sysClr val="windowText" lastClr="000000"/>
                </a:solidFill>
                <a:latin typeface="Constantia"/>
              </a:endParaRPr>
            </a:p>
          </p:txBody>
        </p:sp>
      </p:grpSp>
      <p:pic>
        <p:nvPicPr>
          <p:cNvPr id="3080" name="Picture 16"/>
          <p:cNvPicPr>
            <a:picLocks noChangeAspect="1"/>
          </p:cNvPicPr>
          <p:nvPr userDrawn="1"/>
        </p:nvPicPr>
        <p:blipFill>
          <a:blip r:embed="rId8">
            <a:extLst>
              <a:ext uri="{28A0092B-C50C-407E-A947-70E740481C1C}">
                <a14:useLocalDpi xmlns:a14="http://schemas.microsoft.com/office/drawing/2010/main" val="0"/>
              </a:ext>
            </a:extLst>
          </a:blip>
          <a:srcRect l="4648" t="2837" r="46935" b="61002"/>
          <a:stretch>
            <a:fillRect/>
          </a:stretch>
        </p:blipFill>
        <p:spPr bwMode="auto">
          <a:xfrm>
            <a:off x="7847013" y="212725"/>
            <a:ext cx="11445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Freeform 18"/>
          <p:cNvSpPr>
            <a:spLocks/>
          </p:cNvSpPr>
          <p:nvPr userDrawn="1"/>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BD0D9">
                  <a:shade val="50000"/>
                  <a:alpha val="30000"/>
                  <a:satMod val="130000"/>
                </a:srgbClr>
              </a:gs>
              <a:gs pos="80000">
                <a:srgbClr val="009DD9">
                  <a:shade val="75000"/>
                  <a:alpha val="45000"/>
                  <a:satMod val="140000"/>
                </a:srgbClr>
              </a:gs>
            </a:gsLst>
            <a:lin ang="5400000" scaled="1"/>
          </a:gradFill>
          <a:ln w="9525" cap="flat" cmpd="sng" algn="ctr">
            <a:noFill/>
            <a:prstDash val="solid"/>
            <a:round/>
            <a:headEnd type="none" w="med" len="med"/>
            <a:tailEnd type="none" w="med" len="med"/>
          </a:ln>
          <a:effectLst/>
        </p:spPr>
        <p:txBody>
          <a:bodyPr/>
          <a:lstStyle/>
          <a:p>
            <a:pPr>
              <a:defRPr/>
            </a:pPr>
            <a:endParaRPr lang="en-US" kern="0">
              <a:solidFill>
                <a:sysClr val="windowText" lastClr="000000"/>
              </a:solidFill>
              <a:latin typeface="Constantia"/>
            </a:endParaRPr>
          </a:p>
        </p:txBody>
      </p:sp>
    </p:spTree>
    <p:extLst>
      <p:ext uri="{BB962C8B-B14F-4D97-AF65-F5344CB8AC3E}">
        <p14:creationId xmlns:p14="http://schemas.microsoft.com/office/powerpoint/2010/main" val="3040359942"/>
      </p:ext>
    </p:extLst>
  </p:cSld>
  <p:clrMap bg1="dk2" tx1="lt1" bg2="dk1" tx2="lt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Lst>
  <p:transition>
    <p:fade/>
  </p:transition>
  <p:hf hdr="0" dt="0"/>
  <p:txStyles>
    <p:title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Times New Roman" pitchFamily="18" charset="0"/>
        </a:defRPr>
      </a:lvl2pPr>
      <a:lvl3pPr algn="l" rtl="0" eaLnBrk="0" fontAlgn="base" hangingPunct="0">
        <a:spcBef>
          <a:spcPct val="0"/>
        </a:spcBef>
        <a:spcAft>
          <a:spcPct val="0"/>
        </a:spcAft>
        <a:defRPr sz="3000">
          <a:solidFill>
            <a:schemeClr val="bg1"/>
          </a:solidFill>
          <a:latin typeface="Times New Roman" pitchFamily="18" charset="0"/>
        </a:defRPr>
      </a:lvl3pPr>
      <a:lvl4pPr algn="l" rtl="0" eaLnBrk="0" fontAlgn="base" hangingPunct="0">
        <a:spcBef>
          <a:spcPct val="0"/>
        </a:spcBef>
        <a:spcAft>
          <a:spcPct val="0"/>
        </a:spcAft>
        <a:defRPr sz="3000">
          <a:solidFill>
            <a:schemeClr val="bg1"/>
          </a:solidFill>
          <a:latin typeface="Times New Roman" pitchFamily="18" charset="0"/>
        </a:defRPr>
      </a:lvl4pPr>
      <a:lvl5pPr algn="l" rtl="0" eaLnBrk="0" fontAlgn="base" hangingPunct="0">
        <a:spcBef>
          <a:spcPct val="0"/>
        </a:spcBef>
        <a:spcAft>
          <a:spcPct val="0"/>
        </a:spcAft>
        <a:defRPr sz="3000">
          <a:solidFill>
            <a:schemeClr val="bg1"/>
          </a:solidFill>
          <a:latin typeface="Times New Roman" pitchFamily="18" charset="0"/>
        </a:defRPr>
      </a:lvl5pPr>
      <a:lvl6pPr marL="457200" algn="l" rtl="0" fontAlgn="base">
        <a:spcBef>
          <a:spcPct val="0"/>
        </a:spcBef>
        <a:spcAft>
          <a:spcPct val="0"/>
        </a:spcAft>
        <a:defRPr sz="3000">
          <a:solidFill>
            <a:schemeClr val="bg1"/>
          </a:solidFill>
          <a:latin typeface="Times New Roman" pitchFamily="18" charset="0"/>
        </a:defRPr>
      </a:lvl6pPr>
      <a:lvl7pPr marL="914400" algn="l" rtl="0" fontAlgn="base">
        <a:spcBef>
          <a:spcPct val="0"/>
        </a:spcBef>
        <a:spcAft>
          <a:spcPct val="0"/>
        </a:spcAft>
        <a:defRPr sz="3000">
          <a:solidFill>
            <a:schemeClr val="bg1"/>
          </a:solidFill>
          <a:latin typeface="Times New Roman" pitchFamily="18" charset="0"/>
        </a:defRPr>
      </a:lvl7pPr>
      <a:lvl8pPr marL="1371600" algn="l" rtl="0" fontAlgn="base">
        <a:spcBef>
          <a:spcPct val="0"/>
        </a:spcBef>
        <a:spcAft>
          <a:spcPct val="0"/>
        </a:spcAft>
        <a:defRPr sz="3000">
          <a:solidFill>
            <a:schemeClr val="bg1"/>
          </a:solidFill>
          <a:latin typeface="Times New Roman" pitchFamily="18" charset="0"/>
        </a:defRPr>
      </a:lvl8pPr>
      <a:lvl9pPr marL="1828800" algn="l" rtl="0" fontAlgn="base">
        <a:spcBef>
          <a:spcPct val="0"/>
        </a:spcBef>
        <a:spcAft>
          <a:spcPct val="0"/>
        </a:spcAft>
        <a:defRPr sz="3000">
          <a:solidFill>
            <a:schemeClr val="bg1"/>
          </a:solidFill>
          <a:latin typeface="Times New Roman" pitchFamily="18" charset="0"/>
        </a:defRPr>
      </a:lvl9pPr>
    </p:titleStyle>
    <p:bodyStyle>
      <a:lvl1pPr marL="227013" indent="-227013" algn="l" rtl="0" eaLnBrk="0" fontAlgn="base" hangingPunct="0">
        <a:spcBef>
          <a:spcPct val="20000"/>
        </a:spcBef>
        <a:spcAft>
          <a:spcPct val="0"/>
        </a:spcAft>
        <a:buClr>
          <a:srgbClr val="0099CC"/>
        </a:buClr>
        <a:buSzPct val="90000"/>
        <a:buFont typeface="Wingdings" pitchFamily="2" charset="2"/>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lr>
          <a:srgbClr val="9FB775"/>
        </a:buClr>
        <a:buSzPct val="90000"/>
        <a:buFont typeface="Wingdings" pitchFamily="2" charset="2"/>
        <a:buChar char="§"/>
        <a:defRPr sz="2800" b="1">
          <a:solidFill>
            <a:schemeClr val="bg2"/>
          </a:solidFill>
          <a:latin typeface="+mn-lt"/>
        </a:defRPr>
      </a:lvl2pPr>
      <a:lvl3pPr marL="1146175" indent="-228600" algn="l" rtl="0" eaLnBrk="0" fontAlgn="base" hangingPunct="0">
        <a:spcBef>
          <a:spcPct val="20000"/>
        </a:spcBef>
        <a:spcAft>
          <a:spcPct val="0"/>
        </a:spcAft>
        <a:buClr>
          <a:srgbClr val="DDDDDD"/>
        </a:buClr>
        <a:buSzPct val="90000"/>
        <a:buFont typeface="Wingdings" pitchFamily="2" charset="2"/>
        <a:buChar char="§"/>
        <a:defRPr sz="2400" b="1">
          <a:solidFill>
            <a:schemeClr val="bg1"/>
          </a:solidFill>
          <a:latin typeface="+mn-lt"/>
        </a:defRPr>
      </a:lvl3pPr>
      <a:lvl4pPr marL="1600200" indent="-228600" algn="l" rtl="0" eaLnBrk="0" fontAlgn="base" hangingPunct="0">
        <a:spcBef>
          <a:spcPct val="20000"/>
        </a:spcBef>
        <a:spcAft>
          <a:spcPct val="0"/>
        </a:spcAft>
        <a:buClr>
          <a:srgbClr val="0099CC"/>
        </a:buClr>
        <a:buSzPct val="90000"/>
        <a:buChar char="–"/>
        <a:defRPr sz="2000" b="1">
          <a:solidFill>
            <a:schemeClr val="bg1"/>
          </a:solidFill>
          <a:latin typeface="+mn-lt"/>
        </a:defRPr>
      </a:lvl4pPr>
      <a:lvl5pPr marL="2057400" indent="-228600" algn="l" rtl="0" eaLnBrk="0" fontAlgn="base" hangingPunct="0">
        <a:spcBef>
          <a:spcPct val="20000"/>
        </a:spcBef>
        <a:spcAft>
          <a:spcPct val="0"/>
        </a:spcAft>
        <a:buClr>
          <a:srgbClr val="C0C0C0"/>
        </a:buClr>
        <a:buSzPct val="90000"/>
        <a:buChar char="»"/>
        <a:defRPr sz="2000" b="1">
          <a:solidFill>
            <a:schemeClr val="bg1"/>
          </a:solidFill>
          <a:latin typeface="+mn-lt"/>
        </a:defRPr>
      </a:lvl5pPr>
      <a:lvl6pPr marL="2514600" indent="-228600" algn="l" rtl="0" fontAlgn="base">
        <a:spcBef>
          <a:spcPct val="20000"/>
        </a:spcBef>
        <a:spcAft>
          <a:spcPct val="0"/>
        </a:spcAft>
        <a:buClr>
          <a:srgbClr val="C0C0C0"/>
        </a:buClr>
        <a:buSzPct val="90000"/>
        <a:buChar char="»"/>
        <a:defRPr sz="2000" b="1">
          <a:solidFill>
            <a:schemeClr val="bg1"/>
          </a:solidFill>
          <a:latin typeface="+mn-lt"/>
        </a:defRPr>
      </a:lvl6pPr>
      <a:lvl7pPr marL="2971800" indent="-228600" algn="l" rtl="0" fontAlgn="base">
        <a:spcBef>
          <a:spcPct val="20000"/>
        </a:spcBef>
        <a:spcAft>
          <a:spcPct val="0"/>
        </a:spcAft>
        <a:buClr>
          <a:srgbClr val="C0C0C0"/>
        </a:buClr>
        <a:buSzPct val="90000"/>
        <a:buChar char="»"/>
        <a:defRPr sz="2000" b="1">
          <a:solidFill>
            <a:schemeClr val="bg1"/>
          </a:solidFill>
          <a:latin typeface="+mn-lt"/>
        </a:defRPr>
      </a:lvl7pPr>
      <a:lvl8pPr marL="3429000" indent="-228600" algn="l" rtl="0" fontAlgn="base">
        <a:spcBef>
          <a:spcPct val="20000"/>
        </a:spcBef>
        <a:spcAft>
          <a:spcPct val="0"/>
        </a:spcAft>
        <a:buClr>
          <a:srgbClr val="C0C0C0"/>
        </a:buClr>
        <a:buSzPct val="90000"/>
        <a:buChar char="»"/>
        <a:defRPr sz="2000" b="1">
          <a:solidFill>
            <a:schemeClr val="bg1"/>
          </a:solidFill>
          <a:latin typeface="+mn-lt"/>
        </a:defRPr>
      </a:lvl8pPr>
      <a:lvl9pPr marL="3886200" indent="-228600" algn="l" rtl="0" fontAlgn="base">
        <a:spcBef>
          <a:spcPct val="20000"/>
        </a:spcBef>
        <a:spcAft>
          <a:spcPct val="0"/>
        </a:spcAft>
        <a:buClr>
          <a:srgbClr val="C0C0C0"/>
        </a:buClr>
        <a:buSzPct val="90000"/>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emf"/><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304800"/>
            <a:ext cx="8229600" cy="2209800"/>
          </a:xfrm>
        </p:spPr>
        <p:txBody>
          <a:bodyPr/>
          <a:lstStyle/>
          <a:p>
            <a:pPr eaLnBrk="1" hangingPunct="1"/>
            <a:r>
              <a:rPr lang="en-US" b="1" dirty="0" smtClean="0">
                <a:solidFill>
                  <a:schemeClr val="tx1"/>
                </a:solidFill>
              </a:rPr>
              <a:t>Natural Floodplain Functions Alliance</a:t>
            </a:r>
          </a:p>
        </p:txBody>
      </p:sp>
      <p:sp>
        <p:nvSpPr>
          <p:cNvPr id="3" name="Content Placeholder 2"/>
          <p:cNvSpPr>
            <a:spLocks noGrp="1"/>
          </p:cNvSpPr>
          <p:nvPr>
            <p:ph idx="1"/>
          </p:nvPr>
        </p:nvSpPr>
        <p:spPr>
          <a:xfrm>
            <a:off x="76200" y="2667000"/>
            <a:ext cx="8991600" cy="2895600"/>
          </a:xfrm>
        </p:spPr>
        <p:txBody>
          <a:bodyPr>
            <a:normAutofit/>
          </a:bodyPr>
          <a:lstStyle/>
          <a:p>
            <a:pPr marL="274320" indent="-274320" eaLnBrk="1" fontAlgn="auto" hangingPunct="1">
              <a:spcAft>
                <a:spcPts val="0"/>
              </a:spcAft>
              <a:buClr>
                <a:schemeClr val="accent3"/>
              </a:buClr>
              <a:buFont typeface="Wingdings 2"/>
              <a:buNone/>
              <a:defRPr/>
            </a:pPr>
            <a:r>
              <a:rPr lang="en-US" sz="3000" b="1" dirty="0" smtClean="0">
                <a:solidFill>
                  <a:srgbClr val="FF0000"/>
                </a:solidFill>
              </a:rPr>
              <a:t>“Understanding the </a:t>
            </a:r>
            <a:r>
              <a:rPr lang="en-US" sz="3000" b="1" i="1" dirty="0" smtClean="0">
                <a:solidFill>
                  <a:srgbClr val="FF0000"/>
                </a:solidFill>
              </a:rPr>
              <a:t>Arkansas Game and Fish </a:t>
            </a:r>
            <a:r>
              <a:rPr lang="en-US" sz="3000" b="1" dirty="0" smtClean="0">
                <a:solidFill>
                  <a:srgbClr val="FF0000"/>
                </a:solidFill>
              </a:rPr>
              <a:t>Case and the Importance of that Case to Protecting Floodplains and </a:t>
            </a:r>
            <a:r>
              <a:rPr lang="en-US" sz="3000" b="1" dirty="0">
                <a:solidFill>
                  <a:srgbClr val="FF0000"/>
                </a:solidFill>
              </a:rPr>
              <a:t>W</a:t>
            </a:r>
            <a:r>
              <a:rPr lang="en-US" sz="3000" b="1" dirty="0" smtClean="0">
                <a:solidFill>
                  <a:srgbClr val="FF0000"/>
                </a:solidFill>
              </a:rPr>
              <a:t>etlands” </a:t>
            </a:r>
          </a:p>
          <a:p>
            <a:pPr marL="274320" indent="-274320" eaLnBrk="1" fontAlgn="auto" hangingPunct="1">
              <a:spcAft>
                <a:spcPts val="0"/>
              </a:spcAft>
              <a:buClr>
                <a:schemeClr val="accent3"/>
              </a:buClr>
              <a:buFont typeface="Wingdings 2"/>
              <a:buNone/>
              <a:defRPr/>
            </a:pPr>
            <a:endParaRPr lang="en-US" sz="3000" b="1" i="1" dirty="0">
              <a:solidFill>
                <a:srgbClr val="FF0000"/>
              </a:solidFill>
            </a:endParaRPr>
          </a:p>
          <a:p>
            <a:pPr marL="274320" indent="-274320" eaLnBrk="1" fontAlgn="auto" hangingPunct="1">
              <a:spcAft>
                <a:spcPts val="0"/>
              </a:spcAft>
              <a:buClr>
                <a:schemeClr val="accent3"/>
              </a:buClr>
              <a:buFont typeface="Wingdings 2"/>
              <a:buNone/>
              <a:defRPr/>
            </a:pPr>
            <a:r>
              <a:rPr lang="en-US" sz="3200" b="1" dirty="0" smtClean="0"/>
              <a:t>December 10, 2012</a:t>
            </a:r>
            <a:endParaRPr lang="en-US" sz="3200" dirty="0" smtClean="0"/>
          </a:p>
          <a:p>
            <a:pPr marL="274320" indent="-274320" eaLnBrk="1" fontAlgn="auto" hangingPunct="1">
              <a:spcAft>
                <a:spcPts val="0"/>
              </a:spcAft>
              <a:buClr>
                <a:schemeClr val="accent3"/>
              </a:buClr>
              <a:buFont typeface="Wingdings 2"/>
              <a:buNone/>
              <a:defRPr/>
            </a:pPr>
            <a:endParaRPr lang="en-US" dirty="0"/>
          </a:p>
        </p:txBody>
      </p:sp>
      <p:pic>
        <p:nvPicPr>
          <p:cNvPr id="25604" name="Picture 1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392738"/>
            <a:ext cx="25908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5"/>
          <p:cNvSpPr txBox="1">
            <a:spLocks noChangeArrowheads="1"/>
          </p:cNvSpPr>
          <p:nvPr/>
        </p:nvSpPr>
        <p:spPr bwMode="auto">
          <a:xfrm>
            <a:off x="762000" y="5181600"/>
            <a:ext cx="40354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solidFill>
                  <a:prstClr val="black"/>
                </a:solidFill>
                <a:latin typeface="Constantia" pitchFamily="18" charset="0"/>
              </a:rPr>
              <a:t>Edward A. Thomas Esq.</a:t>
            </a:r>
          </a:p>
          <a:p>
            <a:pPr eaLnBrk="1" fontAlgn="base" hangingPunct="1">
              <a:spcBef>
                <a:spcPct val="0"/>
              </a:spcBef>
              <a:spcAft>
                <a:spcPct val="0"/>
              </a:spcAft>
            </a:pPr>
            <a:r>
              <a:rPr lang="en-US">
                <a:solidFill>
                  <a:prstClr val="black"/>
                </a:solidFill>
                <a:latin typeface="Constantia" pitchFamily="18" charset="0"/>
              </a:rPr>
              <a:t>President</a:t>
            </a:r>
          </a:p>
          <a:p>
            <a:pPr eaLnBrk="1" fontAlgn="base" hangingPunct="1">
              <a:spcBef>
                <a:spcPct val="0"/>
              </a:spcBef>
              <a:spcAft>
                <a:spcPct val="0"/>
              </a:spcAft>
            </a:pPr>
            <a:r>
              <a:rPr lang="en-US">
                <a:solidFill>
                  <a:prstClr val="black"/>
                </a:solidFill>
                <a:latin typeface="Constantia" pitchFamily="18" charset="0"/>
              </a:rPr>
              <a:t>Natural Hazard Mitigation Association</a:t>
            </a:r>
          </a:p>
        </p:txBody>
      </p:sp>
      <p:sp>
        <p:nvSpPr>
          <p:cNvPr id="6" name="Slide Number Placeholder 5"/>
          <p:cNvSpPr>
            <a:spLocks noGrp="1"/>
          </p:cNvSpPr>
          <p:nvPr>
            <p:ph type="sldNum" sz="quarter" idx="12"/>
          </p:nvPr>
        </p:nvSpPr>
        <p:spPr/>
        <p:txBody>
          <a:bodyPr/>
          <a:lstStyle/>
          <a:p>
            <a:pPr>
              <a:defRPr/>
            </a:pPr>
            <a:fld id="{E5EEEFA9-ED42-425B-A607-B7F45D22B0D2}" type="slidenum">
              <a:rPr lang="en-US" smtClean="0">
                <a:solidFill>
                  <a:srgbClr val="04617B">
                    <a:shade val="90000"/>
                  </a:srgbClr>
                </a:solidFill>
              </a:rPr>
              <a:pPr>
                <a:defRPr/>
              </a:pPr>
              <a:t>1</a:t>
            </a:fld>
            <a:endParaRPr lang="en-US">
              <a:solidFill>
                <a:srgbClr val="04617B">
                  <a:shade val="90000"/>
                </a:srgbClr>
              </a:solidFill>
            </a:endParaRPr>
          </a:p>
        </p:txBody>
      </p:sp>
      <p:sp>
        <p:nvSpPr>
          <p:cNvPr id="25607" name="TextBox 6"/>
          <p:cNvSpPr txBox="1">
            <a:spLocks noChangeArrowheads="1"/>
          </p:cNvSpPr>
          <p:nvPr/>
        </p:nvSpPr>
        <p:spPr bwMode="auto">
          <a:xfrm>
            <a:off x="0" y="6019800"/>
            <a:ext cx="6781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solidFill>
                  <a:prstClr val="black"/>
                </a:solidFill>
              </a:rPr>
              <a:t>This presentation is copyrighted. Permission to use is granted, provided credit is given to Edward A. Thomas  Esq., LLC and the Natural Hazard Mitigation Association</a:t>
            </a:r>
          </a:p>
        </p:txBody>
      </p:sp>
    </p:spTree>
    <p:extLst>
      <p:ext uri="{BB962C8B-B14F-4D97-AF65-F5344CB8AC3E}">
        <p14:creationId xmlns:p14="http://schemas.microsoft.com/office/powerpoint/2010/main" val="3450681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1143000"/>
          </a:xfrm>
        </p:spPr>
        <p:txBody>
          <a:bodyPr>
            <a:normAutofit/>
          </a:bodyPr>
          <a:lstStyle/>
          <a:p>
            <a:r>
              <a:rPr lang="en-US" sz="3600" b="1" dirty="0" smtClean="0"/>
              <a:t>The Area Has Extensive Wetlands</a:t>
            </a:r>
            <a:endParaRPr lang="en-US" sz="3600"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0339" y="1600200"/>
            <a:ext cx="666332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5105400" y="26670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429000" y="2514600"/>
            <a:ext cx="13716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362200" y="2362200"/>
            <a:ext cx="1251531" cy="369332"/>
          </a:xfrm>
          <a:prstGeom prst="rect">
            <a:avLst/>
          </a:prstGeom>
          <a:solidFill>
            <a:srgbClr val="00B050"/>
          </a:solidFill>
        </p:spPr>
        <p:txBody>
          <a:bodyPr wrap="square" rtlCol="0">
            <a:spAutoFit/>
          </a:bodyPr>
          <a:lstStyle/>
          <a:p>
            <a:r>
              <a:rPr lang="en-US" b="1" dirty="0" smtClean="0">
                <a:solidFill>
                  <a:schemeClr val="tx2">
                    <a:lumMod val="40000"/>
                    <a:lumOff val="60000"/>
                  </a:schemeClr>
                </a:solidFill>
              </a:rPr>
              <a:t>Wetlands</a:t>
            </a:r>
            <a:endParaRPr lang="en-US" b="1" dirty="0">
              <a:solidFill>
                <a:schemeClr val="tx2">
                  <a:lumMod val="40000"/>
                  <a:lumOff val="60000"/>
                </a:schemeClr>
              </a:solidFill>
            </a:endParaRPr>
          </a:p>
        </p:txBody>
      </p:sp>
      <p:sp>
        <p:nvSpPr>
          <p:cNvPr id="11" name="TextBox 10"/>
          <p:cNvSpPr txBox="1"/>
          <p:nvPr/>
        </p:nvSpPr>
        <p:spPr>
          <a:xfrm>
            <a:off x="4953000" y="2362200"/>
            <a:ext cx="1088568" cy="369332"/>
          </a:xfrm>
          <a:prstGeom prst="rect">
            <a:avLst/>
          </a:prstGeom>
          <a:solidFill>
            <a:srgbClr val="00B050"/>
          </a:solidFill>
          <a:ln>
            <a:solidFill>
              <a:schemeClr val="accent1"/>
            </a:solidFill>
          </a:ln>
        </p:spPr>
        <p:txBody>
          <a:bodyPr wrap="none" rtlCol="0">
            <a:spAutoFit/>
          </a:bodyPr>
          <a:lstStyle/>
          <a:p>
            <a:r>
              <a:rPr lang="en-US" dirty="0" smtClean="0">
                <a:solidFill>
                  <a:schemeClr val="tx2">
                    <a:lumMod val="40000"/>
                    <a:lumOff val="60000"/>
                  </a:schemeClr>
                </a:solidFill>
              </a:rPr>
              <a:t>Wetlands</a:t>
            </a:r>
            <a:endParaRPr lang="en-US" dirty="0">
              <a:solidFill>
                <a:schemeClr val="tx2">
                  <a:lumMod val="40000"/>
                  <a:lumOff val="60000"/>
                </a:schemeClr>
              </a:solidFill>
            </a:endParaRPr>
          </a:p>
        </p:txBody>
      </p:sp>
      <p:pic>
        <p:nvPicPr>
          <p:cNvPr id="13" name="Picture 16"/>
          <p:cNvPicPr>
            <a:picLocks noChangeAspect="1"/>
          </p:cNvPicPr>
          <p:nvPr/>
        </p:nvPicPr>
        <p:blipFill>
          <a:blip r:embed="rId3">
            <a:extLst>
              <a:ext uri="{28A0092B-C50C-407E-A947-70E740481C1C}">
                <a14:useLocalDpi xmlns:a14="http://schemas.microsoft.com/office/drawing/2010/main" val="0"/>
              </a:ext>
            </a:extLst>
          </a:blip>
          <a:srcRect l="4648" t="2837" r="46935" b="61002"/>
          <a:stretch>
            <a:fillRect/>
          </a:stretch>
        </p:blipFill>
        <p:spPr bwMode="auto">
          <a:xfrm>
            <a:off x="7847013" y="212725"/>
            <a:ext cx="11445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p:nvPr/>
        </p:nvCxnSpPr>
        <p:spPr>
          <a:xfrm>
            <a:off x="6324600" y="3645932"/>
            <a:ext cx="1524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086600" y="2546866"/>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086600" y="2438400"/>
            <a:ext cx="1088568" cy="369332"/>
          </a:xfrm>
          <a:prstGeom prst="rect">
            <a:avLst/>
          </a:prstGeom>
          <a:solidFill>
            <a:srgbClr val="00B050"/>
          </a:solidFill>
        </p:spPr>
        <p:txBody>
          <a:bodyPr wrap="none" rtlCol="0">
            <a:spAutoFit/>
          </a:bodyPr>
          <a:lstStyle/>
          <a:p>
            <a:r>
              <a:rPr lang="en-US" b="1" dirty="0" smtClean="0">
                <a:solidFill>
                  <a:schemeClr val="tx2">
                    <a:lumMod val="40000"/>
                    <a:lumOff val="60000"/>
                  </a:schemeClr>
                </a:solidFill>
              </a:rPr>
              <a:t>Wetlands</a:t>
            </a:r>
            <a:endParaRPr lang="en-US" b="1" dirty="0">
              <a:solidFill>
                <a:schemeClr val="tx2">
                  <a:lumMod val="40000"/>
                  <a:lumOff val="60000"/>
                </a:schemeClr>
              </a:solidFill>
            </a:endParaRPr>
          </a:p>
        </p:txBody>
      </p:sp>
      <p:sp>
        <p:nvSpPr>
          <p:cNvPr id="20" name="Down Arrow 19"/>
          <p:cNvSpPr/>
          <p:nvPr/>
        </p:nvSpPr>
        <p:spPr>
          <a:xfrm>
            <a:off x="6324600" y="19050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4114800" y="4191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6324600" y="4857680"/>
            <a:ext cx="484632" cy="1212411"/>
          </a:xfrm>
          <a:custGeom>
            <a:avLst/>
            <a:gdLst>
              <a:gd name="connsiteX0" fmla="*/ 0 w 484632"/>
              <a:gd name="connsiteY0" fmla="*/ 736092 h 978408"/>
              <a:gd name="connsiteX1" fmla="*/ 121158 w 484632"/>
              <a:gd name="connsiteY1" fmla="*/ 736092 h 978408"/>
              <a:gd name="connsiteX2" fmla="*/ 121158 w 484632"/>
              <a:gd name="connsiteY2" fmla="*/ 0 h 978408"/>
              <a:gd name="connsiteX3" fmla="*/ 363474 w 484632"/>
              <a:gd name="connsiteY3" fmla="*/ 0 h 978408"/>
              <a:gd name="connsiteX4" fmla="*/ 363474 w 484632"/>
              <a:gd name="connsiteY4" fmla="*/ 736092 h 978408"/>
              <a:gd name="connsiteX5" fmla="*/ 484632 w 484632"/>
              <a:gd name="connsiteY5" fmla="*/ 736092 h 978408"/>
              <a:gd name="connsiteX6" fmla="*/ 242316 w 484632"/>
              <a:gd name="connsiteY6" fmla="*/ 978408 h 978408"/>
              <a:gd name="connsiteX7" fmla="*/ 0 w 484632"/>
              <a:gd name="connsiteY7" fmla="*/ 736092 h 978408"/>
              <a:gd name="connsiteX0" fmla="*/ 0 w 484632"/>
              <a:gd name="connsiteY0" fmla="*/ 1212411 h 1212411"/>
              <a:gd name="connsiteX1" fmla="*/ 121158 w 484632"/>
              <a:gd name="connsiteY1" fmla="*/ 1212411 h 1212411"/>
              <a:gd name="connsiteX2" fmla="*/ 121158 w 484632"/>
              <a:gd name="connsiteY2" fmla="*/ 476319 h 1212411"/>
              <a:gd name="connsiteX3" fmla="*/ 363474 w 484632"/>
              <a:gd name="connsiteY3" fmla="*/ 476319 h 1212411"/>
              <a:gd name="connsiteX4" fmla="*/ 363474 w 484632"/>
              <a:gd name="connsiteY4" fmla="*/ 1212411 h 1212411"/>
              <a:gd name="connsiteX5" fmla="*/ 484632 w 484632"/>
              <a:gd name="connsiteY5" fmla="*/ 1212411 h 1212411"/>
              <a:gd name="connsiteX6" fmla="*/ 34497 w 484632"/>
              <a:gd name="connsiteY6" fmla="*/ 0 h 1212411"/>
              <a:gd name="connsiteX7" fmla="*/ 0 w 484632"/>
              <a:gd name="connsiteY7" fmla="*/ 1212411 h 121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4632" h="1212411">
                <a:moveTo>
                  <a:pt x="0" y="1212411"/>
                </a:moveTo>
                <a:lnTo>
                  <a:pt x="121158" y="1212411"/>
                </a:lnTo>
                <a:lnTo>
                  <a:pt x="121158" y="476319"/>
                </a:lnTo>
                <a:lnTo>
                  <a:pt x="363474" y="476319"/>
                </a:lnTo>
                <a:lnTo>
                  <a:pt x="363474" y="1212411"/>
                </a:lnTo>
                <a:lnTo>
                  <a:pt x="484632" y="1212411"/>
                </a:lnTo>
                <a:lnTo>
                  <a:pt x="34497" y="0"/>
                </a:lnTo>
                <a:lnTo>
                  <a:pt x="0" y="121241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4419600" y="2731532"/>
            <a:ext cx="3211284" cy="222146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9452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543800" cy="609600"/>
          </a:xfrm>
        </p:spPr>
        <p:txBody>
          <a:bodyPr/>
          <a:lstStyle/>
          <a:p>
            <a:r>
              <a:rPr lang="en-US" sz="3600" b="1" dirty="0" smtClean="0">
                <a:solidFill>
                  <a:schemeClr val="tx1"/>
                </a:solidFill>
              </a:rPr>
              <a:t>Management of the Donaldson WMA </a:t>
            </a:r>
            <a:endParaRPr lang="en-US" sz="3600" b="1" dirty="0">
              <a:solidFill>
                <a:schemeClr val="tx1"/>
              </a:solidFill>
            </a:endParaRPr>
          </a:p>
        </p:txBody>
      </p:sp>
      <p:sp>
        <p:nvSpPr>
          <p:cNvPr id="4" name="Slide Number Placeholder 3"/>
          <p:cNvSpPr>
            <a:spLocks noGrp="1"/>
          </p:cNvSpPr>
          <p:nvPr>
            <p:ph type="sldNum" sz="quarter" idx="12"/>
          </p:nvPr>
        </p:nvSpPr>
        <p:spPr/>
        <p:txBody>
          <a:bodyPr/>
          <a:lstStyle/>
          <a:p>
            <a:pPr>
              <a:defRPr/>
            </a:pPr>
            <a:fld id="{ECA095B0-D620-4AFD-B79A-BE1E9DD6E78D}" type="slidenum">
              <a:rPr lang="en-US" smtClean="0">
                <a:solidFill>
                  <a:srgbClr val="04617B">
                    <a:shade val="90000"/>
                  </a:srgbClr>
                </a:solidFill>
              </a:rPr>
              <a:pPr>
                <a:defRPr/>
              </a:pPr>
              <a:t>11</a:t>
            </a:fld>
            <a:endParaRPr lang="en-US">
              <a:solidFill>
                <a:srgbClr val="04617B">
                  <a:shade val="90000"/>
                </a:srgbClr>
              </a:solidFill>
            </a:endParaRPr>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70899" y="2230764"/>
            <a:ext cx="3277301" cy="3798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105400" y="1828800"/>
            <a:ext cx="3886200" cy="1569660"/>
          </a:xfrm>
          <a:prstGeom prst="rect">
            <a:avLst/>
          </a:prstGeom>
          <a:noFill/>
        </p:spPr>
        <p:txBody>
          <a:bodyPr wrap="square" rtlCol="0">
            <a:spAutoFit/>
          </a:bodyPr>
          <a:lstStyle/>
          <a:p>
            <a:r>
              <a:rPr lang="en-US" sz="2400" b="1" dirty="0" smtClean="0"/>
              <a:t>Seasonal flooding of about 7,000 acres of green timber to attract waterfowl is done yearly </a:t>
            </a:r>
            <a:endParaRPr lang="en-US" sz="2400" b="1" dirty="0"/>
          </a:p>
        </p:txBody>
      </p:sp>
      <p:sp>
        <p:nvSpPr>
          <p:cNvPr id="7" name="TextBox 6"/>
          <p:cNvSpPr txBox="1"/>
          <p:nvPr/>
        </p:nvSpPr>
        <p:spPr>
          <a:xfrm>
            <a:off x="4876799" y="3464465"/>
            <a:ext cx="4267201" cy="2677656"/>
          </a:xfrm>
          <a:prstGeom prst="rect">
            <a:avLst/>
          </a:prstGeom>
          <a:noFill/>
        </p:spPr>
        <p:txBody>
          <a:bodyPr wrap="square" rtlCol="0">
            <a:spAutoFit/>
          </a:bodyPr>
          <a:lstStyle/>
          <a:p>
            <a:r>
              <a:rPr lang="en-US" sz="2400" b="1" dirty="0" smtClean="0"/>
              <a:t>Selective thinning of trees is done to stimulate the growth of new timber, to provide a diverse habitat type and to remove unhealthy or unproductive trees from the forest</a:t>
            </a:r>
            <a:endParaRPr lang="en-US" sz="2400" b="1" dirty="0"/>
          </a:p>
        </p:txBody>
      </p:sp>
      <p:pic>
        <p:nvPicPr>
          <p:cNvPr id="8" name="Picture 16"/>
          <p:cNvPicPr>
            <a:picLocks noChangeAspect="1"/>
          </p:cNvPicPr>
          <p:nvPr/>
        </p:nvPicPr>
        <p:blipFill>
          <a:blip r:embed="rId4">
            <a:extLst>
              <a:ext uri="{28A0092B-C50C-407E-A947-70E740481C1C}">
                <a14:useLocalDpi xmlns:a14="http://schemas.microsoft.com/office/drawing/2010/main" val="0"/>
              </a:ext>
            </a:extLst>
          </a:blip>
          <a:srcRect l="4648" t="2837" r="46935" b="61002"/>
          <a:stretch>
            <a:fillRect/>
          </a:stretch>
        </p:blipFill>
        <p:spPr bwMode="auto">
          <a:xfrm>
            <a:off x="7847013" y="212725"/>
            <a:ext cx="11445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600200" y="6142121"/>
            <a:ext cx="6553200" cy="646331"/>
          </a:xfrm>
          <a:prstGeom prst="rect">
            <a:avLst/>
          </a:prstGeom>
          <a:noFill/>
        </p:spPr>
        <p:txBody>
          <a:bodyPr wrap="square" rtlCol="0">
            <a:spAutoFit/>
          </a:bodyPr>
          <a:lstStyle/>
          <a:p>
            <a:r>
              <a:rPr lang="en-US" dirty="0" smtClean="0"/>
              <a:t>Photograph of a flooded forest courtesy of Chris </a:t>
            </a:r>
            <a:r>
              <a:rPr lang="en-US" dirty="0" err="1" smtClean="0"/>
              <a:t>Violette</a:t>
            </a:r>
            <a:r>
              <a:rPr lang="en-US" dirty="0"/>
              <a:t> </a:t>
            </a:r>
            <a:r>
              <a:rPr lang="en-US" dirty="0" smtClean="0"/>
              <a:t>in August 2012 Water Log </a:t>
            </a:r>
            <a:endParaRPr lang="en-US" dirty="0"/>
          </a:p>
        </p:txBody>
      </p:sp>
    </p:spTree>
    <p:extLst>
      <p:ext uri="{BB962C8B-B14F-4D97-AF65-F5344CB8AC3E}">
        <p14:creationId xmlns:p14="http://schemas.microsoft.com/office/powerpoint/2010/main" val="3957535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87362"/>
            <a:ext cx="8229600" cy="808038"/>
          </a:xfrm>
        </p:spPr>
        <p:txBody>
          <a:bodyPr/>
          <a:lstStyle/>
          <a:p>
            <a:r>
              <a:rPr lang="en-US" sz="3600" b="1" dirty="0" smtClean="0">
                <a:solidFill>
                  <a:schemeClr val="tx1"/>
                </a:solidFill>
              </a:rPr>
              <a:t>US Army Corps of Engineers Involvement</a:t>
            </a:r>
            <a:endParaRPr lang="en-US" sz="3600" b="1" dirty="0">
              <a:solidFill>
                <a:schemeClr val="tx1"/>
              </a:solidFill>
            </a:endParaRPr>
          </a:p>
        </p:txBody>
      </p:sp>
      <p:sp>
        <p:nvSpPr>
          <p:cNvPr id="3" name="Content Placeholder 2"/>
          <p:cNvSpPr>
            <a:spLocks noGrp="1"/>
          </p:cNvSpPr>
          <p:nvPr>
            <p:ph idx="1"/>
          </p:nvPr>
        </p:nvSpPr>
        <p:spPr>
          <a:xfrm>
            <a:off x="0" y="1447801"/>
            <a:ext cx="8991600" cy="4876800"/>
          </a:xfrm>
        </p:spPr>
        <p:txBody>
          <a:bodyPr/>
          <a:lstStyle/>
          <a:p>
            <a:r>
              <a:rPr lang="en-US" dirty="0" smtClean="0"/>
              <a:t>Corps of Engineers built and operates the Clearwater Dam </a:t>
            </a:r>
            <a:r>
              <a:rPr lang="en-US" b="1" dirty="0" smtClean="0"/>
              <a:t>in Missouri </a:t>
            </a:r>
            <a:r>
              <a:rPr lang="en-US" dirty="0" smtClean="0"/>
              <a:t>about 120 miles away from the Donaldson WMA</a:t>
            </a:r>
          </a:p>
          <a:p>
            <a:r>
              <a:rPr lang="en-US" dirty="0" smtClean="0"/>
              <a:t>Constructed in 1948 for floodcontrol</a:t>
            </a:r>
          </a:p>
          <a:p>
            <a:r>
              <a:rPr lang="en-US" dirty="0" smtClean="0"/>
              <a:t>Operating Plan developed in 1953-lays out the release rates from the dam, but provides for allowable deviations</a:t>
            </a:r>
          </a:p>
          <a:p>
            <a:r>
              <a:rPr lang="en-US" dirty="0" smtClean="0"/>
              <a:t>From 1993-2000 the USACE approved a series of temporary deviations from the 1953 plan in order to </a:t>
            </a:r>
            <a:r>
              <a:rPr lang="en-US" b="1" dirty="0" smtClean="0"/>
              <a:t>provide Missouri farmers more time to harvest their crops</a:t>
            </a:r>
          </a:p>
          <a:p>
            <a:r>
              <a:rPr lang="en-US" dirty="0" smtClean="0"/>
              <a:t>State of Arkansas Game and Fish honks loudly and often, claiming possible damage to Donaldson WMA</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ECA095B0-D620-4AFD-B79A-BE1E9DD6E78D}" type="slidenum">
              <a:rPr lang="en-US" smtClean="0">
                <a:solidFill>
                  <a:srgbClr val="04617B">
                    <a:shade val="90000"/>
                  </a:srgbClr>
                </a:solidFill>
              </a:rPr>
              <a:pPr>
                <a:defRPr/>
              </a:pPr>
              <a:t>12</a:t>
            </a:fld>
            <a:endParaRPr lang="en-US">
              <a:solidFill>
                <a:srgbClr val="04617B">
                  <a:shade val="90000"/>
                </a:srgbClr>
              </a:solidFill>
            </a:endParaRPr>
          </a:p>
        </p:txBody>
      </p:sp>
      <p:pic>
        <p:nvPicPr>
          <p:cNvPr id="5" name="Picture 16"/>
          <p:cNvPicPr>
            <a:picLocks noChangeAspect="1"/>
          </p:cNvPicPr>
          <p:nvPr/>
        </p:nvPicPr>
        <p:blipFill>
          <a:blip r:embed="rId2">
            <a:extLst>
              <a:ext uri="{28A0092B-C50C-407E-A947-70E740481C1C}">
                <a14:useLocalDpi xmlns:a14="http://schemas.microsoft.com/office/drawing/2010/main" val="0"/>
              </a:ext>
            </a:extLst>
          </a:blip>
          <a:srcRect l="4648" t="2837" r="46935" b="61002"/>
          <a:stretch>
            <a:fillRect/>
          </a:stretch>
        </p:blipFill>
        <p:spPr bwMode="auto">
          <a:xfrm>
            <a:off x="7847013" y="212725"/>
            <a:ext cx="11445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3500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tx1"/>
                </a:solidFill>
              </a:rPr>
              <a:t>“One of the largest single events that took place in the history of Piedmont…was the official opening of the Clearwater Lake Dam”</a:t>
            </a:r>
            <a:endParaRPr lang="en-US" sz="3200" b="1" dirty="0">
              <a:solidFill>
                <a:schemeClr val="tx1"/>
              </a:solidFill>
            </a:endParaRPr>
          </a:p>
        </p:txBody>
      </p:sp>
      <p:sp>
        <p:nvSpPr>
          <p:cNvPr id="3" name="Content Placeholder 2"/>
          <p:cNvSpPr>
            <a:spLocks noGrp="1"/>
          </p:cNvSpPr>
          <p:nvPr>
            <p:ph idx="1"/>
          </p:nvPr>
        </p:nvSpPr>
        <p:spPr>
          <a:xfrm>
            <a:off x="5562600" y="1935163"/>
            <a:ext cx="3124200" cy="3170237"/>
          </a:xfrm>
        </p:spPr>
        <p:txBody>
          <a:bodyPr/>
          <a:lstStyle/>
          <a:p>
            <a:r>
              <a:rPr lang="en-US" sz="1800" b="1" dirty="0" smtClean="0"/>
              <a:t>Although Clearwater Lake's original purpose was allotted for flood control, today it has become one of the largest tourist attractions through out Southeast Missouri</a:t>
            </a:r>
          </a:p>
          <a:p>
            <a:r>
              <a:rPr lang="en-US" sz="1800" b="1" dirty="0" smtClean="0"/>
              <a:t> Little Rock Corps of Engineers estimate that over a million people </a:t>
            </a:r>
            <a:r>
              <a:rPr lang="en-US" sz="1800" b="1" i="1" dirty="0" smtClean="0"/>
              <a:t>per</a:t>
            </a:r>
            <a:r>
              <a:rPr lang="en-US" sz="1800" b="1" dirty="0" smtClean="0"/>
              <a:t> year travel to Clearwater to enjoy camping, canoeing, boating, fishing, swimming and just plain relaxing</a:t>
            </a:r>
            <a:endParaRPr lang="en-US" sz="1800" b="1" dirty="0"/>
          </a:p>
        </p:txBody>
      </p:sp>
      <p:sp>
        <p:nvSpPr>
          <p:cNvPr id="4" name="Slide Number Placeholder 3"/>
          <p:cNvSpPr>
            <a:spLocks noGrp="1"/>
          </p:cNvSpPr>
          <p:nvPr>
            <p:ph type="sldNum" sz="quarter" idx="12"/>
          </p:nvPr>
        </p:nvSpPr>
        <p:spPr/>
        <p:txBody>
          <a:bodyPr/>
          <a:lstStyle/>
          <a:p>
            <a:pPr>
              <a:defRPr/>
            </a:pPr>
            <a:fld id="{ECA095B0-D620-4AFD-B79A-BE1E9DD6E78D}" type="slidenum">
              <a:rPr lang="en-US" smtClean="0">
                <a:solidFill>
                  <a:srgbClr val="04617B">
                    <a:shade val="90000"/>
                  </a:srgbClr>
                </a:solidFill>
              </a:rPr>
              <a:pPr>
                <a:defRPr/>
              </a:pPr>
              <a:t>13</a:t>
            </a:fld>
            <a:endParaRPr lang="en-US">
              <a:solidFill>
                <a:srgbClr val="04617B">
                  <a:shade val="90000"/>
                </a:srgbClr>
              </a:solidFill>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209800"/>
            <a:ext cx="440055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5667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1"/>
                </a:solidFill>
              </a:rPr>
              <a:t>So We Have a Classic Property Rights Dispute</a:t>
            </a:r>
            <a:endParaRPr lang="en-US" sz="3600" b="1" dirty="0">
              <a:solidFill>
                <a:schemeClr val="tx1"/>
              </a:solidFill>
            </a:endParaRPr>
          </a:p>
        </p:txBody>
      </p:sp>
      <p:sp>
        <p:nvSpPr>
          <p:cNvPr id="3" name="Content Placeholder 2"/>
          <p:cNvSpPr>
            <a:spLocks noGrp="1"/>
          </p:cNvSpPr>
          <p:nvPr>
            <p:ph idx="1"/>
          </p:nvPr>
        </p:nvSpPr>
        <p:spPr/>
        <p:txBody>
          <a:bodyPr/>
          <a:lstStyle/>
          <a:p>
            <a:r>
              <a:rPr lang="en-US" b="1" dirty="0" smtClean="0"/>
              <a:t>Missouri</a:t>
            </a:r>
            <a:r>
              <a:rPr lang="en-US" dirty="0" smtClean="0"/>
              <a:t> Farmers want more time to harvest crops and make money</a:t>
            </a:r>
          </a:p>
          <a:p>
            <a:endParaRPr lang="en-US" dirty="0"/>
          </a:p>
          <a:p>
            <a:r>
              <a:rPr lang="en-US" dirty="0" smtClean="0"/>
              <a:t>Maybe </a:t>
            </a:r>
            <a:r>
              <a:rPr lang="en-US" b="1" dirty="0" smtClean="0"/>
              <a:t>Missouri</a:t>
            </a:r>
            <a:r>
              <a:rPr lang="en-US" dirty="0" smtClean="0"/>
              <a:t> tourism and other money making is playing a role too</a:t>
            </a:r>
          </a:p>
          <a:p>
            <a:endParaRPr lang="en-US" dirty="0"/>
          </a:p>
          <a:p>
            <a:r>
              <a:rPr lang="en-US" b="1" dirty="0" smtClean="0"/>
              <a:t>Arkansas</a:t>
            </a:r>
            <a:r>
              <a:rPr lang="en-US" dirty="0" smtClean="0"/>
              <a:t> Game and Fish wants to protect the beauty, value  &amp; profitable operations of its “Crown Jewel” in </a:t>
            </a:r>
            <a:r>
              <a:rPr lang="en-US" b="1" dirty="0" smtClean="0"/>
              <a:t>Arkansas</a:t>
            </a:r>
          </a:p>
          <a:p>
            <a:endParaRPr lang="en-US" dirty="0"/>
          </a:p>
        </p:txBody>
      </p:sp>
      <p:sp>
        <p:nvSpPr>
          <p:cNvPr id="4" name="Slide Number Placeholder 3"/>
          <p:cNvSpPr>
            <a:spLocks noGrp="1"/>
          </p:cNvSpPr>
          <p:nvPr>
            <p:ph type="sldNum" sz="quarter" idx="12"/>
          </p:nvPr>
        </p:nvSpPr>
        <p:spPr/>
        <p:txBody>
          <a:bodyPr/>
          <a:lstStyle/>
          <a:p>
            <a:pPr>
              <a:defRPr/>
            </a:pPr>
            <a:fld id="{ECA095B0-D620-4AFD-B79A-BE1E9DD6E78D}" type="slidenum">
              <a:rPr lang="en-US" smtClean="0">
                <a:solidFill>
                  <a:srgbClr val="04617B">
                    <a:shade val="90000"/>
                  </a:srgbClr>
                </a:solidFill>
              </a:rPr>
              <a:pPr>
                <a:defRPr/>
              </a:pPr>
              <a:t>14</a:t>
            </a:fld>
            <a:endParaRPr lang="en-US">
              <a:solidFill>
                <a:srgbClr val="04617B">
                  <a:shade val="90000"/>
                </a:srgbClr>
              </a:solidFill>
            </a:endParaRPr>
          </a:p>
        </p:txBody>
      </p:sp>
    </p:spTree>
    <p:extLst>
      <p:ext uri="{BB962C8B-B14F-4D97-AF65-F5344CB8AC3E}">
        <p14:creationId xmlns:p14="http://schemas.microsoft.com/office/powerpoint/2010/main" val="6850637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1"/>
                </a:solidFill>
              </a:rPr>
              <a:t>USACE Must Balance Rights Of Competing Parties</a:t>
            </a:r>
            <a:endParaRPr lang="en-US" sz="3600" b="1" dirty="0">
              <a:solidFill>
                <a:schemeClr val="tx1"/>
              </a:solidFill>
            </a:endParaRPr>
          </a:p>
        </p:txBody>
      </p:sp>
      <p:sp>
        <p:nvSpPr>
          <p:cNvPr id="4" name="Slide Number Placeholder 3"/>
          <p:cNvSpPr>
            <a:spLocks noGrp="1"/>
          </p:cNvSpPr>
          <p:nvPr>
            <p:ph type="sldNum" sz="quarter" idx="12"/>
          </p:nvPr>
        </p:nvSpPr>
        <p:spPr/>
        <p:txBody>
          <a:bodyPr/>
          <a:lstStyle/>
          <a:p>
            <a:pPr>
              <a:defRPr/>
            </a:pPr>
            <a:fld id="{ECA095B0-D620-4AFD-B79A-BE1E9DD6E78D}" type="slidenum">
              <a:rPr lang="en-US" smtClean="0">
                <a:solidFill>
                  <a:srgbClr val="04617B">
                    <a:shade val="90000"/>
                  </a:srgbClr>
                </a:solidFill>
              </a:rPr>
              <a:pPr>
                <a:defRPr/>
              </a:pPr>
              <a:t>15</a:t>
            </a:fld>
            <a:endParaRPr lang="en-US">
              <a:solidFill>
                <a:srgbClr val="04617B">
                  <a:shade val="90000"/>
                </a:srgbClr>
              </a:solidFill>
            </a:endParaRPr>
          </a:p>
        </p:txBody>
      </p:sp>
      <p:pic>
        <p:nvPicPr>
          <p:cNvPr id="5" name="Picture 7" descr="Balancing Act.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2026098"/>
            <a:ext cx="4571999" cy="406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57201" y="2667000"/>
            <a:ext cx="2971800" cy="1200329"/>
          </a:xfrm>
          <a:prstGeom prst="rect">
            <a:avLst/>
          </a:prstGeom>
          <a:noFill/>
        </p:spPr>
        <p:txBody>
          <a:bodyPr wrap="square" rtlCol="0">
            <a:spAutoFit/>
          </a:bodyPr>
          <a:lstStyle/>
          <a:p>
            <a:r>
              <a:rPr lang="en-US" sz="2400" b="1" dirty="0" smtClean="0"/>
              <a:t>Missouri Farmers &amp;</a:t>
            </a:r>
          </a:p>
          <a:p>
            <a:r>
              <a:rPr lang="en-US" sz="2400" b="1" dirty="0" smtClean="0"/>
              <a:t>Tourism</a:t>
            </a:r>
            <a:endParaRPr lang="en-US" sz="2400" b="1" dirty="0"/>
          </a:p>
        </p:txBody>
      </p:sp>
      <p:sp>
        <p:nvSpPr>
          <p:cNvPr id="7" name="TextBox 6"/>
          <p:cNvSpPr txBox="1"/>
          <p:nvPr/>
        </p:nvSpPr>
        <p:spPr>
          <a:xfrm>
            <a:off x="6324600" y="3867329"/>
            <a:ext cx="2286000" cy="2677656"/>
          </a:xfrm>
          <a:prstGeom prst="rect">
            <a:avLst/>
          </a:prstGeom>
          <a:noFill/>
        </p:spPr>
        <p:txBody>
          <a:bodyPr wrap="square" rtlCol="0">
            <a:spAutoFit/>
          </a:bodyPr>
          <a:lstStyle/>
          <a:p>
            <a:r>
              <a:rPr lang="en-US" sz="2400" b="1" dirty="0" smtClean="0"/>
              <a:t>Arkansas State Agency and Crown Jewel </a:t>
            </a:r>
          </a:p>
          <a:p>
            <a:r>
              <a:rPr lang="en-US" sz="2400" b="1" dirty="0" smtClean="0"/>
              <a:t>Donaldson Wildlife Management Area</a:t>
            </a:r>
            <a:endParaRPr lang="en-US" sz="2400" b="1" dirty="0"/>
          </a:p>
        </p:txBody>
      </p:sp>
    </p:spTree>
    <p:extLst>
      <p:ext uri="{BB962C8B-B14F-4D97-AF65-F5344CB8AC3E}">
        <p14:creationId xmlns:p14="http://schemas.microsoft.com/office/powerpoint/2010/main" val="4174502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4850"/>
            <a:ext cx="8458200" cy="666750"/>
          </a:xfrm>
        </p:spPr>
        <p:txBody>
          <a:bodyPr/>
          <a:lstStyle/>
          <a:p>
            <a:r>
              <a:rPr lang="en-US" sz="3600" b="1" dirty="0" smtClean="0">
                <a:solidFill>
                  <a:schemeClr val="tx1"/>
                </a:solidFill>
              </a:rPr>
              <a:t>Negotiations About The Issue</a:t>
            </a:r>
            <a:endParaRPr lang="en-US" sz="3600" b="1" dirty="0">
              <a:solidFill>
                <a:schemeClr val="tx1"/>
              </a:solidFill>
            </a:endParaRPr>
          </a:p>
        </p:txBody>
      </p:sp>
      <p:sp>
        <p:nvSpPr>
          <p:cNvPr id="3" name="Content Placeholder 2"/>
          <p:cNvSpPr>
            <a:spLocks noGrp="1"/>
          </p:cNvSpPr>
          <p:nvPr>
            <p:ph idx="1"/>
          </p:nvPr>
        </p:nvSpPr>
        <p:spPr>
          <a:xfrm>
            <a:off x="0" y="1524000"/>
            <a:ext cx="8991600" cy="4953000"/>
          </a:xfrm>
        </p:spPr>
        <p:txBody>
          <a:bodyPr/>
          <a:lstStyle/>
          <a:p>
            <a:r>
              <a:rPr lang="en-US" dirty="0" smtClean="0"/>
              <a:t>USACE forms an Advisory Committee, which includes Arkansas Game and Fish, and attempts to develop formal revisions to the 1953 plan for releasing water from the Clearwater during the period 1993-2000</a:t>
            </a:r>
          </a:p>
          <a:p>
            <a:r>
              <a:rPr lang="en-US" dirty="0" smtClean="0"/>
              <a:t>A 1999 USACE NEPA Environmental Study finds there is potential damage due the 1993 and then ongoing water releases; so in 2000 USACE reverts to 1953 plan of releases</a:t>
            </a:r>
          </a:p>
          <a:p>
            <a:r>
              <a:rPr lang="en-US" dirty="0" smtClean="0"/>
              <a:t>Arkansas wants compensation for damages to the Donaldson WMA hardwood forests caused by longer duration of flooding,  during critical months of the growing season, caused by the deviations from the 1953 plan, during the period 1993-2000</a:t>
            </a:r>
            <a:endParaRPr lang="en-US" dirty="0"/>
          </a:p>
        </p:txBody>
      </p:sp>
      <p:sp>
        <p:nvSpPr>
          <p:cNvPr id="4" name="Slide Number Placeholder 3"/>
          <p:cNvSpPr>
            <a:spLocks noGrp="1"/>
          </p:cNvSpPr>
          <p:nvPr>
            <p:ph type="sldNum" sz="quarter" idx="12"/>
          </p:nvPr>
        </p:nvSpPr>
        <p:spPr/>
        <p:txBody>
          <a:bodyPr/>
          <a:lstStyle/>
          <a:p>
            <a:pPr>
              <a:defRPr/>
            </a:pPr>
            <a:fld id="{ECA095B0-D620-4AFD-B79A-BE1E9DD6E78D}" type="slidenum">
              <a:rPr lang="en-US" smtClean="0">
                <a:solidFill>
                  <a:srgbClr val="04617B">
                    <a:shade val="90000"/>
                  </a:srgbClr>
                </a:solidFill>
              </a:rPr>
              <a:pPr>
                <a:defRPr/>
              </a:pPr>
              <a:t>16</a:t>
            </a:fld>
            <a:endParaRPr lang="en-US">
              <a:solidFill>
                <a:srgbClr val="04617B">
                  <a:shade val="90000"/>
                </a:srgbClr>
              </a:solidFill>
            </a:endParaRPr>
          </a:p>
        </p:txBody>
      </p:sp>
      <p:pic>
        <p:nvPicPr>
          <p:cNvPr id="5" name="Picture 16"/>
          <p:cNvPicPr>
            <a:picLocks noChangeAspect="1"/>
          </p:cNvPicPr>
          <p:nvPr/>
        </p:nvPicPr>
        <p:blipFill>
          <a:blip r:embed="rId2">
            <a:extLst>
              <a:ext uri="{28A0092B-C50C-407E-A947-70E740481C1C}">
                <a14:useLocalDpi xmlns:a14="http://schemas.microsoft.com/office/drawing/2010/main" val="0"/>
              </a:ext>
            </a:extLst>
          </a:blip>
          <a:srcRect l="4648" t="2837" r="46935" b="61002"/>
          <a:stretch>
            <a:fillRect/>
          </a:stretch>
        </p:blipFill>
        <p:spPr bwMode="auto">
          <a:xfrm>
            <a:off x="7847013" y="212725"/>
            <a:ext cx="11445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0749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2725"/>
            <a:ext cx="7618413" cy="1235075"/>
          </a:xfrm>
        </p:spPr>
        <p:txBody>
          <a:bodyPr/>
          <a:lstStyle/>
          <a:p>
            <a:r>
              <a:rPr lang="en-US" sz="3600" b="1" dirty="0" smtClean="0">
                <a:solidFill>
                  <a:schemeClr val="tx1"/>
                </a:solidFill>
              </a:rPr>
              <a:t>In 2005 Litigation Begins</a:t>
            </a:r>
            <a:endParaRPr lang="en-US" sz="3600" b="1" dirty="0">
              <a:solidFill>
                <a:schemeClr val="tx1"/>
              </a:solidFill>
            </a:endParaRPr>
          </a:p>
        </p:txBody>
      </p:sp>
      <p:sp>
        <p:nvSpPr>
          <p:cNvPr id="3" name="Content Placeholder 2"/>
          <p:cNvSpPr>
            <a:spLocks noGrp="1"/>
          </p:cNvSpPr>
          <p:nvPr>
            <p:ph idx="1"/>
          </p:nvPr>
        </p:nvSpPr>
        <p:spPr>
          <a:xfrm>
            <a:off x="457200" y="1524001"/>
            <a:ext cx="8229600" cy="4800600"/>
          </a:xfrm>
        </p:spPr>
        <p:txBody>
          <a:bodyPr/>
          <a:lstStyle/>
          <a:p>
            <a:r>
              <a:rPr lang="en-US" dirty="0" smtClean="0"/>
              <a:t>Negotiations for damage to forest and land restoration were not successful</a:t>
            </a:r>
          </a:p>
          <a:p>
            <a:pPr marL="0" indent="0">
              <a:buNone/>
            </a:pPr>
            <a:endParaRPr lang="en-US" dirty="0" smtClean="0"/>
          </a:p>
          <a:p>
            <a:r>
              <a:rPr lang="en-US" b="1" dirty="0" smtClean="0"/>
              <a:t>Since this case involves moving water into someone's property, normally  it would be considered some sort of  Tort Case involving a trespass or a similar action</a:t>
            </a:r>
          </a:p>
          <a:p>
            <a:r>
              <a:rPr lang="en-US" dirty="0" smtClean="0"/>
              <a:t>Instead the State of Arkansas makes this into a lawsuit based on the protections of the United States Constitution’s Fifth Amendment </a:t>
            </a:r>
          </a:p>
          <a:p>
            <a:r>
              <a:rPr lang="en-US" sz="3600" b="1" dirty="0" smtClean="0"/>
              <a:t>Why?</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ECA095B0-D620-4AFD-B79A-BE1E9DD6E78D}" type="slidenum">
              <a:rPr lang="en-US" smtClean="0">
                <a:solidFill>
                  <a:srgbClr val="04617B">
                    <a:shade val="90000"/>
                  </a:srgbClr>
                </a:solidFill>
              </a:rPr>
              <a:pPr>
                <a:defRPr/>
              </a:pPr>
              <a:t>17</a:t>
            </a:fld>
            <a:endParaRPr lang="en-US">
              <a:solidFill>
                <a:srgbClr val="04617B">
                  <a:shade val="90000"/>
                </a:srgbClr>
              </a:solidFill>
            </a:endParaRPr>
          </a:p>
        </p:txBody>
      </p:sp>
      <p:pic>
        <p:nvPicPr>
          <p:cNvPr id="5" name="Picture 16"/>
          <p:cNvPicPr>
            <a:picLocks noChangeAspect="1"/>
          </p:cNvPicPr>
          <p:nvPr/>
        </p:nvPicPr>
        <p:blipFill>
          <a:blip r:embed="rId2">
            <a:extLst>
              <a:ext uri="{28A0092B-C50C-407E-A947-70E740481C1C}">
                <a14:useLocalDpi xmlns:a14="http://schemas.microsoft.com/office/drawing/2010/main" val="0"/>
              </a:ext>
            </a:extLst>
          </a:blip>
          <a:srcRect l="4648" t="2837" r="46935" b="61002"/>
          <a:stretch>
            <a:fillRect/>
          </a:stretch>
        </p:blipFill>
        <p:spPr bwMode="auto">
          <a:xfrm>
            <a:off x="7847013" y="212725"/>
            <a:ext cx="11445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9836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1"/>
                </a:solidFill>
              </a:rPr>
              <a:t>Special Sovereign Immunity For The United States!</a:t>
            </a:r>
            <a:endParaRPr lang="en-US" sz="3600" b="1" dirty="0">
              <a:solidFill>
                <a:schemeClr val="tx1"/>
              </a:solidFill>
            </a:endParaRPr>
          </a:p>
        </p:txBody>
      </p:sp>
      <p:sp>
        <p:nvSpPr>
          <p:cNvPr id="3" name="Content Placeholder 2"/>
          <p:cNvSpPr>
            <a:spLocks noGrp="1"/>
          </p:cNvSpPr>
          <p:nvPr>
            <p:ph idx="1"/>
          </p:nvPr>
        </p:nvSpPr>
        <p:spPr/>
        <p:txBody>
          <a:bodyPr/>
          <a:lstStyle/>
          <a:p>
            <a:r>
              <a:rPr lang="en-US" sz="2400" dirty="0" smtClean="0"/>
              <a:t>“No liability of any kind shall attach to or rest upon the United States for any damage from or by floods or flood waters at any place….” United States Code </a:t>
            </a:r>
            <a:br>
              <a:rPr lang="en-US" sz="2400" dirty="0" smtClean="0"/>
            </a:br>
            <a:r>
              <a:rPr lang="en-US" sz="2400" dirty="0" smtClean="0"/>
              <a:t>    TITLE 33 — NAVIGATION AND NAVIGABLE WATERS </a:t>
            </a:r>
            <a:br>
              <a:rPr lang="en-US" sz="2400" dirty="0" smtClean="0"/>
            </a:br>
            <a:r>
              <a:rPr lang="en-US" sz="2400" dirty="0" smtClean="0"/>
              <a:t>    CHAPTER 15 — FLOOD CONTROL </a:t>
            </a:r>
            <a:br>
              <a:rPr lang="en-US" sz="2400" dirty="0" smtClean="0"/>
            </a:br>
            <a:r>
              <a:rPr lang="en-US" sz="2400" dirty="0" smtClean="0"/>
              <a:t>33 U.S.C. § 702c. </a:t>
            </a:r>
          </a:p>
          <a:p>
            <a:r>
              <a:rPr lang="en-US" sz="2400" dirty="0" smtClean="0"/>
              <a:t>Courts Have Found That This Phrase Applies to Flood Control But Not to Other Efforts Such as Navigation(See, </a:t>
            </a:r>
            <a:r>
              <a:rPr lang="en-US" sz="2400" i="1" dirty="0" smtClean="0"/>
              <a:t>GRACI v. UNITED STATES</a:t>
            </a:r>
            <a:r>
              <a:rPr lang="en-US" sz="2400" dirty="0" smtClean="0"/>
              <a:t>, 456 F.2d 20 (5th Cir. 1971)). </a:t>
            </a:r>
          </a:p>
          <a:p>
            <a:r>
              <a:rPr lang="en-US" sz="2400" dirty="0" smtClean="0"/>
              <a:t>Litigation Pending to Test Constitutional Limits of this Immunity is continuing; the Graci Case holding is very much in question</a:t>
            </a:r>
            <a:endParaRPr lang="en-US" sz="2400" dirty="0"/>
          </a:p>
        </p:txBody>
      </p:sp>
      <p:sp>
        <p:nvSpPr>
          <p:cNvPr id="4" name="Slide Number Placeholder 3"/>
          <p:cNvSpPr>
            <a:spLocks noGrp="1"/>
          </p:cNvSpPr>
          <p:nvPr>
            <p:ph type="sldNum" sz="quarter" idx="12"/>
          </p:nvPr>
        </p:nvSpPr>
        <p:spPr/>
        <p:txBody>
          <a:bodyPr/>
          <a:lstStyle/>
          <a:p>
            <a:pPr>
              <a:defRPr/>
            </a:pPr>
            <a:fld id="{ECA095B0-D620-4AFD-B79A-BE1E9DD6E78D}" type="slidenum">
              <a:rPr lang="en-US" smtClean="0">
                <a:solidFill>
                  <a:srgbClr val="04617B">
                    <a:shade val="90000"/>
                  </a:srgbClr>
                </a:solidFill>
              </a:rPr>
              <a:pPr>
                <a:defRPr/>
              </a:pPr>
              <a:t>18</a:t>
            </a:fld>
            <a:endParaRPr lang="en-US">
              <a:solidFill>
                <a:srgbClr val="04617B">
                  <a:shade val="90000"/>
                </a:srgbClr>
              </a:solidFill>
            </a:endParaRPr>
          </a:p>
        </p:txBody>
      </p:sp>
      <p:pic>
        <p:nvPicPr>
          <p:cNvPr id="5" name="Picture 16"/>
          <p:cNvPicPr>
            <a:picLocks noChangeAspect="1"/>
          </p:cNvPicPr>
          <p:nvPr/>
        </p:nvPicPr>
        <p:blipFill>
          <a:blip r:embed="rId2">
            <a:extLst>
              <a:ext uri="{28A0092B-C50C-407E-A947-70E740481C1C}">
                <a14:useLocalDpi xmlns:a14="http://schemas.microsoft.com/office/drawing/2010/main" val="0"/>
              </a:ext>
            </a:extLst>
          </a:blip>
          <a:srcRect l="4648" t="2837" r="46935" b="61002"/>
          <a:stretch>
            <a:fillRect/>
          </a:stretch>
        </p:blipFill>
        <p:spPr bwMode="auto">
          <a:xfrm>
            <a:off x="7847013" y="212725"/>
            <a:ext cx="11445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292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a:xfrm>
            <a:off x="762000" y="1143000"/>
            <a:ext cx="7620000" cy="1295400"/>
          </a:xfrm>
        </p:spPr>
        <p:txBody>
          <a:bodyPr/>
          <a:lstStyle/>
          <a:p>
            <a:pPr eaLnBrk="1" hangingPunct="1"/>
            <a:r>
              <a:rPr lang="en-US" sz="3600" b="1" dirty="0" smtClean="0">
                <a:solidFill>
                  <a:schemeClr val="tx1"/>
                </a:solidFill>
              </a:rPr>
              <a:t>We Have long Recognized That There Are Two Major Impediments to Safe Regulation</a:t>
            </a:r>
          </a:p>
        </p:txBody>
      </p:sp>
      <p:sp>
        <p:nvSpPr>
          <p:cNvPr id="76803" name="Content Placeholder 2"/>
          <p:cNvSpPr>
            <a:spLocks noGrp="1"/>
          </p:cNvSpPr>
          <p:nvPr>
            <p:ph idx="1"/>
          </p:nvPr>
        </p:nvSpPr>
        <p:spPr>
          <a:xfrm>
            <a:off x="1600200" y="2667000"/>
            <a:ext cx="5638800" cy="3600450"/>
          </a:xfrm>
          <a:solidFill>
            <a:schemeClr val="tx1"/>
          </a:solidFill>
        </p:spPr>
        <p:txBody>
          <a:bodyPr/>
          <a:lstStyle/>
          <a:p>
            <a:pPr marL="0" indent="0" eaLnBrk="1" hangingPunct="1">
              <a:buFont typeface="Wingdings" pitchFamily="2" charset="2"/>
              <a:buNone/>
              <a:defRPr/>
            </a:pPr>
            <a:r>
              <a:rPr lang="en-US" dirty="0" smtClean="0">
                <a:solidFill>
                  <a:schemeClr val="bg1"/>
                </a:solidFill>
              </a:rPr>
              <a:t>NOAA recently completed a study which surveyed planners as to impediments to safe development</a:t>
            </a:r>
          </a:p>
          <a:p>
            <a:pPr eaLnBrk="1" hangingPunct="1">
              <a:buFont typeface="Wingdings" pitchFamily="2" charset="2"/>
              <a:buNone/>
              <a:defRPr/>
            </a:pPr>
            <a:endParaRPr lang="en-US" sz="1400" dirty="0" smtClean="0">
              <a:solidFill>
                <a:schemeClr val="bg1"/>
              </a:solidFill>
            </a:endParaRPr>
          </a:p>
          <a:p>
            <a:pPr eaLnBrk="1" hangingPunct="1">
              <a:defRPr/>
            </a:pPr>
            <a:r>
              <a:rPr lang="en-US" dirty="0" smtClean="0">
                <a:solidFill>
                  <a:schemeClr val="bg1"/>
                </a:solidFill>
              </a:rPr>
              <a:t>Two major reasons cited:</a:t>
            </a:r>
          </a:p>
          <a:p>
            <a:pPr eaLnBrk="1" hangingPunct="1">
              <a:buFont typeface="Wingdings" pitchFamily="2" charset="2"/>
              <a:buNone/>
              <a:defRPr/>
            </a:pPr>
            <a:endParaRPr lang="en-US" sz="1400" dirty="0" smtClean="0">
              <a:solidFill>
                <a:schemeClr val="bg1"/>
              </a:solidFill>
            </a:endParaRPr>
          </a:p>
          <a:p>
            <a:pPr lvl="1" eaLnBrk="1" hangingPunct="1">
              <a:defRPr/>
            </a:pPr>
            <a:r>
              <a:rPr lang="en-US" dirty="0" smtClean="0">
                <a:solidFill>
                  <a:schemeClr val="bg1"/>
                </a:solidFill>
              </a:rPr>
              <a:t>Fear of the “taking” issue</a:t>
            </a:r>
          </a:p>
          <a:p>
            <a:pPr lvl="1" eaLnBrk="1" hangingPunct="1">
              <a:buFont typeface="Wingdings" pitchFamily="2" charset="2"/>
              <a:buNone/>
              <a:defRPr/>
            </a:pPr>
            <a:endParaRPr lang="en-US" sz="1200" dirty="0" smtClean="0">
              <a:solidFill>
                <a:schemeClr val="bg1"/>
              </a:solidFill>
            </a:endParaRPr>
          </a:p>
          <a:p>
            <a:pPr lvl="1" eaLnBrk="1" hangingPunct="1">
              <a:defRPr/>
            </a:pPr>
            <a:r>
              <a:rPr lang="en-US" dirty="0" smtClean="0">
                <a:solidFill>
                  <a:schemeClr val="bg1"/>
                </a:solidFill>
              </a:rPr>
              <a:t>Economic pressure</a:t>
            </a:r>
          </a:p>
        </p:txBody>
      </p:sp>
      <p:pic>
        <p:nvPicPr>
          <p:cNvPr id="168964" name="Picture 16"/>
          <p:cNvPicPr>
            <a:picLocks noChangeAspect="1"/>
          </p:cNvPicPr>
          <p:nvPr/>
        </p:nvPicPr>
        <p:blipFill>
          <a:blip r:embed="rId2">
            <a:extLst>
              <a:ext uri="{28A0092B-C50C-407E-A947-70E740481C1C}">
                <a14:useLocalDpi xmlns:a14="http://schemas.microsoft.com/office/drawing/2010/main" val="0"/>
              </a:ext>
            </a:extLst>
          </a:blip>
          <a:srcRect l="4648" t="2837" r="46935" b="61002"/>
          <a:stretch>
            <a:fillRect/>
          </a:stretch>
        </p:blipFill>
        <p:spPr bwMode="auto">
          <a:xfrm>
            <a:off x="7847013" y="212725"/>
            <a:ext cx="11445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fld id="{30E2C9BC-2B6B-4DD7-8355-1838D1354F7C}" type="slidenum">
              <a:rPr lang="en-US" smtClean="0"/>
              <a:pPr>
                <a:defRPr/>
              </a:pPr>
              <a:t>19</a:t>
            </a:fld>
            <a:endParaRPr lang="en-US" dirty="0"/>
          </a:p>
        </p:txBody>
      </p:sp>
    </p:spTree>
    <p:extLst>
      <p:ext uri="{BB962C8B-B14F-4D97-AF65-F5344CB8AC3E}">
        <p14:creationId xmlns:p14="http://schemas.microsoft.com/office/powerpoint/2010/main" val="202872838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3276600" cy="762000"/>
          </a:xfrm>
        </p:spPr>
        <p:txBody>
          <a:bodyPr>
            <a:normAutofit fontScale="90000"/>
          </a:bodyPr>
          <a:lstStyle/>
          <a:p>
            <a:pPr eaLnBrk="1" fontAlgn="auto" hangingPunct="1">
              <a:spcAft>
                <a:spcPts val="0"/>
              </a:spcAft>
              <a:defRPr/>
            </a:pPr>
            <a:r>
              <a:rPr lang="en-US" b="1" dirty="0" smtClean="0">
                <a:solidFill>
                  <a:schemeClr val="tx1">
                    <a:lumMod val="10000"/>
                  </a:schemeClr>
                </a:solidFill>
              </a:rPr>
              <a:t>Howdy!</a:t>
            </a:r>
            <a:endParaRPr lang="en-US" b="1" dirty="0">
              <a:solidFill>
                <a:schemeClr val="tx1">
                  <a:lumMod val="10000"/>
                </a:schemeClr>
              </a:solidFill>
            </a:endParaRPr>
          </a:p>
        </p:txBody>
      </p:sp>
      <p:sp>
        <p:nvSpPr>
          <p:cNvPr id="26627" name="Content Placeholder 2"/>
          <p:cNvSpPr>
            <a:spLocks noGrp="1"/>
          </p:cNvSpPr>
          <p:nvPr>
            <p:ph idx="1"/>
          </p:nvPr>
        </p:nvSpPr>
        <p:spPr>
          <a:xfrm>
            <a:off x="457200" y="1371600"/>
            <a:ext cx="8229600" cy="5029200"/>
          </a:xfrm>
        </p:spPr>
        <p:txBody>
          <a:bodyPr/>
          <a:lstStyle/>
          <a:p>
            <a:pPr eaLnBrk="1" hangingPunct="1">
              <a:buFont typeface="Wingdings" pitchFamily="2" charset="2"/>
              <a:buNone/>
            </a:pPr>
            <a:r>
              <a:rPr lang="en-US" dirty="0" smtClean="0"/>
              <a:t>I appear today in a </a:t>
            </a:r>
            <a:r>
              <a:rPr lang="en-US" i="1" dirty="0" smtClean="0"/>
              <a:t>pro bono </a:t>
            </a:r>
            <a:r>
              <a:rPr lang="en-US" dirty="0" smtClean="0"/>
              <a:t>presentation on behalf of:</a:t>
            </a:r>
          </a:p>
          <a:p>
            <a:pPr eaLnBrk="1" hangingPunct="1">
              <a:buFont typeface="Wingdings" pitchFamily="2" charset="2"/>
              <a:buNone/>
            </a:pPr>
            <a:endParaRPr lang="en-US" dirty="0" smtClean="0"/>
          </a:p>
          <a:p>
            <a:pPr eaLnBrk="1" hangingPunct="1">
              <a:buFont typeface="Wingdings" pitchFamily="2" charset="2"/>
              <a:buNone/>
            </a:pPr>
            <a:r>
              <a:rPr lang="en-US" b="1" dirty="0" smtClean="0"/>
              <a:t>The Natural Hazard Mitigation Association &amp;</a:t>
            </a:r>
          </a:p>
          <a:p>
            <a:pPr eaLnBrk="1" hangingPunct="1">
              <a:buFont typeface="Wingdings" pitchFamily="2" charset="2"/>
              <a:buNone/>
            </a:pPr>
            <a:r>
              <a:rPr lang="en-US" b="1" dirty="0" smtClean="0"/>
              <a:t>The Natural Floodplain </a:t>
            </a:r>
            <a:r>
              <a:rPr lang="en-US" b="1" dirty="0"/>
              <a:t>F</a:t>
            </a:r>
            <a:r>
              <a:rPr lang="en-US" b="1" dirty="0" smtClean="0"/>
              <a:t>unctions Alliance</a:t>
            </a:r>
          </a:p>
          <a:p>
            <a:pPr eaLnBrk="1" hangingPunct="1">
              <a:buFont typeface="Wingdings" pitchFamily="2" charset="2"/>
              <a:buNone/>
            </a:pPr>
            <a:endParaRPr lang="en-US" dirty="0" smtClean="0"/>
          </a:p>
          <a:p>
            <a:pPr eaLnBrk="1" hangingPunct="1">
              <a:buFont typeface="Wingdings" pitchFamily="2" charset="2"/>
              <a:buNone/>
            </a:pPr>
            <a:r>
              <a:rPr lang="en-US" dirty="0" smtClean="0"/>
              <a:t>    </a:t>
            </a:r>
            <a:r>
              <a:rPr lang="en-US" i="1" dirty="0" smtClean="0"/>
              <a:t>This is not and cannot be legal advice; nor does this presentation necessarily represent the views of anyone other than Ed Thomas</a:t>
            </a:r>
          </a:p>
          <a:p>
            <a:pPr eaLnBrk="1" hangingPunct="1">
              <a:buFont typeface="Wingdings" pitchFamily="2" charset="2"/>
              <a:buNone/>
            </a:pPr>
            <a:endParaRPr lang="en-US" dirty="0" smtClean="0"/>
          </a:p>
          <a:p>
            <a:pPr eaLnBrk="1" hangingPunct="1">
              <a:buFont typeface="Wingdings" pitchFamily="2" charset="2"/>
              <a:buNone/>
            </a:pPr>
            <a:r>
              <a:rPr lang="en-US" dirty="0" smtClean="0"/>
              <a:t>   This presentation based on general principles of law, and public policy</a:t>
            </a:r>
          </a:p>
        </p:txBody>
      </p:sp>
      <p:sp>
        <p:nvSpPr>
          <p:cNvPr id="56324" name="Slide Number Placeholder 4"/>
          <p:cNvSpPr>
            <a:spLocks noGrp="1"/>
          </p:cNvSpPr>
          <p:nvPr>
            <p:ph type="sldNum" sz="quarter" idx="12"/>
          </p:nvPr>
        </p:nvSpPr>
        <p:spPr bwMode="auto">
          <a:ln>
            <a:miter lim="800000"/>
            <a:headEnd/>
            <a:tailEnd/>
          </a:ln>
        </p:spPr>
        <p:txBody>
          <a:bodyPr wrap="square" lIns="91440" tIns="45720" rIns="91440" bIns="45720" numCol="1" anchor="t" anchorCtr="0" compatLnSpc="1">
            <a:prstTxWarp prst="textNoShape">
              <a:avLst/>
            </a:prstTxWarp>
          </a:bodyPr>
          <a:lstStyle/>
          <a:p>
            <a:pPr>
              <a:defRPr/>
            </a:pPr>
            <a:fld id="{00324486-E126-4588-8847-9FAEE326F1C4}" type="slidenum">
              <a:rPr lang="en-US">
                <a:solidFill>
                  <a:srgbClr val="04617B">
                    <a:shade val="90000"/>
                  </a:srgbClr>
                </a:solidFill>
              </a:rPr>
              <a:pPr>
                <a:defRPr/>
              </a:pPr>
              <a:t>2</a:t>
            </a:fld>
            <a:endParaRPr lang="en-US">
              <a:solidFill>
                <a:srgbClr val="04617B">
                  <a:shade val="90000"/>
                </a:srgbClr>
              </a:solidFill>
            </a:endParaRPr>
          </a:p>
        </p:txBody>
      </p:sp>
      <p:pic>
        <p:nvPicPr>
          <p:cNvPr id="26629" name="Picture 16"/>
          <p:cNvPicPr>
            <a:picLocks noChangeAspect="1"/>
          </p:cNvPicPr>
          <p:nvPr/>
        </p:nvPicPr>
        <p:blipFill>
          <a:blip r:embed="rId3">
            <a:extLst>
              <a:ext uri="{28A0092B-C50C-407E-A947-70E740481C1C}">
                <a14:useLocalDpi xmlns:a14="http://schemas.microsoft.com/office/drawing/2010/main" val="0"/>
              </a:ext>
            </a:extLst>
          </a:blip>
          <a:srcRect l="4648" t="2837" r="46935" b="61002"/>
          <a:stretch>
            <a:fillRect/>
          </a:stretch>
        </p:blipFill>
        <p:spPr bwMode="auto">
          <a:xfrm>
            <a:off x="7847013" y="212725"/>
            <a:ext cx="11445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57670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90C05C6B-21FF-4E1D-9D01-A023865292F8}" type="slidenum">
              <a:rPr lang="en-US" smtClean="0"/>
              <a:pPr>
                <a:defRPr/>
              </a:pPr>
              <a:t>20</a:t>
            </a:fld>
            <a:endParaRPr lang="en-US" dirty="0"/>
          </a:p>
        </p:txBody>
      </p:sp>
    </p:spTree>
    <p:extLst>
      <p:ext uri="{BB962C8B-B14F-4D97-AF65-F5344CB8AC3E}">
        <p14:creationId xmlns:p14="http://schemas.microsoft.com/office/powerpoint/2010/main" val="27350365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5"/>
          <p:cNvSpPr>
            <a:spLocks noGrp="1" noChangeArrowheads="1"/>
          </p:cNvSpPr>
          <p:nvPr>
            <p:ph type="sldNum" sz="quarter" idx="12"/>
          </p:nvPr>
        </p:nvSpPr>
        <p:spPr/>
        <p:txBody>
          <a:bodyPr/>
          <a:lstStyle/>
          <a:p>
            <a:pPr>
              <a:defRPr/>
            </a:pPr>
            <a:fld id="{C7777F6D-AC8C-4AB6-B5DA-B55045B96AEE}" type="slidenum">
              <a:rPr lang="en-US"/>
              <a:pPr>
                <a:defRPr/>
              </a:pPr>
              <a:t>21</a:t>
            </a:fld>
            <a:endParaRPr lang="en-US"/>
          </a:p>
        </p:txBody>
      </p:sp>
      <p:sp>
        <p:nvSpPr>
          <p:cNvPr id="30723" name="Rectangle 2"/>
          <p:cNvSpPr>
            <a:spLocks noGrp="1" noChangeArrowheads="1"/>
          </p:cNvSpPr>
          <p:nvPr>
            <p:ph type="title"/>
          </p:nvPr>
        </p:nvSpPr>
        <p:spPr>
          <a:xfrm>
            <a:off x="152400" y="609600"/>
            <a:ext cx="8458200" cy="1066800"/>
          </a:xfrm>
        </p:spPr>
        <p:txBody>
          <a:bodyPr/>
          <a:lstStyle/>
          <a:p>
            <a:pPr eaLnBrk="1" hangingPunct="1"/>
            <a:r>
              <a:rPr lang="en-US" sz="3600" b="1" dirty="0" smtClean="0">
                <a:solidFill>
                  <a:schemeClr val="tx1"/>
                </a:solidFill>
              </a:rPr>
              <a:t>We Need To Also Recognize A Third </a:t>
            </a:r>
            <a:br>
              <a:rPr lang="en-US" sz="3600" b="1" dirty="0" smtClean="0">
                <a:solidFill>
                  <a:schemeClr val="tx1"/>
                </a:solidFill>
              </a:rPr>
            </a:br>
            <a:r>
              <a:rPr lang="en-US" sz="3600" b="1" dirty="0" smtClean="0">
                <a:solidFill>
                  <a:schemeClr val="tx1"/>
                </a:solidFill>
              </a:rPr>
              <a:t>Major Impediment To Safe Development:</a:t>
            </a:r>
            <a:br>
              <a:rPr lang="en-US" sz="3600" b="1" dirty="0" smtClean="0">
                <a:solidFill>
                  <a:schemeClr val="tx1"/>
                </a:solidFill>
              </a:rPr>
            </a:br>
            <a:r>
              <a:rPr lang="en-US" sz="3600" b="1" dirty="0" smtClean="0">
                <a:solidFill>
                  <a:schemeClr val="tx1"/>
                </a:solidFill>
              </a:rPr>
              <a:t>A Perception of Immunity</a:t>
            </a:r>
          </a:p>
        </p:txBody>
      </p:sp>
      <p:sp>
        <p:nvSpPr>
          <p:cNvPr id="261124" name="Rectangle 3"/>
          <p:cNvSpPr>
            <a:spLocks noGrp="1" noChangeArrowheads="1"/>
          </p:cNvSpPr>
          <p:nvPr>
            <p:ph type="body" idx="1"/>
          </p:nvPr>
        </p:nvSpPr>
        <p:spPr>
          <a:xfrm>
            <a:off x="0" y="1676400"/>
            <a:ext cx="8991600" cy="5181600"/>
          </a:xfrm>
        </p:spPr>
        <p:txBody>
          <a:bodyPr>
            <a:normAutofit/>
          </a:bodyPr>
          <a:lstStyle/>
          <a:p>
            <a:pPr marL="274320" indent="-274320" eaLnBrk="1" fontAlgn="auto" hangingPunct="1">
              <a:spcAft>
                <a:spcPts val="1200"/>
              </a:spcAft>
              <a:buClr>
                <a:schemeClr val="accent3"/>
              </a:buClr>
              <a:buFont typeface="Wingdings 2"/>
              <a:buChar char=""/>
              <a:defRPr/>
            </a:pPr>
            <a:r>
              <a:rPr lang="en-US" sz="2400" b="1" dirty="0" smtClean="0">
                <a:latin typeface="+mj-lt"/>
              </a:rPr>
              <a:t>Some public officials believe that they are immune from suit for the consequences of actions they take which harms others</a:t>
            </a:r>
          </a:p>
          <a:p>
            <a:pPr marL="274320" indent="-274320" eaLnBrk="1" fontAlgn="auto" hangingPunct="1">
              <a:spcAft>
                <a:spcPts val="1200"/>
              </a:spcAft>
              <a:buClr>
                <a:schemeClr val="accent3"/>
              </a:buClr>
              <a:buFont typeface="Wingdings 2"/>
              <a:buChar char=""/>
              <a:defRPr/>
            </a:pPr>
            <a:r>
              <a:rPr lang="en-US" sz="2400" b="1" dirty="0" smtClean="0">
                <a:latin typeface="+mj-lt"/>
              </a:rPr>
              <a:t>Many Floodplain Managers have told me that such an attitude is making their jobs much more difficult</a:t>
            </a:r>
          </a:p>
          <a:p>
            <a:pPr marL="274320" indent="-274320" eaLnBrk="1" fontAlgn="auto" hangingPunct="1">
              <a:spcAft>
                <a:spcPts val="1200"/>
              </a:spcAft>
              <a:buClr>
                <a:schemeClr val="accent3"/>
              </a:buClr>
              <a:buFont typeface="Wingdings 2"/>
              <a:buChar char=""/>
              <a:defRPr/>
            </a:pPr>
            <a:r>
              <a:rPr lang="en-US" sz="2400" b="1" dirty="0" smtClean="0">
                <a:latin typeface="+mj-lt"/>
              </a:rPr>
              <a:t>This topic was covered at some length in a FEMA funded Workshop put on by the Arkansas Association of Floodplain Managers through the Association of State Floodplain Managers </a:t>
            </a:r>
          </a:p>
          <a:p>
            <a:pPr marL="274320" indent="-274320" eaLnBrk="1" fontAlgn="auto" hangingPunct="1">
              <a:spcAft>
                <a:spcPts val="1200"/>
              </a:spcAft>
              <a:buClr>
                <a:schemeClr val="accent3"/>
              </a:buClr>
              <a:buFont typeface="Wingdings 2"/>
              <a:buChar char=""/>
              <a:defRPr/>
            </a:pPr>
            <a:r>
              <a:rPr lang="en-US" sz="2400" b="1" dirty="0" err="1" smtClean="0">
                <a:latin typeface="+mj-lt"/>
              </a:rPr>
              <a:t>PowerPoints</a:t>
            </a:r>
            <a:r>
              <a:rPr lang="en-US" sz="2400" b="1" dirty="0" smtClean="0">
                <a:latin typeface="+mj-lt"/>
              </a:rPr>
              <a:t> and a CD of the Workshop will soon be available on the Arkansas Floodplain Managers  and the NHMA websites</a:t>
            </a:r>
          </a:p>
        </p:txBody>
      </p:sp>
      <p:pic>
        <p:nvPicPr>
          <p:cNvPr id="30725" name="Picture 16"/>
          <p:cNvPicPr>
            <a:picLocks noChangeAspect="1"/>
          </p:cNvPicPr>
          <p:nvPr/>
        </p:nvPicPr>
        <p:blipFill>
          <a:blip r:embed="rId3">
            <a:extLst>
              <a:ext uri="{28A0092B-C50C-407E-A947-70E740481C1C}">
                <a14:useLocalDpi xmlns:a14="http://schemas.microsoft.com/office/drawing/2010/main" val="0"/>
              </a:ext>
            </a:extLst>
          </a:blip>
          <a:srcRect l="4648" t="2837" r="46935" b="61002"/>
          <a:stretch>
            <a:fillRect/>
          </a:stretch>
        </p:blipFill>
        <p:spPr bwMode="auto">
          <a:xfrm>
            <a:off x="7847013" y="212725"/>
            <a:ext cx="11445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080162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76200" y="685800"/>
            <a:ext cx="9067800" cy="1676400"/>
          </a:xfrm>
        </p:spPr>
        <p:txBody>
          <a:bodyPr/>
          <a:lstStyle/>
          <a:p>
            <a:pPr eaLnBrk="1" hangingPunct="1"/>
            <a:r>
              <a:rPr lang="en-US" sz="3600" b="1" dirty="0" smtClean="0">
                <a:solidFill>
                  <a:schemeClr val="tx1"/>
                </a:solidFill>
              </a:rPr>
              <a:t>The Arkansas Floodplain Management Association</a:t>
            </a:r>
            <a:r>
              <a:rPr lang="en-US" sz="3200" dirty="0" smtClean="0">
                <a:solidFill>
                  <a:schemeClr val="tx1"/>
                </a:solidFill>
              </a:rPr>
              <a:t/>
            </a:r>
            <a:br>
              <a:rPr lang="en-US" sz="3200" dirty="0" smtClean="0">
                <a:solidFill>
                  <a:schemeClr val="tx1"/>
                </a:solidFill>
              </a:rPr>
            </a:br>
            <a:endParaRPr lang="en-US" sz="3200" dirty="0" smtClean="0">
              <a:solidFill>
                <a:schemeClr val="tx1"/>
              </a:solidFill>
            </a:endParaRPr>
          </a:p>
        </p:txBody>
      </p:sp>
      <p:sp>
        <p:nvSpPr>
          <p:cNvPr id="3" name="Content Placeholder 2"/>
          <p:cNvSpPr>
            <a:spLocks noGrp="1"/>
          </p:cNvSpPr>
          <p:nvPr>
            <p:ph idx="1"/>
          </p:nvPr>
        </p:nvSpPr>
        <p:spPr>
          <a:xfrm>
            <a:off x="0" y="2362200"/>
            <a:ext cx="4800600" cy="3200400"/>
          </a:xfrm>
        </p:spPr>
        <p:txBody>
          <a:bodyPr>
            <a:normAutofit/>
          </a:bodyPr>
          <a:lstStyle/>
          <a:p>
            <a:pPr marL="274320" indent="-274320" eaLnBrk="1" fontAlgn="auto" hangingPunct="1">
              <a:spcAft>
                <a:spcPts val="0"/>
              </a:spcAft>
              <a:buClr>
                <a:schemeClr val="accent3"/>
              </a:buClr>
              <a:buFont typeface="Wingdings 2"/>
              <a:buNone/>
              <a:defRPr/>
            </a:pPr>
            <a:r>
              <a:rPr lang="en-US" dirty="0" smtClean="0"/>
              <a:t>    </a:t>
            </a:r>
            <a:r>
              <a:rPr lang="en-US" b="1" dirty="0" smtClean="0"/>
              <a:t>Legal </a:t>
            </a:r>
            <a:r>
              <a:rPr lang="en-US" b="1" dirty="0"/>
              <a:t>Workshop for </a:t>
            </a:r>
            <a:r>
              <a:rPr lang="en-US" b="1" dirty="0" smtClean="0"/>
              <a:t>Floodplain Management</a:t>
            </a:r>
          </a:p>
          <a:p>
            <a:pPr marL="274320" indent="-274320" eaLnBrk="1" fontAlgn="auto" hangingPunct="1">
              <a:spcAft>
                <a:spcPts val="0"/>
              </a:spcAft>
              <a:buClr>
                <a:schemeClr val="accent3"/>
              </a:buClr>
              <a:buFont typeface="Wingdings 2"/>
              <a:buNone/>
              <a:defRPr/>
            </a:pPr>
            <a:endParaRPr lang="en-US" b="1" dirty="0"/>
          </a:p>
          <a:p>
            <a:pPr marL="274320" indent="-274320" eaLnBrk="1" fontAlgn="auto" hangingPunct="1">
              <a:spcAft>
                <a:spcPts val="0"/>
              </a:spcAft>
              <a:buClr>
                <a:schemeClr val="accent3"/>
              </a:buClr>
              <a:buFont typeface="Wingdings 2"/>
              <a:buNone/>
              <a:defRPr/>
            </a:pPr>
            <a:r>
              <a:rPr lang="en-US" b="1" dirty="0" smtClean="0"/>
              <a:t>   What </a:t>
            </a:r>
            <a:r>
              <a:rPr lang="en-US" b="1" dirty="0"/>
              <a:t>is My Liability?</a:t>
            </a:r>
          </a:p>
          <a:p>
            <a:pPr marL="274320" indent="-27432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2"/>
              <a:buNone/>
              <a:defRPr/>
            </a:pPr>
            <a:r>
              <a:rPr lang="en-US" dirty="0" smtClean="0"/>
              <a:t>September 24-25, 2012</a:t>
            </a:r>
            <a:endParaRPr lang="en-US" dirty="0"/>
          </a:p>
        </p:txBody>
      </p:sp>
      <p:sp>
        <p:nvSpPr>
          <p:cNvPr id="68612" name="TextBox 5"/>
          <p:cNvSpPr txBox="1">
            <a:spLocks noChangeArrowheads="1"/>
          </p:cNvSpPr>
          <p:nvPr/>
        </p:nvSpPr>
        <p:spPr bwMode="auto">
          <a:xfrm>
            <a:off x="762000" y="5562600"/>
            <a:ext cx="304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mtClean="0">
                <a:solidFill>
                  <a:prstClr val="black"/>
                </a:solidFill>
                <a:latin typeface="Constantia" pitchFamily="18" charset="0"/>
              </a:rPr>
              <a:t>Edward A. Thomas Esq.</a:t>
            </a:r>
          </a:p>
          <a:p>
            <a:pPr eaLnBrk="1" fontAlgn="base" hangingPunct="1">
              <a:spcBef>
                <a:spcPct val="0"/>
              </a:spcBef>
              <a:spcAft>
                <a:spcPct val="0"/>
              </a:spcAft>
            </a:pPr>
            <a:r>
              <a:rPr lang="en-US" smtClean="0">
                <a:solidFill>
                  <a:prstClr val="black"/>
                </a:solidFill>
                <a:latin typeface="Constantia" pitchFamily="18" charset="0"/>
              </a:rPr>
              <a:t>Edward A. Thomas Esq., LLC</a:t>
            </a:r>
          </a:p>
        </p:txBody>
      </p:sp>
      <p:sp>
        <p:nvSpPr>
          <p:cNvPr id="6" name="Slide Number Placeholder 5"/>
          <p:cNvSpPr>
            <a:spLocks noGrp="1"/>
          </p:cNvSpPr>
          <p:nvPr>
            <p:ph type="sldNum" sz="quarter" idx="12"/>
          </p:nvPr>
        </p:nvSpPr>
        <p:spPr/>
        <p:txBody>
          <a:bodyPr/>
          <a:lstStyle/>
          <a:p>
            <a:pPr>
              <a:defRPr/>
            </a:pPr>
            <a:fld id="{30AE00B1-4AC1-4490-806D-9A5F13923875}" type="slidenum">
              <a:rPr lang="en-US" smtClean="0">
                <a:solidFill>
                  <a:srgbClr val="04617B">
                    <a:shade val="90000"/>
                  </a:srgbClr>
                </a:solidFill>
              </a:rPr>
              <a:pPr>
                <a:defRPr/>
              </a:pPr>
              <a:t>22</a:t>
            </a:fld>
            <a:endParaRPr lang="en-US">
              <a:solidFill>
                <a:srgbClr val="04617B">
                  <a:shade val="90000"/>
                </a:srgbClr>
              </a:solidFill>
            </a:endParaRPr>
          </a:p>
        </p:txBody>
      </p:sp>
      <p:pic>
        <p:nvPicPr>
          <p:cNvPr id="7" name="Picture 16"/>
          <p:cNvPicPr>
            <a:picLocks noChangeAspect="1"/>
          </p:cNvPicPr>
          <p:nvPr/>
        </p:nvPicPr>
        <p:blipFill>
          <a:blip r:embed="rId3">
            <a:extLst>
              <a:ext uri="{28A0092B-C50C-407E-A947-70E740481C1C}">
                <a14:useLocalDpi xmlns:a14="http://schemas.microsoft.com/office/drawing/2010/main" val="0"/>
              </a:ext>
            </a:extLst>
          </a:blip>
          <a:srcRect l="4648" t="2837" r="46935" b="61002"/>
          <a:stretch>
            <a:fillRect/>
          </a:stretch>
        </p:blipFill>
        <p:spPr bwMode="auto">
          <a:xfrm>
            <a:off x="7847013" y="212725"/>
            <a:ext cx="11445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852613"/>
            <a:ext cx="4038600" cy="315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53189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Arkansas Fish and Game v. US </a:t>
            </a:r>
            <a:r>
              <a:rPr lang="en-US" b="1" dirty="0" smtClean="0"/>
              <a:t>Litigation</a:t>
            </a:r>
            <a:endParaRPr lang="en-US" b="1" dirty="0"/>
          </a:p>
        </p:txBody>
      </p:sp>
      <p:sp>
        <p:nvSpPr>
          <p:cNvPr id="3" name="Content Placeholder 2"/>
          <p:cNvSpPr>
            <a:spLocks noGrp="1"/>
          </p:cNvSpPr>
          <p:nvPr>
            <p:ph idx="1"/>
          </p:nvPr>
        </p:nvSpPr>
        <p:spPr>
          <a:xfrm>
            <a:off x="685800" y="1905000"/>
            <a:ext cx="7772400" cy="4659737"/>
          </a:xfrm>
        </p:spPr>
        <p:txBody>
          <a:bodyPr/>
          <a:lstStyle/>
          <a:p>
            <a:r>
              <a:rPr lang="en-US" b="0" dirty="0" smtClean="0"/>
              <a:t>At Trial Arkansas wins $5.5 million for damages, and $176,000 for remediation following an 11 day trial in the US Court of Claims, which finds the flooding was substantial and predictable</a:t>
            </a:r>
          </a:p>
          <a:p>
            <a:endParaRPr lang="en-US" dirty="0" smtClean="0"/>
          </a:p>
          <a:p>
            <a:r>
              <a:rPr lang="en-US" b="0" dirty="0" smtClean="0"/>
              <a:t>On Appeal, US wins!  The US Court of Appeals buys the very clever and carefully crafted US government argument that </a:t>
            </a:r>
            <a:r>
              <a:rPr lang="en-US" dirty="0" smtClean="0"/>
              <a:t>since the flooding was </a:t>
            </a:r>
            <a:r>
              <a:rPr lang="en-US" dirty="0"/>
              <a:t>t</a:t>
            </a:r>
            <a:r>
              <a:rPr lang="en-US" dirty="0" smtClean="0"/>
              <a:t>emporary it could not be a taking</a:t>
            </a:r>
          </a:p>
          <a:p>
            <a:endParaRPr lang="en-US" dirty="0"/>
          </a:p>
        </p:txBody>
      </p:sp>
      <p:sp>
        <p:nvSpPr>
          <p:cNvPr id="4" name="Slide Number Placeholder 3"/>
          <p:cNvSpPr>
            <a:spLocks noGrp="1"/>
          </p:cNvSpPr>
          <p:nvPr>
            <p:ph type="sldNum" sz="quarter" idx="12"/>
          </p:nvPr>
        </p:nvSpPr>
        <p:spPr/>
        <p:txBody>
          <a:bodyPr/>
          <a:lstStyle/>
          <a:p>
            <a:pPr>
              <a:defRPr/>
            </a:pPr>
            <a:fld id="{456A8FF5-5F1F-4D39-9406-876EA2F20446}" type="slidenum">
              <a:rPr lang="en-US" smtClean="0"/>
              <a:pPr>
                <a:defRPr/>
              </a:pPr>
              <a:t>23</a:t>
            </a:fld>
            <a:endParaRPr lang="en-US"/>
          </a:p>
        </p:txBody>
      </p:sp>
    </p:spTree>
    <p:extLst>
      <p:ext uri="{BB962C8B-B14F-4D97-AF65-F5344CB8AC3E}">
        <p14:creationId xmlns:p14="http://schemas.microsoft.com/office/powerpoint/2010/main" val="103834581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7924800" cy="685800"/>
          </a:xfrm>
        </p:spPr>
        <p:txBody>
          <a:bodyPr/>
          <a:lstStyle/>
          <a:p>
            <a:r>
              <a:rPr lang="en-US" sz="3600" b="1" dirty="0" smtClean="0">
                <a:solidFill>
                  <a:schemeClr val="tx1"/>
                </a:solidFill>
              </a:rPr>
              <a:t>Then, After US Wins First Appeal It Offers to Settle Case</a:t>
            </a:r>
            <a:endParaRPr lang="en-US" sz="3600" b="1" dirty="0">
              <a:solidFill>
                <a:schemeClr val="tx1"/>
              </a:solidFill>
            </a:endParaRPr>
          </a:p>
        </p:txBody>
      </p:sp>
      <p:sp>
        <p:nvSpPr>
          <p:cNvPr id="3" name="Content Placeholder 2"/>
          <p:cNvSpPr>
            <a:spLocks noGrp="1"/>
          </p:cNvSpPr>
          <p:nvPr>
            <p:ph sz="half" idx="1"/>
          </p:nvPr>
        </p:nvSpPr>
        <p:spPr>
          <a:xfrm>
            <a:off x="568036" y="1371601"/>
            <a:ext cx="3927764" cy="1142999"/>
          </a:xfrm>
        </p:spPr>
        <p:txBody>
          <a:bodyPr/>
          <a:lstStyle/>
          <a:p>
            <a:endParaRPr lang="en-US" dirty="0"/>
          </a:p>
        </p:txBody>
      </p:sp>
      <p:sp>
        <p:nvSpPr>
          <p:cNvPr id="4" name="Content Placeholder 3"/>
          <p:cNvSpPr>
            <a:spLocks noGrp="1"/>
          </p:cNvSpPr>
          <p:nvPr>
            <p:ph sz="half" idx="2"/>
          </p:nvPr>
        </p:nvSpPr>
        <p:spPr>
          <a:xfrm>
            <a:off x="4648200" y="2743199"/>
            <a:ext cx="4038600" cy="3611725"/>
          </a:xfrm>
        </p:spPr>
        <p:txBody>
          <a:bodyPr/>
          <a:lstStyle/>
          <a:p>
            <a:r>
              <a:rPr lang="en-US" sz="2400" b="1" dirty="0" smtClean="0"/>
              <a:t>US offered to settle for $ $13 Million</a:t>
            </a:r>
          </a:p>
          <a:p>
            <a:r>
              <a:rPr lang="en-US" sz="2400" b="1" dirty="0" smtClean="0"/>
              <a:t>Will not agree, however, to State request to make a legally binding to return river flow operations to 1953 Plan</a:t>
            </a:r>
            <a:endParaRPr lang="en-US" sz="2400" b="1" dirty="0"/>
          </a:p>
        </p:txBody>
      </p:sp>
      <p:sp>
        <p:nvSpPr>
          <p:cNvPr id="5" name="Slide Number Placeholder 4"/>
          <p:cNvSpPr>
            <a:spLocks noGrp="1"/>
          </p:cNvSpPr>
          <p:nvPr>
            <p:ph type="sldNum" sz="quarter" idx="12"/>
          </p:nvPr>
        </p:nvSpPr>
        <p:spPr/>
        <p:txBody>
          <a:bodyPr/>
          <a:lstStyle/>
          <a:p>
            <a:pPr>
              <a:defRPr/>
            </a:pPr>
            <a:fld id="{416A8A7F-7525-4DBF-8900-D3633B2653E3}" type="slidenum">
              <a:rPr lang="en-US" smtClean="0">
                <a:solidFill>
                  <a:srgbClr val="04617B">
                    <a:shade val="90000"/>
                  </a:srgbClr>
                </a:solidFill>
              </a:rPr>
              <a:pPr>
                <a:defRPr/>
              </a:pPr>
              <a:t>24</a:t>
            </a:fld>
            <a:endParaRPr lang="en-US">
              <a:solidFill>
                <a:srgbClr val="04617B">
                  <a:shade val="90000"/>
                </a:srgb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818" y="1066800"/>
            <a:ext cx="3927764"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2514600"/>
            <a:ext cx="4724400" cy="3323987"/>
          </a:xfrm>
          <a:prstGeom prst="rect">
            <a:avLst/>
          </a:prstGeom>
          <a:noFill/>
        </p:spPr>
        <p:txBody>
          <a:bodyPr wrap="square" rtlCol="0">
            <a:spAutoFit/>
          </a:bodyPr>
          <a:lstStyle/>
          <a:p>
            <a:r>
              <a:rPr lang="en-US" sz="2400" dirty="0">
                <a:solidFill>
                  <a:prstClr val="black"/>
                </a:solidFill>
              </a:rPr>
              <a:t>State wants </a:t>
            </a:r>
            <a:r>
              <a:rPr lang="en-US" sz="2400" dirty="0" smtClean="0">
                <a:solidFill>
                  <a:prstClr val="black"/>
                </a:solidFill>
              </a:rPr>
              <a:t>damages for value of dead </a:t>
            </a:r>
            <a:r>
              <a:rPr lang="en-US" sz="2400" dirty="0">
                <a:solidFill>
                  <a:prstClr val="black"/>
                </a:solidFill>
              </a:rPr>
              <a:t>and dying timber and </a:t>
            </a:r>
            <a:r>
              <a:rPr lang="en-US" sz="2400" dirty="0" smtClean="0">
                <a:solidFill>
                  <a:prstClr val="black"/>
                </a:solidFill>
              </a:rPr>
              <a:t>funding to </a:t>
            </a:r>
            <a:r>
              <a:rPr lang="en-US" sz="2400" dirty="0">
                <a:solidFill>
                  <a:prstClr val="black"/>
                </a:solidFill>
              </a:rPr>
              <a:t>restore areas where timber died on </a:t>
            </a:r>
            <a:r>
              <a:rPr lang="en-US" sz="2400" dirty="0" smtClean="0">
                <a:solidFill>
                  <a:prstClr val="black"/>
                </a:solidFill>
              </a:rPr>
              <a:t>Donaldson WMA; </a:t>
            </a:r>
            <a:r>
              <a:rPr lang="en-US" sz="2400" b="1" dirty="0" smtClean="0">
                <a:solidFill>
                  <a:prstClr val="black"/>
                </a:solidFill>
              </a:rPr>
              <a:t>especially wants the </a:t>
            </a:r>
            <a:r>
              <a:rPr lang="en-US" sz="2400" b="1" dirty="0">
                <a:solidFill>
                  <a:prstClr val="black"/>
                </a:solidFill>
              </a:rPr>
              <a:t>USACE to change the river flow operations so as to prevent future damage to the timber</a:t>
            </a:r>
          </a:p>
          <a:p>
            <a:endParaRPr lang="en-US" dirty="0">
              <a:solidFill>
                <a:prstClr val="black"/>
              </a:solidFill>
            </a:endParaRPr>
          </a:p>
        </p:txBody>
      </p:sp>
    </p:spTree>
    <p:extLst>
      <p:ext uri="{BB962C8B-B14F-4D97-AF65-F5344CB8AC3E}">
        <p14:creationId xmlns:p14="http://schemas.microsoft.com/office/powerpoint/2010/main" val="10976036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5562600" cy="1295400"/>
          </a:xfrm>
        </p:spPr>
        <p:txBody>
          <a:bodyPr/>
          <a:lstStyle/>
          <a:p>
            <a:r>
              <a:rPr lang="en-US" sz="3600" b="1" dirty="0" smtClean="0"/>
              <a:t>US Supreme Court Rules</a:t>
            </a:r>
            <a:endParaRPr lang="en-US" sz="3600" b="1" dirty="0"/>
          </a:p>
        </p:txBody>
      </p:sp>
      <p:sp>
        <p:nvSpPr>
          <p:cNvPr id="3" name="Content Placeholder 2"/>
          <p:cNvSpPr>
            <a:spLocks noGrp="1"/>
          </p:cNvSpPr>
          <p:nvPr>
            <p:ph idx="1"/>
          </p:nvPr>
        </p:nvSpPr>
        <p:spPr>
          <a:xfrm>
            <a:off x="0" y="1143000"/>
            <a:ext cx="8458200" cy="4573560"/>
          </a:xfrm>
        </p:spPr>
        <p:txBody>
          <a:bodyPr/>
          <a:lstStyle/>
          <a:p>
            <a:r>
              <a:rPr lang="en-US" b="0" dirty="0" smtClean="0"/>
              <a:t>Just because the flooding was temporary it </a:t>
            </a:r>
            <a:r>
              <a:rPr lang="en-US" dirty="0" smtClean="0"/>
              <a:t>might</a:t>
            </a:r>
            <a:r>
              <a:rPr lang="en-US" b="0" dirty="0" smtClean="0"/>
              <a:t> still be a “Taking”</a:t>
            </a:r>
          </a:p>
          <a:p>
            <a:r>
              <a:rPr lang="en-US" b="0" dirty="0" smtClean="0"/>
              <a:t>Very clever government argument that temporary flooding cannot be a taking is based on </a:t>
            </a:r>
            <a:r>
              <a:rPr lang="en-US" b="0" i="1" dirty="0" smtClean="0"/>
              <a:t>dicta</a:t>
            </a:r>
            <a:r>
              <a:rPr lang="en-US" b="0" dirty="0" smtClean="0"/>
              <a:t> in an old case, which seemed to indicate that to be a “Taking” flooding must </a:t>
            </a:r>
            <a:r>
              <a:rPr lang="en-US" b="0" dirty="0"/>
              <a:t>be permanent. [</a:t>
            </a:r>
            <a:r>
              <a:rPr lang="en-US" b="0" i="1" dirty="0" err="1" smtClean="0"/>
              <a:t>Sanguinetti</a:t>
            </a:r>
            <a:r>
              <a:rPr lang="en-US" b="0" i="1" dirty="0" smtClean="0"/>
              <a:t> </a:t>
            </a:r>
            <a:r>
              <a:rPr lang="en-US" b="0" i="1" dirty="0"/>
              <a:t>v. United States</a:t>
            </a:r>
            <a:r>
              <a:rPr lang="en-US" b="0" dirty="0"/>
              <a:t>, 264 U.S. 146 (1924</a:t>
            </a:r>
            <a:r>
              <a:rPr lang="en-US" b="0" dirty="0" smtClean="0"/>
              <a:t>)]</a:t>
            </a:r>
          </a:p>
          <a:p>
            <a:r>
              <a:rPr lang="en-US" b="0" dirty="0" smtClean="0"/>
              <a:t>“We </a:t>
            </a:r>
            <a:r>
              <a:rPr lang="en-US" b="0" dirty="0"/>
              <a:t>rule today, simply and only, that government induced flooding temporary in duration gains no automatic exemption from Takings Clause inspection</a:t>
            </a:r>
            <a:r>
              <a:rPr lang="en-US" b="0" dirty="0" smtClean="0"/>
              <a:t>. </a:t>
            </a:r>
            <a:endParaRPr lang="en-US" b="0" dirty="0"/>
          </a:p>
        </p:txBody>
      </p:sp>
      <p:sp>
        <p:nvSpPr>
          <p:cNvPr id="4" name="Slide Number Placeholder 3"/>
          <p:cNvSpPr>
            <a:spLocks noGrp="1"/>
          </p:cNvSpPr>
          <p:nvPr>
            <p:ph type="sldNum" sz="quarter" idx="12"/>
          </p:nvPr>
        </p:nvSpPr>
        <p:spPr/>
        <p:txBody>
          <a:bodyPr/>
          <a:lstStyle/>
          <a:p>
            <a:pPr>
              <a:defRPr/>
            </a:pPr>
            <a:fld id="{456A8FF5-5F1F-4D39-9406-876EA2F20446}" type="slidenum">
              <a:rPr lang="en-US" smtClean="0"/>
              <a:pPr>
                <a:defRPr/>
              </a:pPr>
              <a:t>25</a:t>
            </a:fld>
            <a:endParaRPr lang="en-US"/>
          </a:p>
        </p:txBody>
      </p:sp>
    </p:spTree>
    <p:extLst>
      <p:ext uri="{BB962C8B-B14F-4D97-AF65-F5344CB8AC3E}">
        <p14:creationId xmlns:p14="http://schemas.microsoft.com/office/powerpoint/2010/main" val="371765145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Number Placeholder 5"/>
          <p:cNvSpPr txBox="1">
            <a:spLocks noGrp="1"/>
          </p:cNvSpPr>
          <p:nvPr/>
        </p:nvSpPr>
        <p:spPr bwMode="auto">
          <a:xfrm>
            <a:off x="6858000" y="60150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pPr>
            <a:fld id="{71BBE613-860C-43FA-9717-FF933F78F586}" type="slidenum">
              <a:rPr lang="en-US" sz="1400">
                <a:solidFill>
                  <a:srgbClr val="808080"/>
                </a:solidFill>
              </a:rPr>
              <a:pPr algn="r" eaLnBrk="1" fontAlgn="base" hangingPunct="1">
                <a:spcBef>
                  <a:spcPct val="0"/>
                </a:spcBef>
                <a:spcAft>
                  <a:spcPct val="0"/>
                </a:spcAft>
              </a:pPr>
              <a:t>26</a:t>
            </a:fld>
            <a:endParaRPr lang="en-US" sz="1400">
              <a:solidFill>
                <a:srgbClr val="808080"/>
              </a:solidFill>
            </a:endParaRPr>
          </a:p>
        </p:txBody>
      </p:sp>
      <p:sp>
        <p:nvSpPr>
          <p:cNvPr id="167939" name="Rectangle 2"/>
          <p:cNvSpPr>
            <a:spLocks noGrp="1" noChangeArrowheads="1"/>
          </p:cNvSpPr>
          <p:nvPr>
            <p:ph type="title"/>
          </p:nvPr>
        </p:nvSpPr>
        <p:spPr bwMode="auto">
          <a:xfrm>
            <a:off x="762000" y="1295400"/>
            <a:ext cx="7991475" cy="1323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sz="3600" b="1" dirty="0" smtClean="0">
                <a:ea typeface="Calibri" pitchFamily="34" charset="0"/>
              </a:rPr>
              <a:t>Please Note That Litigation for Claimed Harm Is Easier </a:t>
            </a:r>
            <a:br>
              <a:rPr sz="3600" b="1" dirty="0" smtClean="0">
                <a:ea typeface="Calibri" pitchFamily="34" charset="0"/>
              </a:rPr>
            </a:br>
            <a:r>
              <a:rPr sz="3600" b="1" dirty="0" smtClean="0">
                <a:ea typeface="Calibri" pitchFamily="34" charset="0"/>
              </a:rPr>
              <a:t>Now Than In Times Past</a:t>
            </a:r>
          </a:p>
        </p:txBody>
      </p:sp>
      <p:sp>
        <p:nvSpPr>
          <p:cNvPr id="167940" name="Rectangle 3"/>
          <p:cNvSpPr>
            <a:spLocks noGrp="1" noChangeArrowheads="1"/>
          </p:cNvSpPr>
          <p:nvPr>
            <p:ph type="body" idx="1"/>
          </p:nvPr>
        </p:nvSpPr>
        <p:spPr>
          <a:xfrm>
            <a:off x="1676400" y="2971800"/>
            <a:ext cx="5334000" cy="2971800"/>
          </a:xfrm>
        </p:spPr>
        <p:txBody>
          <a:bodyPr/>
          <a:lstStyle/>
          <a:p>
            <a:pPr eaLnBrk="1" hangingPunct="1"/>
            <a:endParaRPr dirty="0"/>
          </a:p>
          <a:p>
            <a:pPr eaLnBrk="1" hangingPunct="1"/>
            <a:r>
              <a:rPr dirty="0"/>
              <a:t>Forensic hydrologists</a:t>
            </a:r>
          </a:p>
          <a:p>
            <a:pPr eaLnBrk="1" hangingPunct="1"/>
            <a:endParaRPr dirty="0"/>
          </a:p>
          <a:p>
            <a:pPr eaLnBrk="1" hangingPunct="1"/>
            <a:r>
              <a:rPr dirty="0"/>
              <a:t>Forensic hydraulic engineers</a:t>
            </a:r>
          </a:p>
          <a:p>
            <a:pPr eaLnBrk="1" hangingPunct="1"/>
            <a:endParaRPr dirty="0"/>
          </a:p>
          <a:p>
            <a:pPr eaLnBrk="1" hangingPunct="1"/>
            <a:r>
              <a:rPr dirty="0"/>
              <a:t>Forensic Wildfire, and other Experts</a:t>
            </a:r>
          </a:p>
        </p:txBody>
      </p:sp>
      <p:sp>
        <p:nvSpPr>
          <p:cNvPr id="1679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4A680C5-5069-4738-9C7F-63144E0897F5}" type="slidenum">
              <a:rPr lang="en-US" smtClean="0">
                <a:solidFill>
                  <a:srgbClr val="808080"/>
                </a:solidFill>
              </a:rPr>
              <a:pPr eaLnBrk="1" hangingPunct="1"/>
              <a:t>26</a:t>
            </a:fld>
            <a:endParaRPr lang="en-US" smtClean="0">
              <a:solidFill>
                <a:srgbClr val="808080"/>
              </a:solidFill>
            </a:endParaRPr>
          </a:p>
        </p:txBody>
      </p:sp>
    </p:spTree>
    <p:extLst>
      <p:ext uri="{BB962C8B-B14F-4D97-AF65-F5344CB8AC3E}">
        <p14:creationId xmlns:p14="http://schemas.microsoft.com/office/powerpoint/2010/main" val="312397696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1"/>
            <a:ext cx="2971800" cy="761999"/>
          </a:xfrm>
        </p:spPr>
        <p:txBody>
          <a:bodyPr/>
          <a:lstStyle/>
          <a:p>
            <a:r>
              <a:rPr lang="en-US" b="1" dirty="0" smtClean="0"/>
              <a:t>Now What?</a:t>
            </a:r>
            <a:endParaRPr lang="en-US" b="1" dirty="0"/>
          </a:p>
        </p:txBody>
      </p:sp>
      <p:sp>
        <p:nvSpPr>
          <p:cNvPr id="3" name="Content Placeholder 2"/>
          <p:cNvSpPr>
            <a:spLocks noGrp="1"/>
          </p:cNvSpPr>
          <p:nvPr>
            <p:ph idx="1"/>
          </p:nvPr>
        </p:nvSpPr>
        <p:spPr>
          <a:xfrm>
            <a:off x="152400" y="1600200"/>
            <a:ext cx="8458200" cy="3402318"/>
          </a:xfrm>
        </p:spPr>
        <p:txBody>
          <a:bodyPr/>
          <a:lstStyle/>
          <a:p>
            <a:r>
              <a:rPr lang="en-US" sz="3200" dirty="0" smtClean="0"/>
              <a:t>This case goes back to the lower courts for further proceedings relative to, among other items:</a:t>
            </a:r>
          </a:p>
          <a:p>
            <a:r>
              <a:rPr lang="en-US" sz="3200" dirty="0" smtClean="0"/>
              <a:t>Causation</a:t>
            </a:r>
          </a:p>
          <a:p>
            <a:r>
              <a:rPr lang="en-US" sz="3200" dirty="0" smtClean="0"/>
              <a:t>Foreseeability</a:t>
            </a:r>
          </a:p>
          <a:p>
            <a:r>
              <a:rPr lang="en-US" sz="3200" dirty="0"/>
              <a:t>A</a:t>
            </a:r>
            <a:r>
              <a:rPr lang="en-US" sz="3200" dirty="0" smtClean="0"/>
              <a:t>mount </a:t>
            </a:r>
            <a:r>
              <a:rPr lang="en-US" sz="3200" dirty="0"/>
              <a:t>of </a:t>
            </a:r>
            <a:r>
              <a:rPr lang="en-US" sz="3200" dirty="0" smtClean="0"/>
              <a:t>damages-if any</a:t>
            </a:r>
          </a:p>
          <a:p>
            <a:endParaRPr lang="en-US" dirty="0"/>
          </a:p>
        </p:txBody>
      </p:sp>
      <p:sp>
        <p:nvSpPr>
          <p:cNvPr id="4" name="Slide Number Placeholder 3"/>
          <p:cNvSpPr>
            <a:spLocks noGrp="1"/>
          </p:cNvSpPr>
          <p:nvPr>
            <p:ph type="sldNum" sz="quarter" idx="12"/>
          </p:nvPr>
        </p:nvSpPr>
        <p:spPr/>
        <p:txBody>
          <a:bodyPr/>
          <a:lstStyle/>
          <a:p>
            <a:pPr>
              <a:defRPr/>
            </a:pPr>
            <a:fld id="{456A8FF5-5F1F-4D39-9406-876EA2F20446}" type="slidenum">
              <a:rPr lang="en-US" smtClean="0"/>
              <a:pPr>
                <a:defRPr/>
              </a:pPr>
              <a:t>27</a:t>
            </a:fld>
            <a:endParaRPr lang="en-US"/>
          </a:p>
        </p:txBody>
      </p:sp>
    </p:spTree>
    <p:extLst>
      <p:ext uri="{BB962C8B-B14F-4D97-AF65-F5344CB8AC3E}">
        <p14:creationId xmlns:p14="http://schemas.microsoft.com/office/powerpoint/2010/main" val="226394469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Court Tests for Future Takings Litigation</a:t>
            </a:r>
            <a:endParaRPr lang="en-US" sz="3600" b="1" dirty="0"/>
          </a:p>
        </p:txBody>
      </p:sp>
      <p:sp>
        <p:nvSpPr>
          <p:cNvPr id="3" name="Content Placeholder 2"/>
          <p:cNvSpPr>
            <a:spLocks noGrp="1"/>
          </p:cNvSpPr>
          <p:nvPr>
            <p:ph idx="1"/>
          </p:nvPr>
        </p:nvSpPr>
        <p:spPr>
          <a:xfrm>
            <a:off x="685800" y="1905000"/>
            <a:ext cx="7772400" cy="4228850"/>
          </a:xfrm>
        </p:spPr>
        <p:txBody>
          <a:bodyPr/>
          <a:lstStyle/>
          <a:p>
            <a:r>
              <a:rPr lang="en-US" dirty="0"/>
              <a:t>The </a:t>
            </a:r>
            <a:r>
              <a:rPr lang="en-US" dirty="0" err="1"/>
              <a:t>Lingle</a:t>
            </a:r>
            <a:r>
              <a:rPr lang="en-US" dirty="0"/>
              <a:t> test for a “Taking” described in the writings and lectures of Dr. Jon </a:t>
            </a:r>
            <a:r>
              <a:rPr lang="en-US" dirty="0" err="1"/>
              <a:t>Kusler</a:t>
            </a:r>
            <a:r>
              <a:rPr lang="en-US" dirty="0"/>
              <a:t>, Sam Riley Medlock and me is still in effect for evaluating a “Taking”</a:t>
            </a:r>
          </a:p>
          <a:p>
            <a:r>
              <a:rPr lang="en-US" dirty="0"/>
              <a:t>We may have an additional factor to add to </a:t>
            </a:r>
            <a:r>
              <a:rPr lang="en-US" dirty="0" err="1"/>
              <a:t>Lingle</a:t>
            </a:r>
            <a:r>
              <a:rPr lang="en-US" dirty="0"/>
              <a:t>:</a:t>
            </a:r>
          </a:p>
          <a:p>
            <a:r>
              <a:rPr lang="en-US" dirty="0"/>
              <a:t>“degree to which the invasion is intended or is a foreseeable result”</a:t>
            </a:r>
          </a:p>
          <a:p>
            <a:endParaRPr lang="en-US" dirty="0"/>
          </a:p>
        </p:txBody>
      </p:sp>
      <p:sp>
        <p:nvSpPr>
          <p:cNvPr id="4" name="Slide Number Placeholder 3"/>
          <p:cNvSpPr>
            <a:spLocks noGrp="1"/>
          </p:cNvSpPr>
          <p:nvPr>
            <p:ph type="sldNum" sz="quarter" idx="12"/>
          </p:nvPr>
        </p:nvSpPr>
        <p:spPr/>
        <p:txBody>
          <a:bodyPr/>
          <a:lstStyle/>
          <a:p>
            <a:pPr>
              <a:defRPr/>
            </a:pPr>
            <a:fld id="{456A8FF5-5F1F-4D39-9406-876EA2F20446}" type="slidenum">
              <a:rPr lang="en-US" smtClean="0"/>
              <a:pPr>
                <a:defRPr/>
              </a:pPr>
              <a:t>28</a:t>
            </a:fld>
            <a:endParaRPr lang="en-US"/>
          </a:p>
        </p:txBody>
      </p:sp>
    </p:spTree>
    <p:extLst>
      <p:ext uri="{BB962C8B-B14F-4D97-AF65-F5344CB8AC3E}">
        <p14:creationId xmlns:p14="http://schemas.microsoft.com/office/powerpoint/2010/main" val="366661498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1"/>
            <a:ext cx="6629400" cy="914400"/>
          </a:xfrm>
        </p:spPr>
        <p:txBody>
          <a:bodyPr/>
          <a:lstStyle/>
          <a:p>
            <a:r>
              <a:rPr lang="en-US" b="1" dirty="0"/>
              <a:t>So What?</a:t>
            </a:r>
            <a:br>
              <a:rPr lang="en-US" b="1" dirty="0"/>
            </a:br>
            <a:r>
              <a:rPr lang="en-US" b="1" dirty="0"/>
              <a:t>Why Is This Case Important?</a:t>
            </a:r>
            <a:endParaRPr lang="en-US" dirty="0"/>
          </a:p>
        </p:txBody>
      </p:sp>
      <p:sp>
        <p:nvSpPr>
          <p:cNvPr id="3" name="Content Placeholder 2"/>
          <p:cNvSpPr>
            <a:spLocks noGrp="1"/>
          </p:cNvSpPr>
          <p:nvPr>
            <p:ph idx="1"/>
          </p:nvPr>
        </p:nvSpPr>
        <p:spPr>
          <a:xfrm>
            <a:off x="228600" y="1524000"/>
            <a:ext cx="8686800" cy="5557802"/>
          </a:xfrm>
        </p:spPr>
        <p:txBody>
          <a:bodyPr/>
          <a:lstStyle/>
          <a:p>
            <a:r>
              <a:rPr lang="en-US" dirty="0" smtClean="0"/>
              <a:t>The case strongly affirms the protection of property rights</a:t>
            </a:r>
          </a:p>
          <a:p>
            <a:endParaRPr lang="en-US" dirty="0"/>
          </a:p>
          <a:p>
            <a:r>
              <a:rPr lang="en-US" dirty="0" smtClean="0"/>
              <a:t>So much of the legal underpinning of floodplain management, hazard mitigation and wetlands protection is based on concepts of protecting the property and rights of our individuals, communities and the Nation</a:t>
            </a:r>
          </a:p>
          <a:p>
            <a:endParaRPr lang="en-US" dirty="0"/>
          </a:p>
          <a:p>
            <a:r>
              <a:rPr lang="en-US" dirty="0" smtClean="0"/>
              <a:t>Our friends in the Property Rights Movement are delighted too</a:t>
            </a:r>
            <a:endParaRPr lang="en-US" dirty="0"/>
          </a:p>
        </p:txBody>
      </p:sp>
      <p:sp>
        <p:nvSpPr>
          <p:cNvPr id="4" name="Slide Number Placeholder 3"/>
          <p:cNvSpPr>
            <a:spLocks noGrp="1"/>
          </p:cNvSpPr>
          <p:nvPr>
            <p:ph type="sldNum" sz="quarter" idx="12"/>
          </p:nvPr>
        </p:nvSpPr>
        <p:spPr/>
        <p:txBody>
          <a:bodyPr/>
          <a:lstStyle/>
          <a:p>
            <a:pPr>
              <a:defRPr/>
            </a:pPr>
            <a:fld id="{456A8FF5-5F1F-4D39-9406-876EA2F20446}" type="slidenum">
              <a:rPr lang="en-US" smtClean="0"/>
              <a:pPr>
                <a:defRPr/>
              </a:pPr>
              <a:t>29</a:t>
            </a:fld>
            <a:endParaRPr lang="en-US"/>
          </a:p>
        </p:txBody>
      </p:sp>
    </p:spTree>
    <p:extLst>
      <p:ext uri="{BB962C8B-B14F-4D97-AF65-F5344CB8AC3E}">
        <p14:creationId xmlns:p14="http://schemas.microsoft.com/office/powerpoint/2010/main" val="263547591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534400" cy="685800"/>
          </a:xfrm>
        </p:spPr>
        <p:txBody>
          <a:bodyPr>
            <a:normAutofit/>
          </a:bodyPr>
          <a:lstStyle/>
          <a:p>
            <a:pPr eaLnBrk="1" fontAlgn="auto" hangingPunct="1">
              <a:spcAft>
                <a:spcPts val="0"/>
              </a:spcAft>
              <a:defRPr/>
            </a:pPr>
            <a:r>
              <a:rPr lang="en-US" sz="3600" b="1" dirty="0" smtClean="0">
                <a:solidFill>
                  <a:schemeClr val="tx1">
                    <a:lumMod val="10000"/>
                  </a:schemeClr>
                </a:solidFill>
              </a:rPr>
              <a:t>First Some Words From Our Sponsor</a:t>
            </a:r>
            <a:endParaRPr lang="en-US" sz="3600" b="1" dirty="0">
              <a:solidFill>
                <a:schemeClr val="tx1">
                  <a:lumMod val="10000"/>
                </a:schemeClr>
              </a:solidFill>
            </a:endParaRPr>
          </a:p>
        </p:txBody>
      </p:sp>
      <p:sp>
        <p:nvSpPr>
          <p:cNvPr id="3" name="Content Placeholder 2"/>
          <p:cNvSpPr>
            <a:spLocks noGrp="1"/>
          </p:cNvSpPr>
          <p:nvPr>
            <p:ph idx="1"/>
          </p:nvPr>
        </p:nvSpPr>
        <p:spPr>
          <a:xfrm>
            <a:off x="457200" y="1935163"/>
            <a:ext cx="5943600" cy="4389437"/>
          </a:xfrm>
        </p:spPr>
        <p:txBody>
          <a:bodyPr>
            <a:normAutofit fontScale="92500" lnSpcReduction="20000"/>
          </a:bodyPr>
          <a:lstStyle/>
          <a:p>
            <a:pPr marL="274320" indent="-274320" eaLnBrk="1" fontAlgn="auto" hangingPunct="1">
              <a:spcAft>
                <a:spcPts val="0"/>
              </a:spcAft>
              <a:buClr>
                <a:schemeClr val="accent3"/>
              </a:buClr>
              <a:buFont typeface="Wingdings 2"/>
              <a:buNone/>
              <a:defRPr/>
            </a:pPr>
            <a:r>
              <a:rPr lang="en-US" sz="2800" dirty="0" smtClean="0"/>
              <a:t>What is NHMA?</a:t>
            </a:r>
          </a:p>
          <a:p>
            <a:pPr marL="274320" indent="-274320" eaLnBrk="1" fontAlgn="auto" hangingPunct="1">
              <a:spcAft>
                <a:spcPts val="0"/>
              </a:spcAft>
              <a:buClr>
                <a:schemeClr val="accent3"/>
              </a:buClr>
              <a:buFont typeface="Wingdings 2"/>
              <a:buNone/>
              <a:defRPr/>
            </a:pPr>
            <a:endParaRPr lang="en-US" sz="2800" dirty="0" smtClean="0"/>
          </a:p>
          <a:p>
            <a:pPr marL="274320" indent="-274320" eaLnBrk="1" fontAlgn="auto" hangingPunct="1">
              <a:spcAft>
                <a:spcPts val="0"/>
              </a:spcAft>
              <a:buClr>
                <a:schemeClr val="accent3"/>
              </a:buClr>
              <a:buFont typeface="Wingdings 2"/>
              <a:buNone/>
              <a:defRPr/>
            </a:pPr>
            <a:r>
              <a:rPr lang="en-US" sz="2800" cap="all" dirty="0" smtClean="0"/>
              <a:t>NHMA was created in </a:t>
            </a:r>
            <a:r>
              <a:rPr lang="en-US" sz="3200" cap="all" dirty="0" smtClean="0"/>
              <a:t>2008</a:t>
            </a:r>
            <a:r>
              <a:rPr lang="en-US" sz="2800" cap="all" dirty="0" smtClean="0"/>
              <a:t> </a:t>
            </a:r>
          </a:p>
          <a:p>
            <a:pPr marL="274320" indent="-274320" eaLnBrk="1" fontAlgn="auto" hangingPunct="1">
              <a:spcAft>
                <a:spcPts val="0"/>
              </a:spcAft>
              <a:buClr>
                <a:schemeClr val="accent3"/>
              </a:buClr>
              <a:buFont typeface="Wingdings 2"/>
              <a:buNone/>
              <a:defRPr/>
            </a:pPr>
            <a:r>
              <a:rPr lang="en-US" sz="2800" cap="all" dirty="0" smtClean="0"/>
              <a:t>to bring together the various</a:t>
            </a:r>
          </a:p>
          <a:p>
            <a:pPr marL="274320" indent="-274320" eaLnBrk="1" fontAlgn="auto" hangingPunct="1">
              <a:spcAft>
                <a:spcPts val="0"/>
              </a:spcAft>
              <a:buClr>
                <a:schemeClr val="accent3"/>
              </a:buClr>
              <a:buFont typeface="Wingdings 2"/>
              <a:buNone/>
              <a:defRPr/>
            </a:pPr>
            <a:r>
              <a:rPr lang="en-US" sz="2800" cap="all" dirty="0" smtClean="0"/>
              <a:t>individuals and organizations</a:t>
            </a:r>
          </a:p>
          <a:p>
            <a:pPr marL="274320" indent="-274320" eaLnBrk="1" fontAlgn="auto" hangingPunct="1">
              <a:spcAft>
                <a:spcPts val="0"/>
              </a:spcAft>
              <a:buClr>
                <a:schemeClr val="accent3"/>
              </a:buClr>
              <a:buFont typeface="Wingdings 2"/>
              <a:buNone/>
              <a:defRPr/>
            </a:pPr>
            <a:r>
              <a:rPr lang="en-US" sz="2800" cap="all" dirty="0" smtClean="0"/>
              <a:t>working in the field of </a:t>
            </a:r>
          </a:p>
          <a:p>
            <a:pPr marL="274320" indent="-274320" eaLnBrk="1" fontAlgn="auto" hangingPunct="1">
              <a:spcAft>
                <a:spcPts val="0"/>
              </a:spcAft>
              <a:buClr>
                <a:schemeClr val="accent3"/>
              </a:buClr>
              <a:buFont typeface="Wingdings 2"/>
              <a:buNone/>
              <a:defRPr/>
            </a:pPr>
            <a:r>
              <a:rPr lang="en-US" sz="2800" cap="all" dirty="0" smtClean="0"/>
              <a:t>Climate Adaptation &amp; </a:t>
            </a:r>
          </a:p>
          <a:p>
            <a:pPr marL="274320" indent="-274320" eaLnBrk="1" fontAlgn="auto" hangingPunct="1">
              <a:spcAft>
                <a:spcPts val="0"/>
              </a:spcAft>
              <a:buClr>
                <a:schemeClr val="accent3"/>
              </a:buClr>
              <a:buFont typeface="Wingdings 2"/>
              <a:buNone/>
              <a:defRPr/>
            </a:pPr>
            <a:r>
              <a:rPr lang="en-US" sz="2800" cap="all" dirty="0" smtClean="0"/>
              <a:t>Hazard mitigation.</a:t>
            </a:r>
            <a:endParaRPr lang="en-US" sz="2800" dirty="0" smtClean="0"/>
          </a:p>
          <a:p>
            <a:pPr marL="274320" indent="-274320" eaLnBrk="1" fontAlgn="auto" hangingPunct="1">
              <a:spcAft>
                <a:spcPts val="0"/>
              </a:spcAft>
              <a:buClr>
                <a:schemeClr val="accent3"/>
              </a:buClr>
              <a:buFont typeface="Wingdings 2"/>
              <a:buNone/>
              <a:defRPr/>
            </a:pPr>
            <a:endParaRPr lang="en-US" sz="2800" dirty="0" smtClean="0"/>
          </a:p>
          <a:p>
            <a:pPr marL="274320" indent="-274320" eaLnBrk="1" fontAlgn="auto" hangingPunct="1">
              <a:spcAft>
                <a:spcPts val="0"/>
              </a:spcAft>
              <a:buClr>
                <a:schemeClr val="accent3"/>
              </a:buClr>
              <a:buFont typeface="Wingdings 2"/>
              <a:buNone/>
              <a:defRPr/>
            </a:pPr>
            <a:r>
              <a:rPr lang="en-US" dirty="0" smtClean="0"/>
              <a:t>  </a:t>
            </a:r>
            <a:endParaRPr lang="en-US" dirty="0"/>
          </a:p>
        </p:txBody>
      </p:sp>
      <p:pic>
        <p:nvPicPr>
          <p:cNvPr id="27652" name="Picture 1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1563" y="5413375"/>
            <a:ext cx="2992437"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2B08B412-0A77-4C0C-B763-D08A0A45E050}" type="slidenum">
              <a:rPr lang="en-US" smtClean="0">
                <a:solidFill>
                  <a:srgbClr val="04617B">
                    <a:shade val="90000"/>
                  </a:srgbClr>
                </a:solidFill>
              </a:rPr>
              <a:pPr>
                <a:defRPr/>
              </a:pPr>
              <a:t>3</a:t>
            </a:fld>
            <a:endParaRPr lang="en-US">
              <a:solidFill>
                <a:srgbClr val="04617B">
                  <a:shade val="90000"/>
                </a:srgbClr>
              </a:solidFill>
            </a:endParaRPr>
          </a:p>
        </p:txBody>
      </p:sp>
    </p:spTree>
    <p:extLst>
      <p:ext uri="{BB962C8B-B14F-4D97-AF65-F5344CB8AC3E}">
        <p14:creationId xmlns:p14="http://schemas.microsoft.com/office/powerpoint/2010/main" val="937201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763000" cy="1066799"/>
          </a:xfrm>
        </p:spPr>
        <p:txBody>
          <a:bodyPr/>
          <a:lstStyle/>
          <a:p>
            <a:r>
              <a:rPr lang="en-US" b="1" dirty="0" smtClean="0"/>
              <a:t>So What?</a:t>
            </a:r>
            <a:br>
              <a:rPr lang="en-US" b="1" dirty="0" smtClean="0"/>
            </a:br>
            <a:r>
              <a:rPr lang="en-US" b="1" dirty="0" smtClean="0"/>
              <a:t>Why Else Is This Case Important?</a:t>
            </a:r>
            <a:endParaRPr lang="en-US" b="1" dirty="0"/>
          </a:p>
        </p:txBody>
      </p:sp>
      <p:sp>
        <p:nvSpPr>
          <p:cNvPr id="3" name="Content Placeholder 2"/>
          <p:cNvSpPr>
            <a:spLocks noGrp="1"/>
          </p:cNvSpPr>
          <p:nvPr>
            <p:ph idx="1"/>
          </p:nvPr>
        </p:nvSpPr>
        <p:spPr>
          <a:xfrm>
            <a:off x="228600" y="2133600"/>
            <a:ext cx="8763000" cy="3736407"/>
          </a:xfrm>
        </p:spPr>
        <p:txBody>
          <a:bodyPr/>
          <a:lstStyle/>
          <a:p>
            <a:r>
              <a:rPr lang="en-US" dirty="0" smtClean="0"/>
              <a:t>If the Supreme Court had held that a temporary invasion of property could not, as a matter of Law, be a an unconstitutional deprivation of property contrary to the 5</a:t>
            </a:r>
            <a:r>
              <a:rPr lang="en-US" baseline="30000" dirty="0" smtClean="0"/>
              <a:t>th</a:t>
            </a:r>
            <a:r>
              <a:rPr lang="en-US" dirty="0" smtClean="0"/>
              <a:t> Amendment to the US Constitution:</a:t>
            </a:r>
          </a:p>
          <a:p>
            <a:pPr marL="0" indent="0">
              <a:buNone/>
            </a:pPr>
            <a:r>
              <a:rPr lang="en-US" sz="2400" dirty="0" smtClean="0"/>
              <a:t>Then, at least some of our existing case law &amp; legal writings which indicate that nobody has the right to use their property in such a manner as to cause damage to others would need to be reexamined so as to distinguish those situations from this very unusual situation</a:t>
            </a:r>
            <a:endParaRPr lang="en-US" sz="2400" dirty="0"/>
          </a:p>
        </p:txBody>
      </p:sp>
      <p:sp>
        <p:nvSpPr>
          <p:cNvPr id="4" name="Slide Number Placeholder 3"/>
          <p:cNvSpPr>
            <a:spLocks noGrp="1"/>
          </p:cNvSpPr>
          <p:nvPr>
            <p:ph type="sldNum" sz="quarter" idx="12"/>
          </p:nvPr>
        </p:nvSpPr>
        <p:spPr/>
        <p:txBody>
          <a:bodyPr/>
          <a:lstStyle/>
          <a:p>
            <a:pPr>
              <a:defRPr/>
            </a:pPr>
            <a:fld id="{456A8FF5-5F1F-4D39-9406-876EA2F20446}" type="slidenum">
              <a:rPr lang="en-US" smtClean="0"/>
              <a:pPr>
                <a:defRPr/>
              </a:pPr>
              <a:t>30</a:t>
            </a:fld>
            <a:endParaRPr lang="en-US"/>
          </a:p>
        </p:txBody>
      </p:sp>
    </p:spTree>
    <p:extLst>
      <p:ext uri="{BB962C8B-B14F-4D97-AF65-F5344CB8AC3E}">
        <p14:creationId xmlns:p14="http://schemas.microsoft.com/office/powerpoint/2010/main" val="117971212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itle 1"/>
          <p:cNvSpPr>
            <a:spLocks noGrp="1"/>
          </p:cNvSpPr>
          <p:nvPr>
            <p:ph type="title"/>
          </p:nvPr>
        </p:nvSpPr>
        <p:spPr>
          <a:xfrm>
            <a:off x="685800" y="266700"/>
            <a:ext cx="3962400" cy="990600"/>
          </a:xfrm>
        </p:spPr>
        <p:txBody>
          <a:bodyPr/>
          <a:lstStyle/>
          <a:p>
            <a:pPr eaLnBrk="1" hangingPunct="1"/>
            <a:r>
              <a:rPr lang="en-US" b="1" dirty="0" smtClean="0">
                <a:solidFill>
                  <a:schemeClr val="tx1"/>
                </a:solidFill>
              </a:rPr>
              <a:t>In Conclusion</a:t>
            </a:r>
          </a:p>
        </p:txBody>
      </p:sp>
      <p:sp>
        <p:nvSpPr>
          <p:cNvPr id="159747" name="Content Placeholder 2"/>
          <p:cNvSpPr>
            <a:spLocks noGrp="1"/>
          </p:cNvSpPr>
          <p:nvPr>
            <p:ph idx="1"/>
          </p:nvPr>
        </p:nvSpPr>
        <p:spPr>
          <a:xfrm>
            <a:off x="0" y="1295400"/>
            <a:ext cx="9144000" cy="5105400"/>
          </a:xfrm>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sz="4000" dirty="0" smtClean="0"/>
              <a:t>Fundamentally our society must and will choose either: </a:t>
            </a:r>
          </a:p>
          <a:p>
            <a:pPr marL="274320" indent="-274320" eaLnBrk="1" fontAlgn="auto" hangingPunct="1">
              <a:spcAft>
                <a:spcPts val="0"/>
              </a:spcAft>
              <a:buClr>
                <a:schemeClr val="accent3"/>
              </a:buClr>
              <a:buFont typeface="Wingdings 2"/>
              <a:buChar char=""/>
              <a:defRPr/>
            </a:pPr>
            <a:endParaRPr lang="en-US" dirty="0"/>
          </a:p>
          <a:p>
            <a:pPr marL="274320" indent="-274320" eaLnBrk="1" fontAlgn="auto" hangingPunct="1">
              <a:spcAft>
                <a:spcPts val="0"/>
              </a:spcAft>
              <a:buClr>
                <a:schemeClr val="accent3"/>
              </a:buClr>
              <a:buFont typeface="Wingdings 2"/>
              <a:buChar char=""/>
              <a:defRPr/>
            </a:pPr>
            <a:r>
              <a:rPr lang="en-US" sz="3500" dirty="0" smtClean="0"/>
              <a:t>Better standards to protect  the economy, the environment, the taxpayer, people &amp; property</a:t>
            </a:r>
          </a:p>
          <a:p>
            <a:pPr marL="274320" indent="-274320" eaLnBrk="1" fontAlgn="auto" hangingPunct="1">
              <a:spcAft>
                <a:spcPts val="0"/>
              </a:spcAft>
              <a:buClr>
                <a:schemeClr val="accent3"/>
              </a:buClr>
              <a:buFont typeface="Wingdings" pitchFamily="2" charset="2"/>
              <a:buNone/>
              <a:defRPr/>
            </a:pPr>
            <a:r>
              <a:rPr lang="en-US" sz="3500" dirty="0" smtClean="0"/>
              <a:t>		or </a:t>
            </a:r>
          </a:p>
          <a:p>
            <a:pPr marL="274320" indent="-274320" eaLnBrk="1" fontAlgn="auto" hangingPunct="1">
              <a:spcAft>
                <a:spcPts val="0"/>
              </a:spcAft>
              <a:buClr>
                <a:schemeClr val="accent3"/>
              </a:buClr>
              <a:buFont typeface="Wingdings 2"/>
              <a:buChar char=""/>
              <a:defRPr/>
            </a:pPr>
            <a:r>
              <a:rPr lang="en-US" sz="3500" dirty="0" smtClean="0"/>
              <a:t>Current practices which inevitably will result in destruction and litigation	</a:t>
            </a:r>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pitchFamily="2" charset="2"/>
              <a:buNone/>
              <a:defRPr/>
            </a:pPr>
            <a:r>
              <a:rPr lang="en-US" dirty="0" smtClean="0">
                <a:solidFill>
                  <a:srgbClr val="FF0000"/>
                </a:solidFill>
              </a:rPr>
              <a:t>   </a:t>
            </a:r>
            <a:r>
              <a:rPr lang="en-US" b="1" dirty="0" smtClean="0"/>
              <a:t> The Arkansas Game and Fish Case does not hurt but rather supports our efforts to build a safer, more sustainable Nation and World</a:t>
            </a:r>
          </a:p>
          <a:p>
            <a:pPr marL="274320" indent="-274320" eaLnBrk="1" fontAlgn="auto" hangingPunct="1">
              <a:spcAft>
                <a:spcPts val="0"/>
              </a:spcAft>
              <a:buClr>
                <a:schemeClr val="accent3"/>
              </a:buClr>
              <a:buFont typeface="Wingdings" pitchFamily="2" charset="2"/>
              <a:buNone/>
              <a:defRPr/>
            </a:pPr>
            <a:endParaRPr lang="en-US" b="1" dirty="0" smtClean="0"/>
          </a:p>
          <a:p>
            <a:pPr marL="274320" indent="-274320" eaLnBrk="1" fontAlgn="auto" hangingPunct="1">
              <a:spcAft>
                <a:spcPts val="0"/>
              </a:spcAft>
              <a:buClr>
                <a:schemeClr val="accent3"/>
              </a:buClr>
              <a:buFont typeface="Wingdings" pitchFamily="2" charset="2"/>
              <a:buNone/>
              <a:defRPr/>
            </a:pPr>
            <a:endParaRPr lang="en-US" b="1" dirty="0" smtClean="0"/>
          </a:p>
          <a:p>
            <a:pPr marL="274320" indent="-274320" eaLnBrk="1" fontAlgn="auto" hangingPunct="1">
              <a:spcAft>
                <a:spcPts val="0"/>
              </a:spcAft>
              <a:buClr>
                <a:schemeClr val="accent3"/>
              </a:buClr>
              <a:buFont typeface="Wingdings" pitchFamily="2" charset="2"/>
              <a:buNone/>
              <a:defRPr/>
            </a:pPr>
            <a:endParaRPr lang="en-US" b="1" dirty="0" smtClean="0"/>
          </a:p>
          <a:p>
            <a:pPr marL="274320" indent="-274320" eaLnBrk="1" fontAlgn="auto" hangingPunct="1">
              <a:spcAft>
                <a:spcPts val="0"/>
              </a:spcAft>
              <a:buClr>
                <a:schemeClr val="accent3"/>
              </a:buClr>
              <a:buFont typeface="Wingdings" pitchFamily="2" charset="2"/>
              <a:buNone/>
              <a:defRPr/>
            </a:pPr>
            <a:endParaRPr lang="en-US" b="1" dirty="0" smtClean="0"/>
          </a:p>
        </p:txBody>
      </p:sp>
      <p:pic>
        <p:nvPicPr>
          <p:cNvPr id="228356" name="Picture 16"/>
          <p:cNvPicPr>
            <a:picLocks noChangeAspect="1"/>
          </p:cNvPicPr>
          <p:nvPr/>
        </p:nvPicPr>
        <p:blipFill>
          <a:blip r:embed="rId2">
            <a:extLst>
              <a:ext uri="{28A0092B-C50C-407E-A947-70E740481C1C}">
                <a14:useLocalDpi xmlns:a14="http://schemas.microsoft.com/office/drawing/2010/main" val="0"/>
              </a:ext>
            </a:extLst>
          </a:blip>
          <a:srcRect l="4648" t="2837" r="46935" b="61002"/>
          <a:stretch>
            <a:fillRect/>
          </a:stretch>
        </p:blipFill>
        <p:spPr bwMode="auto">
          <a:xfrm>
            <a:off x="7847013" y="212725"/>
            <a:ext cx="11445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fld id="{1924294A-4F21-4BB4-86F2-8611D47CD494}" type="slidenum">
              <a:rPr lang="en-US" smtClean="0"/>
              <a:pPr>
                <a:defRPr/>
              </a:pPr>
              <a:t>31</a:t>
            </a:fld>
            <a:endParaRPr lang="en-US" dirty="0"/>
          </a:p>
        </p:txBody>
      </p:sp>
    </p:spTree>
    <p:extLst>
      <p:ext uri="{BB962C8B-B14F-4D97-AF65-F5344CB8AC3E}">
        <p14:creationId xmlns:p14="http://schemas.microsoft.com/office/powerpoint/2010/main" val="13765440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9747">
                                            <p:txEl>
                                              <p:pRg st="2" end="2"/>
                                            </p:txEl>
                                          </p:spTgt>
                                        </p:tgtEl>
                                        <p:attrNameLst>
                                          <p:attrName>style.visibility</p:attrName>
                                        </p:attrNameLst>
                                      </p:cBhvr>
                                      <p:to>
                                        <p:strVal val="visible"/>
                                      </p:to>
                                    </p:set>
                                    <p:anim calcmode="lin" valueType="num">
                                      <p:cBhvr additive="base">
                                        <p:cTn id="7" dur="500" fill="hold"/>
                                        <p:tgtEl>
                                          <p:spTgt spid="15974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974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9747">
                                            <p:txEl>
                                              <p:pRg st="3" end="3"/>
                                            </p:txEl>
                                          </p:spTgt>
                                        </p:tgtEl>
                                        <p:attrNameLst>
                                          <p:attrName>style.visibility</p:attrName>
                                        </p:attrNameLst>
                                      </p:cBhvr>
                                      <p:to>
                                        <p:strVal val="visible"/>
                                      </p:to>
                                    </p:set>
                                    <p:anim calcmode="lin" valueType="num">
                                      <p:cBhvr additive="base">
                                        <p:cTn id="11" dur="500" fill="hold"/>
                                        <p:tgtEl>
                                          <p:spTgt spid="159747">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9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9747">
                                            <p:txEl>
                                              <p:pRg st="4" end="4"/>
                                            </p:txEl>
                                          </p:spTgt>
                                        </p:tgtEl>
                                        <p:attrNameLst>
                                          <p:attrName>style.visibility</p:attrName>
                                        </p:attrNameLst>
                                      </p:cBhvr>
                                      <p:to>
                                        <p:strVal val="visible"/>
                                      </p:to>
                                    </p:set>
                                    <p:anim calcmode="lin" valueType="num">
                                      <p:cBhvr additive="base">
                                        <p:cTn id="17" dur="500" fill="hold"/>
                                        <p:tgtEl>
                                          <p:spTgt spid="15974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97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9747">
                                            <p:txEl>
                                              <p:pRg st="6" end="6"/>
                                            </p:txEl>
                                          </p:spTgt>
                                        </p:tgtEl>
                                        <p:attrNameLst>
                                          <p:attrName>style.visibility</p:attrName>
                                        </p:attrNameLst>
                                      </p:cBhvr>
                                      <p:to>
                                        <p:strVal val="visible"/>
                                      </p:to>
                                    </p:set>
                                    <p:anim calcmode="lin" valueType="num">
                                      <p:cBhvr additive="base">
                                        <p:cTn id="23" dur="500" fill="hold"/>
                                        <p:tgtEl>
                                          <p:spTgt spid="159747">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97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itle 1"/>
          <p:cNvSpPr>
            <a:spLocks noGrp="1"/>
          </p:cNvSpPr>
          <p:nvPr>
            <p:ph type="title"/>
          </p:nvPr>
        </p:nvSpPr>
        <p:spPr/>
        <p:txBody>
          <a:bodyPr/>
          <a:lstStyle/>
          <a:p>
            <a:pPr eaLnBrk="1" hangingPunct="1"/>
            <a:r>
              <a:rPr lang="en-US" smtClean="0"/>
              <a:t>                </a:t>
            </a:r>
            <a:r>
              <a:rPr lang="en-US" sz="3600" b="1" smtClean="0">
                <a:solidFill>
                  <a:schemeClr val="tx1"/>
                </a:solidFill>
              </a:rPr>
              <a:t>Contact Information:</a:t>
            </a:r>
          </a:p>
        </p:txBody>
      </p:sp>
      <p:sp>
        <p:nvSpPr>
          <p:cNvPr id="229379" name="Content Placeholder 2"/>
          <p:cNvSpPr>
            <a:spLocks noGrp="1"/>
          </p:cNvSpPr>
          <p:nvPr>
            <p:ph idx="1"/>
          </p:nvPr>
        </p:nvSpPr>
        <p:spPr>
          <a:xfrm>
            <a:off x="533400" y="1981200"/>
            <a:ext cx="8229600" cy="4389437"/>
          </a:xfrm>
        </p:spPr>
        <p:txBody>
          <a:bodyPr/>
          <a:lstStyle/>
          <a:p>
            <a:pPr eaLnBrk="1" hangingPunct="1"/>
            <a:endParaRPr lang="en-US" sz="2400" dirty="0" smtClean="0"/>
          </a:p>
          <a:p>
            <a:pPr eaLnBrk="1" hangingPunct="1">
              <a:buFont typeface="Wingdings 2" pitchFamily="18" charset="2"/>
              <a:buNone/>
            </a:pPr>
            <a:r>
              <a:rPr lang="en-US" sz="2400" dirty="0" smtClean="0"/>
              <a:t>Natural Hazard Mitigation Association</a:t>
            </a:r>
          </a:p>
          <a:p>
            <a:pPr eaLnBrk="1" hangingPunct="1">
              <a:buNone/>
            </a:pPr>
            <a:r>
              <a:rPr lang="en-US" sz="2400" dirty="0" smtClean="0"/>
              <a:t>P.O. Box 55352 </a:t>
            </a:r>
          </a:p>
          <a:p>
            <a:pPr eaLnBrk="1" hangingPunct="1">
              <a:buNone/>
            </a:pPr>
            <a:r>
              <a:rPr lang="en-US" sz="2400" dirty="0" smtClean="0"/>
              <a:t>Metairie, Louisiana 70055</a:t>
            </a:r>
          </a:p>
          <a:p>
            <a:pPr eaLnBrk="1" hangingPunct="1">
              <a:buNone/>
            </a:pPr>
            <a:r>
              <a:rPr lang="en-US" sz="2400" dirty="0" smtClean="0"/>
              <a:t>504-914-6648</a:t>
            </a:r>
          </a:p>
          <a:p>
            <a:pPr eaLnBrk="1" hangingPunct="1">
              <a:buFont typeface="Wingdings 2" pitchFamily="18" charset="2"/>
              <a:buNone/>
            </a:pPr>
            <a:r>
              <a:rPr lang="en-US" sz="2400" dirty="0" smtClean="0"/>
              <a:t>www.nhma.info</a:t>
            </a:r>
          </a:p>
          <a:p>
            <a:pPr eaLnBrk="1" hangingPunct="1">
              <a:buFont typeface="Wingdings 2" pitchFamily="18" charset="2"/>
              <a:buNone/>
            </a:pPr>
            <a:r>
              <a:rPr lang="en-US" sz="2400" dirty="0" smtClean="0"/>
              <a:t>nathazma@gmail.com</a:t>
            </a:r>
          </a:p>
          <a:p>
            <a:pPr marL="0" indent="0" eaLnBrk="1" hangingPunct="1">
              <a:buNone/>
            </a:pPr>
            <a:endParaRPr lang="en-US" dirty="0" smtClean="0"/>
          </a:p>
          <a:p>
            <a:pPr marL="0" indent="0" eaLnBrk="1" hangingPunct="1">
              <a:buNone/>
            </a:pPr>
            <a:r>
              <a:rPr lang="en-US" dirty="0" smtClean="0"/>
              <a:t>Edward A. Thomas Esq., LLC</a:t>
            </a:r>
          </a:p>
          <a:p>
            <a:pPr marL="0" indent="0" eaLnBrk="1" hangingPunct="1">
              <a:buNone/>
            </a:pPr>
            <a:r>
              <a:rPr lang="en-US" dirty="0" smtClean="0"/>
              <a:t>edwathomas@aol.com</a:t>
            </a:r>
          </a:p>
        </p:txBody>
      </p:sp>
      <p:pic>
        <p:nvPicPr>
          <p:cNvPr id="229380" name="Picture 1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8738" y="5308600"/>
            <a:ext cx="2735262"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pPr>
              <a:defRPr/>
            </a:pPr>
            <a:fld id="{E1364688-12F0-4344-8ED5-67A96856B2AC}" type="slidenum">
              <a:rPr lang="en-US" smtClean="0">
                <a:solidFill>
                  <a:srgbClr val="04617B">
                    <a:shade val="90000"/>
                  </a:srgbClr>
                </a:solidFill>
              </a:rPr>
              <a:pPr>
                <a:defRPr/>
              </a:pPr>
              <a:t>32</a:t>
            </a:fld>
            <a:endParaRPr lang="en-US" dirty="0">
              <a:solidFill>
                <a:srgbClr val="04617B">
                  <a:shade val="90000"/>
                </a:srgbClr>
              </a:solidFill>
            </a:endParaRPr>
          </a:p>
        </p:txBody>
      </p:sp>
    </p:spTree>
    <p:extLst>
      <p:ext uri="{BB962C8B-B14F-4D97-AF65-F5344CB8AC3E}">
        <p14:creationId xmlns:p14="http://schemas.microsoft.com/office/powerpoint/2010/main" val="1422802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txBox="1">
            <a:spLocks noChangeArrowheads="1"/>
          </p:cNvSpPr>
          <p:nvPr/>
        </p:nvSpPr>
        <p:spPr bwMode="auto">
          <a:xfrm>
            <a:off x="0" y="1219200"/>
            <a:ext cx="9144000" cy="3786188"/>
          </a:xfrm>
          <a:prstGeom prst="rect">
            <a:avLst/>
          </a:prstGeom>
          <a:noFill/>
          <a:ln w="9525">
            <a:noFill/>
            <a:miter lim="800000"/>
            <a:headEnd/>
            <a:tailEnd/>
          </a:ln>
        </p:spPr>
        <p:txBody>
          <a:bodyPr>
            <a:spAutoFit/>
          </a:bodyPr>
          <a:lstStyle/>
          <a:p>
            <a:pPr algn="ctr">
              <a:defRPr/>
            </a:pPr>
            <a:endParaRPr lang="en-US" sz="4000" kern="0" dirty="0">
              <a:solidFill>
                <a:prstClr val="white"/>
              </a:solidFill>
            </a:endParaRPr>
          </a:p>
          <a:p>
            <a:pPr algn="ctr">
              <a:defRPr/>
            </a:pPr>
            <a:endParaRPr lang="en-US" sz="4000" kern="0" dirty="0">
              <a:solidFill>
                <a:prstClr val="white"/>
              </a:solidFill>
            </a:endParaRPr>
          </a:p>
          <a:p>
            <a:pPr algn="ctr">
              <a:defRPr/>
            </a:pPr>
            <a:endParaRPr lang="en-US" sz="4000" kern="0" dirty="0">
              <a:solidFill>
                <a:prstClr val="white"/>
              </a:solidFill>
            </a:endParaRPr>
          </a:p>
          <a:p>
            <a:pPr algn="ctr">
              <a:defRPr/>
            </a:pPr>
            <a:endParaRPr lang="en-US" sz="4000" kern="0" dirty="0">
              <a:solidFill>
                <a:prstClr val="white"/>
              </a:solidFill>
            </a:endParaRPr>
          </a:p>
          <a:p>
            <a:pPr algn="ctr">
              <a:defRPr/>
            </a:pPr>
            <a:r>
              <a:rPr lang="en-US" sz="4000" kern="0" dirty="0">
                <a:solidFill>
                  <a:prstClr val="white"/>
                </a:solidFill>
              </a:rPr>
              <a:t/>
            </a:r>
            <a:br>
              <a:rPr lang="en-US" sz="4000" kern="0" dirty="0">
                <a:solidFill>
                  <a:prstClr val="white"/>
                </a:solidFill>
              </a:rPr>
            </a:br>
            <a:endParaRPr lang="en-US" sz="4000" kern="0" dirty="0">
              <a:solidFill>
                <a:prstClr val="white"/>
              </a:solidFill>
            </a:endParaRPr>
          </a:p>
        </p:txBody>
      </p:sp>
      <p:pic>
        <p:nvPicPr>
          <p:cNvPr id="230403" name="Picture 2" descr="DSC01749"/>
          <p:cNvPicPr>
            <a:picLocks noChangeAspect="1" noChangeArrowheads="1"/>
          </p:cNvPicPr>
          <p:nvPr/>
        </p:nvPicPr>
        <p:blipFill>
          <a:blip r:embed="rId2">
            <a:extLst>
              <a:ext uri="{28A0092B-C50C-407E-A947-70E740481C1C}">
                <a14:useLocalDpi xmlns:a14="http://schemas.microsoft.com/office/drawing/2010/main" val="0"/>
              </a:ext>
            </a:extLst>
          </a:blip>
          <a:srcRect l="3999" t="4041"/>
          <a:stretch>
            <a:fillRect/>
          </a:stretch>
        </p:blipFill>
        <p:spPr bwMode="auto">
          <a:xfrm>
            <a:off x="1905000" y="1143000"/>
            <a:ext cx="5943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404" name="TextBox 9"/>
          <p:cNvSpPr txBox="1">
            <a:spLocks noChangeArrowheads="1"/>
          </p:cNvSpPr>
          <p:nvPr/>
        </p:nvSpPr>
        <p:spPr bwMode="auto">
          <a:xfrm>
            <a:off x="2362200" y="1295400"/>
            <a:ext cx="53641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800">
                <a:solidFill>
                  <a:srgbClr val="FFFFFF"/>
                </a:solidFill>
                <a:latin typeface="Constantia" pitchFamily="18" charset="0"/>
              </a:rPr>
              <a:t>Questions </a:t>
            </a:r>
          </a:p>
          <a:p>
            <a:pPr eaLnBrk="1" fontAlgn="base" hangingPunct="1">
              <a:spcBef>
                <a:spcPct val="0"/>
              </a:spcBef>
              <a:spcAft>
                <a:spcPct val="0"/>
              </a:spcAft>
            </a:pPr>
            <a:r>
              <a:rPr lang="en-US" sz="2800">
                <a:solidFill>
                  <a:srgbClr val="FFFFFF"/>
                </a:solidFill>
                <a:latin typeface="Constantia" pitchFamily="18" charset="0"/>
              </a:rPr>
              <a:t>Comments?</a:t>
            </a:r>
          </a:p>
        </p:txBody>
      </p:sp>
      <p:pic>
        <p:nvPicPr>
          <p:cNvPr id="230405" name="Picture 16"/>
          <p:cNvPicPr>
            <a:picLocks noChangeAspect="1"/>
          </p:cNvPicPr>
          <p:nvPr/>
        </p:nvPicPr>
        <p:blipFill>
          <a:blip r:embed="rId3">
            <a:extLst>
              <a:ext uri="{28A0092B-C50C-407E-A947-70E740481C1C}">
                <a14:useLocalDpi xmlns:a14="http://schemas.microsoft.com/office/drawing/2010/main" val="0"/>
              </a:ext>
            </a:extLst>
          </a:blip>
          <a:srcRect l="4648" t="2837" r="46935" b="61002"/>
          <a:stretch>
            <a:fillRect/>
          </a:stretch>
        </p:blipFill>
        <p:spPr bwMode="auto">
          <a:xfrm>
            <a:off x="7847013" y="212725"/>
            <a:ext cx="11445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p>
            <a:pPr>
              <a:defRPr/>
            </a:pPr>
            <a:fld id="{723AD0DC-C633-45D0-8804-BFC156BE438C}" type="slidenum">
              <a:rPr lang="en-US" smtClean="0">
                <a:solidFill>
                  <a:srgbClr val="04617B">
                    <a:shade val="90000"/>
                  </a:srgbClr>
                </a:solidFill>
              </a:rPr>
              <a:pPr>
                <a:defRPr/>
              </a:pPr>
              <a:t>33</a:t>
            </a:fld>
            <a:endParaRPr lang="en-US" dirty="0">
              <a:solidFill>
                <a:srgbClr val="04617B">
                  <a:shade val="90000"/>
                </a:srgbClr>
              </a:solidFill>
            </a:endParaRPr>
          </a:p>
        </p:txBody>
      </p:sp>
    </p:spTree>
    <p:extLst>
      <p:ext uri="{BB962C8B-B14F-4D97-AF65-F5344CB8AC3E}">
        <p14:creationId xmlns:p14="http://schemas.microsoft.com/office/powerpoint/2010/main" val="425429902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1"/>
                </a:solidFill>
              </a:rPr>
              <a:t>The Case</a:t>
            </a:r>
            <a:endParaRPr lang="en-US" sz="3600" b="1" dirty="0">
              <a:solidFill>
                <a:schemeClr val="tx1"/>
              </a:solidFill>
            </a:endParaRPr>
          </a:p>
        </p:txBody>
      </p:sp>
      <p:sp>
        <p:nvSpPr>
          <p:cNvPr id="3" name="Content Placeholder 2"/>
          <p:cNvSpPr>
            <a:spLocks noGrp="1"/>
          </p:cNvSpPr>
          <p:nvPr>
            <p:ph idx="1"/>
          </p:nvPr>
        </p:nvSpPr>
        <p:spPr>
          <a:xfrm>
            <a:off x="228600" y="1935163"/>
            <a:ext cx="8458200" cy="4389437"/>
          </a:xfrm>
        </p:spPr>
        <p:txBody>
          <a:bodyPr/>
          <a:lstStyle/>
          <a:p>
            <a:r>
              <a:rPr lang="en-US" i="1" dirty="0" smtClean="0"/>
              <a:t>Arkansas Game &amp; Fish Commission v. United States</a:t>
            </a:r>
            <a:r>
              <a:rPr lang="en-US" dirty="0" smtClean="0"/>
              <a:t>, No. 11-597 (Dec. 4, 2012)</a:t>
            </a:r>
          </a:p>
          <a:p>
            <a:endParaRPr lang="en-US" dirty="0"/>
          </a:p>
          <a:p>
            <a:r>
              <a:rPr lang="en-US" dirty="0" smtClean="0"/>
              <a:t>Unanimous decision by the US Supreme Court</a:t>
            </a:r>
          </a:p>
          <a:p>
            <a:r>
              <a:rPr lang="en-US" dirty="0" smtClean="0"/>
              <a:t>Incredibly important to Floodplain Managers, Wetland Managers and anyone who cares about Hazard Mitigation</a:t>
            </a:r>
          </a:p>
          <a:p>
            <a:r>
              <a:rPr lang="en-US" dirty="0" smtClean="0"/>
              <a:t>Why is it important?</a:t>
            </a:r>
          </a:p>
          <a:p>
            <a:r>
              <a:rPr lang="en-US" dirty="0" smtClean="0"/>
              <a:t>What does it mean?</a:t>
            </a:r>
            <a:endParaRPr lang="en-US" dirty="0"/>
          </a:p>
          <a:p>
            <a:pPr marL="0" indent="0">
              <a:buNone/>
            </a:pP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ECA095B0-D620-4AFD-B79A-BE1E9DD6E78D}" type="slidenum">
              <a:rPr lang="en-US" smtClean="0">
                <a:solidFill>
                  <a:srgbClr val="04617B">
                    <a:shade val="90000"/>
                  </a:srgbClr>
                </a:solidFill>
              </a:rPr>
              <a:pPr>
                <a:defRPr/>
              </a:pPr>
              <a:t>4</a:t>
            </a:fld>
            <a:endParaRPr lang="en-US">
              <a:solidFill>
                <a:srgbClr val="04617B">
                  <a:shade val="90000"/>
                </a:srgbClr>
              </a:solidFill>
            </a:endParaRPr>
          </a:p>
        </p:txBody>
      </p:sp>
      <p:pic>
        <p:nvPicPr>
          <p:cNvPr id="5" name="Picture 16"/>
          <p:cNvPicPr>
            <a:picLocks noChangeAspect="1"/>
          </p:cNvPicPr>
          <p:nvPr/>
        </p:nvPicPr>
        <p:blipFill>
          <a:blip r:embed="rId2">
            <a:extLst>
              <a:ext uri="{28A0092B-C50C-407E-A947-70E740481C1C}">
                <a14:useLocalDpi xmlns:a14="http://schemas.microsoft.com/office/drawing/2010/main" val="0"/>
              </a:ext>
            </a:extLst>
          </a:blip>
          <a:srcRect l="4648" t="2837" r="46935" b="61002"/>
          <a:stretch>
            <a:fillRect/>
          </a:stretch>
        </p:blipFill>
        <p:spPr bwMode="auto">
          <a:xfrm>
            <a:off x="7847013" y="212725"/>
            <a:ext cx="11445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5126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1"/>
                </a:solidFill>
              </a:rPr>
              <a:t>Fundamental Law Involved:</a:t>
            </a:r>
            <a:br>
              <a:rPr lang="en-US" sz="3600" b="1" dirty="0" smtClean="0">
                <a:solidFill>
                  <a:schemeClr val="tx1"/>
                </a:solidFill>
              </a:rPr>
            </a:br>
            <a:r>
              <a:rPr lang="en-US" sz="3600" b="1" dirty="0" smtClean="0">
                <a:solidFill>
                  <a:schemeClr val="tx1"/>
                </a:solidFill>
              </a:rPr>
              <a:t>The Constitution of the United States</a:t>
            </a:r>
            <a:endParaRPr lang="en-US" sz="3600" b="1" dirty="0">
              <a:solidFill>
                <a:schemeClr val="tx1"/>
              </a:solidFill>
            </a:endParaRPr>
          </a:p>
        </p:txBody>
      </p:sp>
      <p:sp>
        <p:nvSpPr>
          <p:cNvPr id="4" name="Slide Number Placeholder 3"/>
          <p:cNvSpPr>
            <a:spLocks noGrp="1"/>
          </p:cNvSpPr>
          <p:nvPr>
            <p:ph type="sldNum" sz="quarter" idx="12"/>
          </p:nvPr>
        </p:nvSpPr>
        <p:spPr/>
        <p:txBody>
          <a:bodyPr/>
          <a:lstStyle/>
          <a:p>
            <a:pPr>
              <a:defRPr/>
            </a:pPr>
            <a:fld id="{ECA095B0-D620-4AFD-B79A-BE1E9DD6E78D}" type="slidenum">
              <a:rPr lang="en-US" smtClean="0">
                <a:solidFill>
                  <a:srgbClr val="04617B">
                    <a:shade val="90000"/>
                  </a:srgbClr>
                </a:solidFill>
              </a:rPr>
              <a:pPr>
                <a:defRPr/>
              </a:pPr>
              <a:t>5</a:t>
            </a:fld>
            <a:endParaRPr lang="en-US">
              <a:solidFill>
                <a:srgbClr val="04617B">
                  <a:shade val="90000"/>
                </a:srgbClr>
              </a:solidFill>
            </a:endParaRPr>
          </a:p>
        </p:txBody>
      </p:sp>
      <p:pic>
        <p:nvPicPr>
          <p:cNvPr id="5" name="Picture 7" descr="Balancing Act.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1" y="2514600"/>
            <a:ext cx="5181600" cy="3452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651921"/>
            <a:ext cx="2743200" cy="134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846388"/>
            <a:ext cx="25146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6"/>
          <p:cNvPicPr>
            <a:picLocks noChangeAspect="1"/>
          </p:cNvPicPr>
          <p:nvPr/>
        </p:nvPicPr>
        <p:blipFill>
          <a:blip r:embed="rId5">
            <a:extLst>
              <a:ext uri="{28A0092B-C50C-407E-A947-70E740481C1C}">
                <a14:useLocalDpi xmlns:a14="http://schemas.microsoft.com/office/drawing/2010/main" val="0"/>
              </a:ext>
            </a:extLst>
          </a:blip>
          <a:srcRect l="4648" t="2837" r="46935" b="61002"/>
          <a:stretch>
            <a:fillRect/>
          </a:stretch>
        </p:blipFill>
        <p:spPr bwMode="auto">
          <a:xfrm>
            <a:off x="7847013" y="212725"/>
            <a:ext cx="11445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808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i="1">
                <a:solidFill>
                  <a:schemeClr val="tx1"/>
                </a:solidFill>
                <a:latin typeface="Times New Roman" pitchFamily="18" charset="0"/>
              </a:defRPr>
            </a:lvl1pPr>
            <a:lvl2pPr marL="742950" indent="-285750">
              <a:defRPr sz="2800" b="1" i="1">
                <a:solidFill>
                  <a:schemeClr val="tx1"/>
                </a:solidFill>
                <a:latin typeface="Times New Roman" pitchFamily="18" charset="0"/>
              </a:defRPr>
            </a:lvl2pPr>
            <a:lvl3pPr marL="1143000" indent="-228600">
              <a:defRPr sz="2800" b="1" i="1">
                <a:solidFill>
                  <a:schemeClr val="tx1"/>
                </a:solidFill>
                <a:latin typeface="Times New Roman" pitchFamily="18" charset="0"/>
              </a:defRPr>
            </a:lvl3pPr>
            <a:lvl4pPr marL="1600200" indent="-228600">
              <a:defRPr sz="2800" b="1" i="1">
                <a:solidFill>
                  <a:schemeClr val="tx1"/>
                </a:solidFill>
                <a:latin typeface="Times New Roman" pitchFamily="18" charset="0"/>
              </a:defRPr>
            </a:lvl4pPr>
            <a:lvl5pPr marL="2057400" indent="-228600">
              <a:defRPr sz="2800" b="1" i="1">
                <a:solidFill>
                  <a:schemeClr val="tx1"/>
                </a:solidFill>
                <a:latin typeface="Times New Roman" pitchFamily="18" charset="0"/>
              </a:defRPr>
            </a:lvl5pPr>
            <a:lvl6pPr marL="2514600" indent="-228600" eaLnBrk="0" fontAlgn="base" hangingPunct="0">
              <a:spcBef>
                <a:spcPct val="0"/>
              </a:spcBef>
              <a:spcAft>
                <a:spcPct val="0"/>
              </a:spcAft>
              <a:defRPr sz="2800" b="1" i="1">
                <a:solidFill>
                  <a:schemeClr val="tx1"/>
                </a:solidFill>
                <a:latin typeface="Times New Roman" pitchFamily="18" charset="0"/>
              </a:defRPr>
            </a:lvl6pPr>
            <a:lvl7pPr marL="2971800" indent="-228600" eaLnBrk="0" fontAlgn="base" hangingPunct="0">
              <a:spcBef>
                <a:spcPct val="0"/>
              </a:spcBef>
              <a:spcAft>
                <a:spcPct val="0"/>
              </a:spcAft>
              <a:defRPr sz="2800" b="1" i="1">
                <a:solidFill>
                  <a:schemeClr val="tx1"/>
                </a:solidFill>
                <a:latin typeface="Times New Roman" pitchFamily="18" charset="0"/>
              </a:defRPr>
            </a:lvl7pPr>
            <a:lvl8pPr marL="3429000" indent="-228600" eaLnBrk="0" fontAlgn="base" hangingPunct="0">
              <a:spcBef>
                <a:spcPct val="0"/>
              </a:spcBef>
              <a:spcAft>
                <a:spcPct val="0"/>
              </a:spcAft>
              <a:defRPr sz="2800" b="1" i="1">
                <a:solidFill>
                  <a:schemeClr val="tx1"/>
                </a:solidFill>
                <a:latin typeface="Times New Roman" pitchFamily="18" charset="0"/>
              </a:defRPr>
            </a:lvl8pPr>
            <a:lvl9pPr marL="3886200" indent="-228600" eaLnBrk="0" fontAlgn="base" hangingPunct="0">
              <a:spcBef>
                <a:spcPct val="0"/>
              </a:spcBef>
              <a:spcAft>
                <a:spcPct val="0"/>
              </a:spcAft>
              <a:defRPr sz="2800" b="1" i="1">
                <a:solidFill>
                  <a:schemeClr val="tx1"/>
                </a:solidFill>
                <a:latin typeface="Times New Roman" pitchFamily="18" charset="0"/>
              </a:defRPr>
            </a:lvl9pPr>
          </a:lstStyle>
          <a:p>
            <a:fld id="{91E7A562-1DCC-43E6-9BF3-960219949FD8}" type="slidenum">
              <a:rPr lang="en-US" sz="1400" b="0" i="0" smtClean="0">
                <a:solidFill>
                  <a:srgbClr val="808080"/>
                </a:solidFill>
              </a:rPr>
              <a:pPr/>
              <a:t>6</a:t>
            </a:fld>
            <a:endParaRPr lang="en-US" sz="1400" b="0" i="0" smtClean="0">
              <a:solidFill>
                <a:srgbClr val="808080"/>
              </a:solidFill>
            </a:endParaRPr>
          </a:p>
        </p:txBody>
      </p:sp>
      <p:sp>
        <p:nvSpPr>
          <p:cNvPr id="68611" name="Slide Number Placeholder 5"/>
          <p:cNvSpPr txBox="1">
            <a:spLocks noGrp="1"/>
          </p:cNvSpPr>
          <p:nvPr/>
        </p:nvSpPr>
        <p:spPr bwMode="auto">
          <a:xfrm>
            <a:off x="6858000" y="60150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b="1" i="1">
                <a:solidFill>
                  <a:schemeClr val="tx1"/>
                </a:solidFill>
                <a:latin typeface="Times New Roman" pitchFamily="18" charset="0"/>
              </a:defRPr>
            </a:lvl1pPr>
            <a:lvl2pPr marL="742950" indent="-285750">
              <a:defRPr sz="2800" b="1" i="1">
                <a:solidFill>
                  <a:schemeClr val="tx1"/>
                </a:solidFill>
                <a:latin typeface="Times New Roman" pitchFamily="18" charset="0"/>
              </a:defRPr>
            </a:lvl2pPr>
            <a:lvl3pPr marL="1143000" indent="-228600">
              <a:defRPr sz="2800" b="1" i="1">
                <a:solidFill>
                  <a:schemeClr val="tx1"/>
                </a:solidFill>
                <a:latin typeface="Times New Roman" pitchFamily="18" charset="0"/>
              </a:defRPr>
            </a:lvl3pPr>
            <a:lvl4pPr marL="1600200" indent="-228600">
              <a:defRPr sz="2800" b="1" i="1">
                <a:solidFill>
                  <a:schemeClr val="tx1"/>
                </a:solidFill>
                <a:latin typeface="Times New Roman" pitchFamily="18" charset="0"/>
              </a:defRPr>
            </a:lvl4pPr>
            <a:lvl5pPr marL="2057400" indent="-228600">
              <a:defRPr sz="2800" b="1" i="1">
                <a:solidFill>
                  <a:schemeClr val="tx1"/>
                </a:solidFill>
                <a:latin typeface="Times New Roman" pitchFamily="18" charset="0"/>
              </a:defRPr>
            </a:lvl5pPr>
            <a:lvl6pPr marL="2514600" indent="-228600" eaLnBrk="0" fontAlgn="base" hangingPunct="0">
              <a:spcBef>
                <a:spcPct val="0"/>
              </a:spcBef>
              <a:spcAft>
                <a:spcPct val="0"/>
              </a:spcAft>
              <a:defRPr sz="2800" b="1" i="1">
                <a:solidFill>
                  <a:schemeClr val="tx1"/>
                </a:solidFill>
                <a:latin typeface="Times New Roman" pitchFamily="18" charset="0"/>
              </a:defRPr>
            </a:lvl6pPr>
            <a:lvl7pPr marL="2971800" indent="-228600" eaLnBrk="0" fontAlgn="base" hangingPunct="0">
              <a:spcBef>
                <a:spcPct val="0"/>
              </a:spcBef>
              <a:spcAft>
                <a:spcPct val="0"/>
              </a:spcAft>
              <a:defRPr sz="2800" b="1" i="1">
                <a:solidFill>
                  <a:schemeClr val="tx1"/>
                </a:solidFill>
                <a:latin typeface="Times New Roman" pitchFamily="18" charset="0"/>
              </a:defRPr>
            </a:lvl7pPr>
            <a:lvl8pPr marL="3429000" indent="-228600" eaLnBrk="0" fontAlgn="base" hangingPunct="0">
              <a:spcBef>
                <a:spcPct val="0"/>
              </a:spcBef>
              <a:spcAft>
                <a:spcPct val="0"/>
              </a:spcAft>
              <a:defRPr sz="2800" b="1" i="1">
                <a:solidFill>
                  <a:schemeClr val="tx1"/>
                </a:solidFill>
                <a:latin typeface="Times New Roman" pitchFamily="18" charset="0"/>
              </a:defRPr>
            </a:lvl8pPr>
            <a:lvl9pPr marL="3886200" indent="-228600" eaLnBrk="0" fontAlgn="base" hangingPunct="0">
              <a:spcBef>
                <a:spcPct val="0"/>
              </a:spcBef>
              <a:spcAft>
                <a:spcPct val="0"/>
              </a:spcAft>
              <a:defRPr sz="2800" b="1" i="1">
                <a:solidFill>
                  <a:schemeClr val="tx1"/>
                </a:solidFill>
                <a:latin typeface="Times New Roman" pitchFamily="18" charset="0"/>
              </a:defRPr>
            </a:lvl9pPr>
          </a:lstStyle>
          <a:p>
            <a:pPr algn="r" fontAlgn="base">
              <a:spcBef>
                <a:spcPct val="0"/>
              </a:spcBef>
              <a:spcAft>
                <a:spcPct val="0"/>
              </a:spcAft>
            </a:pPr>
            <a:fld id="{86720422-8FC5-402D-BF99-A64D7C018AC4}" type="slidenum">
              <a:rPr lang="en-US" sz="1400" b="0" i="0">
                <a:solidFill>
                  <a:srgbClr val="808080"/>
                </a:solidFill>
              </a:rPr>
              <a:pPr algn="r" fontAlgn="base">
                <a:spcBef>
                  <a:spcPct val="0"/>
                </a:spcBef>
                <a:spcAft>
                  <a:spcPct val="0"/>
                </a:spcAft>
              </a:pPr>
              <a:t>6</a:t>
            </a:fld>
            <a:endParaRPr lang="en-US" sz="1400" b="0" i="0">
              <a:solidFill>
                <a:srgbClr val="808080"/>
              </a:solidFill>
            </a:endParaRPr>
          </a:p>
        </p:txBody>
      </p:sp>
      <p:sp>
        <p:nvSpPr>
          <p:cNvPr id="68612" name="Rectangle 4"/>
          <p:cNvSpPr>
            <a:spLocks noGrp="1" noChangeArrowheads="1"/>
          </p:cNvSpPr>
          <p:nvPr>
            <p:ph type="title"/>
          </p:nvPr>
        </p:nvSpPr>
        <p:spPr bwMode="auto">
          <a:xfrm>
            <a:off x="0" y="882650"/>
            <a:ext cx="7991475" cy="641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sz="3600" b="1" dirty="0" smtClean="0"/>
              <a:t>The Constitution of the United States</a:t>
            </a:r>
          </a:p>
        </p:txBody>
      </p:sp>
      <p:sp>
        <p:nvSpPr>
          <p:cNvPr id="68613" name="Rectangle 5"/>
          <p:cNvSpPr>
            <a:spLocks noGrp="1" noChangeArrowheads="1"/>
          </p:cNvSpPr>
          <p:nvPr>
            <p:ph type="body" idx="1"/>
          </p:nvPr>
        </p:nvSpPr>
        <p:spPr>
          <a:xfrm>
            <a:off x="609600" y="1676400"/>
            <a:ext cx="7772400" cy="4659737"/>
          </a:xfrm>
        </p:spPr>
        <p:txBody>
          <a:bodyPr/>
          <a:lstStyle/>
          <a:p>
            <a:pPr eaLnBrk="1" hangingPunct="1"/>
            <a:r>
              <a:rPr dirty="0"/>
              <a:t>Fifth Amendment to the Constitution: </a:t>
            </a:r>
            <a:r>
              <a:rPr i="1" dirty="0"/>
              <a:t>“… nor shall private property be taken for public use without just compensation.”</a:t>
            </a:r>
          </a:p>
          <a:p>
            <a:pPr eaLnBrk="1" hangingPunct="1"/>
            <a:r>
              <a:rPr dirty="0"/>
              <a:t>Was this Some Theoretical Thought, or Passing Fancy?</a:t>
            </a:r>
          </a:p>
          <a:p>
            <a:pPr eaLnBrk="1" hangingPunct="1"/>
            <a:r>
              <a:rPr dirty="0" smtClean="0"/>
              <a:t>Normally my lectures and writing focus on "regulatory takings"</a:t>
            </a:r>
            <a:endParaRPr dirty="0"/>
          </a:p>
          <a:p>
            <a:pPr eaLnBrk="1" hangingPunct="1"/>
            <a:r>
              <a:rPr i="1" dirty="0"/>
              <a:t>Pennsylvania Coal Company vs. Mahon 260 US 293 (1922).  </a:t>
            </a:r>
            <a:r>
              <a:rPr dirty="0"/>
              <a:t>But</a:t>
            </a:r>
            <a:r>
              <a:rPr i="1" dirty="0"/>
              <a:t> </a:t>
            </a:r>
            <a:r>
              <a:rPr dirty="0" smtClean="0"/>
              <a:t>See:</a:t>
            </a:r>
            <a:r>
              <a:rPr i="1" dirty="0" smtClean="0"/>
              <a:t> </a:t>
            </a:r>
            <a:r>
              <a:rPr i="1" dirty="0"/>
              <a:t>Keystone Coal 480 US 470, 1987.</a:t>
            </a:r>
            <a:r>
              <a:rPr dirty="0"/>
              <a:t> </a:t>
            </a:r>
          </a:p>
        </p:txBody>
      </p:sp>
    </p:spTree>
    <p:extLst>
      <p:ext uri="{BB962C8B-B14F-4D97-AF65-F5344CB8AC3E}">
        <p14:creationId xmlns:p14="http://schemas.microsoft.com/office/powerpoint/2010/main" val="216324675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1"/>
                </a:solidFill>
              </a:rPr>
              <a:t>Arkansas Game and Fish</a:t>
            </a:r>
            <a:endParaRPr lang="en-US" sz="3600" b="1" dirty="0">
              <a:solidFill>
                <a:schemeClr val="tx1"/>
              </a:solidFill>
            </a:endParaRPr>
          </a:p>
        </p:txBody>
      </p:sp>
      <p:sp>
        <p:nvSpPr>
          <p:cNvPr id="3" name="Content Placeholder 2"/>
          <p:cNvSpPr>
            <a:spLocks noGrp="1"/>
          </p:cNvSpPr>
          <p:nvPr>
            <p:ph idx="1"/>
          </p:nvPr>
        </p:nvSpPr>
        <p:spPr/>
        <p:txBody>
          <a:bodyPr/>
          <a:lstStyle/>
          <a:p>
            <a:r>
              <a:rPr lang="en-US" sz="3600" dirty="0" smtClean="0"/>
              <a:t>Not a “regulatory takings” case</a:t>
            </a:r>
          </a:p>
          <a:p>
            <a:endParaRPr lang="en-US" sz="3600" dirty="0"/>
          </a:p>
          <a:p>
            <a:r>
              <a:rPr lang="en-US" sz="3600" dirty="0" smtClean="0"/>
              <a:t>This case is about direct damage or intrusion to a property by government action</a:t>
            </a:r>
            <a:endParaRPr lang="en-US" sz="3600" dirty="0"/>
          </a:p>
        </p:txBody>
      </p:sp>
      <p:sp>
        <p:nvSpPr>
          <p:cNvPr id="4" name="Slide Number Placeholder 3"/>
          <p:cNvSpPr>
            <a:spLocks noGrp="1"/>
          </p:cNvSpPr>
          <p:nvPr>
            <p:ph type="sldNum" sz="quarter" idx="12"/>
          </p:nvPr>
        </p:nvSpPr>
        <p:spPr/>
        <p:txBody>
          <a:bodyPr/>
          <a:lstStyle/>
          <a:p>
            <a:pPr>
              <a:defRPr/>
            </a:pPr>
            <a:fld id="{ECA095B0-D620-4AFD-B79A-BE1E9DD6E78D}" type="slidenum">
              <a:rPr lang="en-US" smtClean="0">
                <a:solidFill>
                  <a:srgbClr val="04617B">
                    <a:shade val="90000"/>
                  </a:srgbClr>
                </a:solidFill>
              </a:rPr>
              <a:pPr>
                <a:defRPr/>
              </a:pPr>
              <a:t>7</a:t>
            </a:fld>
            <a:endParaRPr lang="en-US">
              <a:solidFill>
                <a:srgbClr val="04617B">
                  <a:shade val="90000"/>
                </a:srgbClr>
              </a:solidFill>
            </a:endParaRPr>
          </a:p>
        </p:txBody>
      </p:sp>
      <p:pic>
        <p:nvPicPr>
          <p:cNvPr id="5" name="Picture 16"/>
          <p:cNvPicPr>
            <a:picLocks noChangeAspect="1"/>
          </p:cNvPicPr>
          <p:nvPr/>
        </p:nvPicPr>
        <p:blipFill>
          <a:blip r:embed="rId2">
            <a:extLst>
              <a:ext uri="{28A0092B-C50C-407E-A947-70E740481C1C}">
                <a14:useLocalDpi xmlns:a14="http://schemas.microsoft.com/office/drawing/2010/main" val="0"/>
              </a:ext>
            </a:extLst>
          </a:blip>
          <a:srcRect l="4648" t="2837" r="46935" b="61002"/>
          <a:stretch>
            <a:fillRect/>
          </a:stretch>
        </p:blipFill>
        <p:spPr bwMode="auto">
          <a:xfrm>
            <a:off x="7847013" y="212725"/>
            <a:ext cx="11445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131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sz="3600" b="1" dirty="0" smtClean="0">
                <a:solidFill>
                  <a:schemeClr val="tx1"/>
                </a:solidFill>
              </a:rPr>
              <a:t>The Facts of the Case</a:t>
            </a:r>
            <a:endParaRPr lang="en-US" sz="3600" b="1" dirty="0">
              <a:solidFill>
                <a:schemeClr val="tx1"/>
              </a:solidFill>
            </a:endParaRPr>
          </a:p>
        </p:txBody>
      </p:sp>
      <p:sp>
        <p:nvSpPr>
          <p:cNvPr id="3" name="Content Placeholder 2"/>
          <p:cNvSpPr>
            <a:spLocks noGrp="1"/>
          </p:cNvSpPr>
          <p:nvPr>
            <p:ph idx="1"/>
          </p:nvPr>
        </p:nvSpPr>
        <p:spPr>
          <a:xfrm>
            <a:off x="76200" y="1524001"/>
            <a:ext cx="8915400" cy="4800600"/>
          </a:xfrm>
        </p:spPr>
        <p:txBody>
          <a:bodyPr/>
          <a:lstStyle/>
          <a:p>
            <a:r>
              <a:rPr lang="en-US" dirty="0" smtClean="0"/>
              <a:t>Arkansas is suing the US Army Corps of Engineers alleging damage to Dave Donaldson Black River Wildlife Management Area (WMA), located along the Black River</a:t>
            </a:r>
          </a:p>
          <a:p>
            <a:r>
              <a:rPr lang="en-US" dirty="0" smtClean="0"/>
              <a:t>WMA covers about 24,000 acres in Clay, Randolph and Greene Counties, Arkansas</a:t>
            </a:r>
          </a:p>
          <a:p>
            <a:r>
              <a:rPr lang="en-US" dirty="0" smtClean="0"/>
              <a:t>The majority of the area was purchased to preserve bottomland habitat and provide top-quality waterfowl hunting. </a:t>
            </a:r>
          </a:p>
          <a:p>
            <a:r>
              <a:rPr lang="en-US" dirty="0" smtClean="0"/>
              <a:t>The Donaldson WMA represents a significant portion of the remaining bottomland hardwood habitat in eastern Arkansas and provides critical wintering habitat to thousands of migratory birds. </a:t>
            </a:r>
          </a:p>
          <a:p>
            <a:endParaRPr lang="en-US" dirty="0"/>
          </a:p>
        </p:txBody>
      </p:sp>
      <p:sp>
        <p:nvSpPr>
          <p:cNvPr id="4" name="Slide Number Placeholder 3"/>
          <p:cNvSpPr>
            <a:spLocks noGrp="1"/>
          </p:cNvSpPr>
          <p:nvPr>
            <p:ph type="sldNum" sz="quarter" idx="12"/>
          </p:nvPr>
        </p:nvSpPr>
        <p:spPr/>
        <p:txBody>
          <a:bodyPr/>
          <a:lstStyle/>
          <a:p>
            <a:pPr>
              <a:defRPr/>
            </a:pPr>
            <a:fld id="{ECA095B0-D620-4AFD-B79A-BE1E9DD6E78D}" type="slidenum">
              <a:rPr lang="en-US" smtClean="0">
                <a:solidFill>
                  <a:srgbClr val="04617B">
                    <a:shade val="90000"/>
                  </a:srgbClr>
                </a:solidFill>
              </a:rPr>
              <a:pPr>
                <a:defRPr/>
              </a:pPr>
              <a:t>8</a:t>
            </a:fld>
            <a:endParaRPr lang="en-US">
              <a:solidFill>
                <a:srgbClr val="04617B">
                  <a:shade val="90000"/>
                </a:srgbClr>
              </a:solidFill>
            </a:endParaRPr>
          </a:p>
        </p:txBody>
      </p:sp>
    </p:spTree>
    <p:extLst>
      <p:ext uri="{BB962C8B-B14F-4D97-AF65-F5344CB8AC3E}">
        <p14:creationId xmlns:p14="http://schemas.microsoft.com/office/powerpoint/2010/main" val="3414388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458200" cy="1466850"/>
          </a:xfrm>
        </p:spPr>
        <p:txBody>
          <a:bodyPr/>
          <a:lstStyle/>
          <a:p>
            <a:r>
              <a:rPr lang="en-US" sz="3600" dirty="0" smtClean="0">
                <a:solidFill>
                  <a:schemeClr val="tx1"/>
                </a:solidFill>
              </a:rPr>
              <a:t/>
            </a:r>
            <a:br>
              <a:rPr lang="en-US" sz="3600" dirty="0" smtClean="0">
                <a:solidFill>
                  <a:schemeClr val="tx1"/>
                </a:solidFill>
              </a:rPr>
            </a:br>
            <a:r>
              <a:rPr lang="en-US" sz="3600" dirty="0">
                <a:solidFill>
                  <a:schemeClr val="tx1"/>
                </a:solidFill>
              </a:rPr>
              <a:t/>
            </a:r>
            <a:br>
              <a:rPr lang="en-US" sz="3600" dirty="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b="1" dirty="0" smtClean="0">
                <a:solidFill>
                  <a:schemeClr val="tx1"/>
                </a:solidFill>
              </a:rPr>
              <a:t>Dave Donaldson Black River Wildlife Management Area (WMA)</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pPr>
              <a:defRPr/>
            </a:pPr>
            <a:fld id="{ECA095B0-D620-4AFD-B79A-BE1E9DD6E78D}" type="slidenum">
              <a:rPr lang="en-US" smtClean="0">
                <a:solidFill>
                  <a:srgbClr val="04617B">
                    <a:shade val="90000"/>
                  </a:srgbClr>
                </a:solidFill>
              </a:rPr>
              <a:pPr>
                <a:defRPr/>
              </a:pPr>
              <a:t>9</a:t>
            </a:fld>
            <a:endParaRPr lang="en-US">
              <a:solidFill>
                <a:srgbClr val="04617B">
                  <a:shade val="90000"/>
                </a:srgbClr>
              </a:solidFill>
            </a:endParaRP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1" y="1676401"/>
            <a:ext cx="5029200" cy="4212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943601" y="2057400"/>
            <a:ext cx="3200400" cy="3600986"/>
          </a:xfrm>
          <a:prstGeom prst="rect">
            <a:avLst/>
          </a:prstGeom>
          <a:noFill/>
        </p:spPr>
        <p:txBody>
          <a:bodyPr wrap="square" rtlCol="0">
            <a:spAutoFit/>
          </a:bodyPr>
          <a:lstStyle/>
          <a:p>
            <a:r>
              <a:rPr lang="en-US" sz="2400" b="1" dirty="0" smtClean="0"/>
              <a:t>Dave Donaldson WMA is a “Crown Jewel” of our state’s great wildlife management heritage….”</a:t>
            </a:r>
          </a:p>
          <a:p>
            <a:endParaRPr lang="en-US" sz="2400" b="1" dirty="0"/>
          </a:p>
          <a:p>
            <a:r>
              <a:rPr lang="en-US" sz="2000" b="1" dirty="0" smtClean="0"/>
              <a:t>Arkansas Game &amp;  Fish Commission Chief Legal Counsel Jim </a:t>
            </a:r>
            <a:r>
              <a:rPr lang="en-US" sz="2000" b="1" dirty="0" err="1" smtClean="0"/>
              <a:t>Goodhart</a:t>
            </a:r>
            <a:r>
              <a:rPr lang="en-US" sz="2000" b="1" dirty="0" smtClean="0"/>
              <a:t> </a:t>
            </a:r>
            <a:endParaRPr lang="en-US" sz="2000" b="1" dirty="0"/>
          </a:p>
        </p:txBody>
      </p:sp>
      <p:sp>
        <p:nvSpPr>
          <p:cNvPr id="7" name="TextBox 6"/>
          <p:cNvSpPr txBox="1"/>
          <p:nvPr/>
        </p:nvSpPr>
        <p:spPr>
          <a:xfrm>
            <a:off x="457200" y="6172200"/>
            <a:ext cx="5483937" cy="369332"/>
          </a:xfrm>
          <a:prstGeom prst="rect">
            <a:avLst/>
          </a:prstGeom>
          <a:noFill/>
        </p:spPr>
        <p:txBody>
          <a:bodyPr wrap="none" rtlCol="0">
            <a:spAutoFit/>
          </a:bodyPr>
          <a:lstStyle/>
          <a:p>
            <a:r>
              <a:rPr lang="en-US" dirty="0" smtClean="0"/>
              <a:t>Photo from the Arkansas Game and Fish Commission</a:t>
            </a:r>
            <a:endParaRPr lang="en-US" dirty="0"/>
          </a:p>
        </p:txBody>
      </p:sp>
    </p:spTree>
    <p:extLst>
      <p:ext uri="{BB962C8B-B14F-4D97-AF65-F5344CB8AC3E}">
        <p14:creationId xmlns:p14="http://schemas.microsoft.com/office/powerpoint/2010/main" val="7451972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August 2012 GAFM working 8-5-12 p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Selling a Product or Service">
  <a:themeElements>
    <a:clrScheme name="">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99CC"/>
      </a:hlink>
      <a:folHlink>
        <a:srgbClr val="0099CC"/>
      </a:folHlink>
    </a:clrScheme>
    <a:fontScheme name="2_Selling a Product or Service">
      <a:majorFont>
        <a:latin typeface="Times New Roman"/>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Selling a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2_Selling a Product or Service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2_Selling a Product or Service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2_Selling a Product or Service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3_Selling a Product or Service">
  <a:themeElements>
    <a:clrScheme name="">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99CC"/>
      </a:hlink>
      <a:folHlink>
        <a:srgbClr val="0099CC"/>
      </a:folHlink>
    </a:clrScheme>
    <a:fontScheme name="2_Selling a Product or Service">
      <a:majorFont>
        <a:latin typeface="Times New Roman"/>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Selling a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2_Selling a Product or Service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2_Selling a Product or Service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2_Selling a Product or Service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5630</TotalTime>
  <Words>1880</Words>
  <Application>Microsoft Office PowerPoint</Application>
  <PresentationFormat>On-screen Show (4:3)</PresentationFormat>
  <Paragraphs>238</Paragraphs>
  <Slides>33</Slides>
  <Notes>8</Notes>
  <HiddenSlides>0</HiddenSlides>
  <MMClips>0</MMClips>
  <ScaleCrop>false</ScaleCrop>
  <HeadingPairs>
    <vt:vector size="4" baseType="variant">
      <vt:variant>
        <vt:lpstr>Theme</vt:lpstr>
      </vt:variant>
      <vt:variant>
        <vt:i4>8</vt:i4>
      </vt:variant>
      <vt:variant>
        <vt:lpstr>Slide Titles</vt:lpstr>
      </vt:variant>
      <vt:variant>
        <vt:i4>33</vt:i4>
      </vt:variant>
    </vt:vector>
  </HeadingPairs>
  <TitlesOfParts>
    <vt:vector size="41" baseType="lpstr">
      <vt:lpstr>2_Flow</vt:lpstr>
      <vt:lpstr>August 2012 GAFM working 8-5-12 pm</vt:lpstr>
      <vt:lpstr>1_Office Theme</vt:lpstr>
      <vt:lpstr>2_Selling a Product or Service</vt:lpstr>
      <vt:lpstr>1_Flow</vt:lpstr>
      <vt:lpstr>Flow</vt:lpstr>
      <vt:lpstr>3_Flow</vt:lpstr>
      <vt:lpstr>3_Selling a Product or Service</vt:lpstr>
      <vt:lpstr>Natural Floodplain Functions Alliance</vt:lpstr>
      <vt:lpstr>Howdy!</vt:lpstr>
      <vt:lpstr>First Some Words From Our Sponsor</vt:lpstr>
      <vt:lpstr>The Case</vt:lpstr>
      <vt:lpstr>Fundamental Law Involved: The Constitution of the United States</vt:lpstr>
      <vt:lpstr>The Constitution of the United States</vt:lpstr>
      <vt:lpstr>Arkansas Game and Fish</vt:lpstr>
      <vt:lpstr>The Facts of the Case</vt:lpstr>
      <vt:lpstr>    Dave Donaldson Black River Wildlife Management Area (WMA) </vt:lpstr>
      <vt:lpstr>The Area Has Extensive Wetlands</vt:lpstr>
      <vt:lpstr>Management of the Donaldson WMA </vt:lpstr>
      <vt:lpstr>US Army Corps of Engineers Involvement</vt:lpstr>
      <vt:lpstr>“One of the largest single events that took place in the history of Piedmont…was the official opening of the Clearwater Lake Dam”</vt:lpstr>
      <vt:lpstr>So We Have a Classic Property Rights Dispute</vt:lpstr>
      <vt:lpstr>USACE Must Balance Rights Of Competing Parties</vt:lpstr>
      <vt:lpstr>Negotiations About The Issue</vt:lpstr>
      <vt:lpstr>In 2005 Litigation Begins</vt:lpstr>
      <vt:lpstr>Special Sovereign Immunity For The United States!</vt:lpstr>
      <vt:lpstr>We Have long Recognized That There Are Two Major Impediments to Safe Regulation</vt:lpstr>
      <vt:lpstr>PowerPoint Presentation</vt:lpstr>
      <vt:lpstr>We Need To Also Recognize A Third  Major Impediment To Safe Development: A Perception of Immunity</vt:lpstr>
      <vt:lpstr>The Arkansas Floodplain Management Association </vt:lpstr>
      <vt:lpstr>Arkansas Fish and Game v. US Litigation</vt:lpstr>
      <vt:lpstr>Then, After US Wins First Appeal It Offers to Settle Case</vt:lpstr>
      <vt:lpstr>US Supreme Court Rules</vt:lpstr>
      <vt:lpstr>Please Note That Litigation for Claimed Harm Is Easier  Now Than In Times Past</vt:lpstr>
      <vt:lpstr>Now What?</vt:lpstr>
      <vt:lpstr>Court Tests for Future Takings Litigation</vt:lpstr>
      <vt:lpstr>So What? Why Is This Case Important?</vt:lpstr>
      <vt:lpstr>So What? Why Else Is This Case Important?</vt:lpstr>
      <vt:lpstr>In Conclusion</vt:lpstr>
      <vt:lpstr>                Contact Information: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EThomas</dc:creator>
  <cp:lastModifiedBy>GLM3</cp:lastModifiedBy>
  <cp:revision>45</cp:revision>
  <dcterms:created xsi:type="dcterms:W3CDTF">2012-12-08T06:50:39Z</dcterms:created>
  <dcterms:modified xsi:type="dcterms:W3CDTF">2012-12-12T08:16:31Z</dcterms:modified>
</cp:coreProperties>
</file>