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5"/>
  </p:notesMasterIdLst>
  <p:handoutMasterIdLst>
    <p:handoutMasterId r:id="rId56"/>
  </p:handoutMasterIdLst>
  <p:sldIdLst>
    <p:sldId id="256" r:id="rId2"/>
    <p:sldId id="257" r:id="rId3"/>
    <p:sldId id="422" r:id="rId4"/>
    <p:sldId id="362" r:id="rId5"/>
    <p:sldId id="363" r:id="rId6"/>
    <p:sldId id="364" r:id="rId7"/>
    <p:sldId id="263" r:id="rId8"/>
    <p:sldId id="429" r:id="rId9"/>
    <p:sldId id="435" r:id="rId10"/>
    <p:sldId id="378" r:id="rId11"/>
    <p:sldId id="423" r:id="rId12"/>
    <p:sldId id="405" r:id="rId13"/>
    <p:sldId id="424" r:id="rId14"/>
    <p:sldId id="406" r:id="rId15"/>
    <p:sldId id="425" r:id="rId16"/>
    <p:sldId id="355" r:id="rId17"/>
    <p:sldId id="426" r:id="rId18"/>
    <p:sldId id="358" r:id="rId19"/>
    <p:sldId id="427" r:id="rId20"/>
    <p:sldId id="354" r:id="rId21"/>
    <p:sldId id="430" r:id="rId22"/>
    <p:sldId id="360" r:id="rId23"/>
    <p:sldId id="431" r:id="rId24"/>
    <p:sldId id="359" r:id="rId25"/>
    <p:sldId id="432" r:id="rId26"/>
    <p:sldId id="275" r:id="rId27"/>
    <p:sldId id="433" r:id="rId28"/>
    <p:sldId id="356" r:id="rId29"/>
    <p:sldId id="434" r:id="rId30"/>
    <p:sldId id="384" r:id="rId31"/>
    <p:sldId id="408" r:id="rId32"/>
    <p:sldId id="409" r:id="rId33"/>
    <p:sldId id="407" r:id="rId34"/>
    <p:sldId id="382" r:id="rId35"/>
    <p:sldId id="292" r:id="rId36"/>
    <p:sldId id="293" r:id="rId37"/>
    <p:sldId id="294" r:id="rId38"/>
    <p:sldId id="295" r:id="rId39"/>
    <p:sldId id="417" r:id="rId40"/>
    <p:sldId id="296" r:id="rId41"/>
    <p:sldId id="412" r:id="rId42"/>
    <p:sldId id="413" r:id="rId43"/>
    <p:sldId id="416" r:id="rId44"/>
    <p:sldId id="414" r:id="rId45"/>
    <p:sldId id="415" r:id="rId46"/>
    <p:sldId id="289" r:id="rId47"/>
    <p:sldId id="403" r:id="rId48"/>
    <p:sldId id="402" r:id="rId49"/>
    <p:sldId id="290" r:id="rId50"/>
    <p:sldId id="353" r:id="rId51"/>
    <p:sldId id="421" r:id="rId52"/>
    <p:sldId id="420" r:id="rId53"/>
    <p:sldId id="34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94660"/>
  </p:normalViewPr>
  <p:slideViewPr>
    <p:cSldViewPr>
      <p:cViewPr>
        <p:scale>
          <a:sx n="50" d="100"/>
          <a:sy n="50" d="100"/>
        </p:scale>
        <p:origin x="-1392"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2A4FF9-3F10-466B-AE02-DA47A6E6BEAB}" type="datetimeFigureOut">
              <a:rPr lang="en-US" smtClean="0"/>
              <a:t>9/11/2012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4CE7E8-1FFB-4975-896A-9FA9C23D6CEA}" type="slidenum">
              <a:rPr lang="en-US" smtClean="0"/>
              <a:t>‹#›</a:t>
            </a:fld>
            <a:endParaRPr lang="en-US"/>
          </a:p>
        </p:txBody>
      </p:sp>
    </p:spTree>
    <p:extLst>
      <p:ext uri="{BB962C8B-B14F-4D97-AF65-F5344CB8AC3E}">
        <p14:creationId xmlns:p14="http://schemas.microsoft.com/office/powerpoint/2010/main" val="1576623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44E3E-6C07-44D0-9E34-50F3922550F3}" type="datetimeFigureOut">
              <a:rPr lang="en-US" smtClean="0"/>
              <a:t>9/11/2012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13F70-3826-47CE-A3B6-5A69A6D472C8}" type="slidenum">
              <a:rPr lang="en-US" smtClean="0"/>
              <a:t>‹#›</a:t>
            </a:fld>
            <a:endParaRPr lang="en-US"/>
          </a:p>
        </p:txBody>
      </p:sp>
    </p:spTree>
    <p:extLst>
      <p:ext uri="{BB962C8B-B14F-4D97-AF65-F5344CB8AC3E}">
        <p14:creationId xmlns:p14="http://schemas.microsoft.com/office/powerpoint/2010/main" val="126239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solidFill>
                  <a:schemeClr val="accent1"/>
                </a:solidFill>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7" name="Date Placeholder 6"/>
          <p:cNvSpPr>
            <a:spLocks noGrp="1"/>
          </p:cNvSpPr>
          <p:nvPr>
            <p:ph type="dt" sz="half" idx="10"/>
          </p:nvPr>
        </p:nvSpPr>
        <p:spPr/>
        <p:txBody>
          <a:bodyPr/>
          <a:lstStyle>
            <a:extLst/>
          </a:lstStyle>
          <a:p>
            <a:fld id="{EF9CF39A-6C4A-4539-8BA1-C940E226C811}" type="datetimeFigureOut">
              <a:rPr lang="en-US" smtClean="0"/>
              <a:t>9/11/2012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6D4B717-0DF2-43C1-988F-1BDDDB8D9711}"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9CF39A-6C4A-4539-8BA1-C940E226C811}" type="datetimeFigureOut">
              <a:rPr lang="en-US" smtClean="0"/>
              <a:t>9/11/2012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D4B717-0DF2-43C1-988F-1BDDDB8D97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9CF39A-6C4A-4539-8BA1-C940E226C811}" type="datetimeFigureOut">
              <a:rPr lang="en-US" smtClean="0"/>
              <a:t>9/11/2012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D4B717-0DF2-43C1-988F-1BDDDB8D97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9CF39A-6C4A-4539-8BA1-C940E226C811}" type="datetimeFigureOut">
              <a:rPr lang="en-US" smtClean="0"/>
              <a:t>9/11/2012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D4B717-0DF2-43C1-988F-1BDDDB8D97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F9CF39A-6C4A-4539-8BA1-C940E226C811}" type="datetimeFigureOut">
              <a:rPr lang="en-US" smtClean="0"/>
              <a:t>9/11/2012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D4B717-0DF2-43C1-988F-1BDDDB8D9711}"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9CF39A-6C4A-4539-8BA1-C940E226C811}" type="datetimeFigureOut">
              <a:rPr lang="en-US" smtClean="0"/>
              <a:t>9/11/2012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6D4B717-0DF2-43C1-988F-1BDDDB8D97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9CF39A-6C4A-4539-8BA1-C940E226C811}" type="datetimeFigureOut">
              <a:rPr lang="en-US" smtClean="0"/>
              <a:t>9/11/2012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D4B717-0DF2-43C1-988F-1BDDDB8D97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F9CF39A-6C4A-4539-8BA1-C940E226C811}" type="datetimeFigureOut">
              <a:rPr lang="en-US" smtClean="0"/>
              <a:t>9/11/2012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6D4B717-0DF2-43C1-988F-1BDDDB8D97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F9CF39A-6C4A-4539-8BA1-C940E226C811}" type="datetimeFigureOut">
              <a:rPr lang="en-US" smtClean="0"/>
              <a:t>9/11/2012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6D4B717-0DF2-43C1-988F-1BDDDB8D9711}"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9CF39A-6C4A-4539-8BA1-C940E226C811}" type="datetimeFigureOut">
              <a:rPr lang="en-US" smtClean="0"/>
              <a:t>9/11/2012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D4B717-0DF2-43C1-988F-1BDDDB8D97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F9CF39A-6C4A-4539-8BA1-C940E226C811}" type="datetimeFigureOut">
              <a:rPr lang="en-US" smtClean="0"/>
              <a:t>9/11/2012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D4B717-0DF2-43C1-988F-1BDDDB8D9711}"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F9CF39A-6C4A-4539-8BA1-C940E226C811}" type="datetimeFigureOut">
              <a:rPr lang="en-US" smtClean="0"/>
              <a:t>9/11/2012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6D4B717-0DF2-43C1-988F-1BDDDB8D9711}"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1" r:id="rId4"/>
    <p:sldLayoutId id="2147483700"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200" b="1" kern="1200">
          <a:solidFill>
            <a:schemeClr val="tx1"/>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epiglobal.org/" TargetMode="External"/><Relationship Id="rId2" Type="http://schemas.openxmlformats.org/officeDocument/2006/relationships/hyperlink" Target="http://www.usgdra.org/"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usgdra.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066800"/>
            <a:ext cx="7467600" cy="1828800"/>
          </a:xfrm>
        </p:spPr>
        <p:txBody>
          <a:bodyPr>
            <a:noAutofit/>
          </a:bodyPr>
          <a:lstStyle/>
          <a:p>
            <a:pPr algn="ctr"/>
            <a:r>
              <a:rPr lang="en-US" sz="3600" b="1" dirty="0" smtClean="0">
                <a:solidFill>
                  <a:schemeClr val="tx1"/>
                </a:solidFill>
              </a:rPr>
              <a:t>Women Building Resilience </a:t>
            </a:r>
            <a:br>
              <a:rPr lang="en-US" sz="3600" b="1" dirty="0" smtClean="0">
                <a:solidFill>
                  <a:schemeClr val="tx1"/>
                </a:solidFill>
              </a:rPr>
            </a:br>
            <a:r>
              <a:rPr lang="en-US" sz="3600" b="1" dirty="0" smtClean="0">
                <a:solidFill>
                  <a:schemeClr val="tx1"/>
                </a:solidFill>
              </a:rPr>
              <a:t>to Disaster in the US: </a:t>
            </a:r>
            <a:br>
              <a:rPr lang="en-US" sz="3600" b="1" dirty="0" smtClean="0">
                <a:solidFill>
                  <a:schemeClr val="tx1"/>
                </a:solidFill>
              </a:rPr>
            </a:br>
            <a:r>
              <a:rPr lang="en-US" sz="3600" b="1" dirty="0" smtClean="0">
                <a:solidFill>
                  <a:schemeClr val="tx1"/>
                </a:solidFill>
              </a:rPr>
              <a:t>New Resources and Strategies </a:t>
            </a:r>
            <a:endParaRPr lang="en-US" sz="3600" b="1" dirty="0">
              <a:solidFill>
                <a:schemeClr val="tx1"/>
              </a:solidFill>
            </a:endParaRPr>
          </a:p>
        </p:txBody>
      </p:sp>
      <p:sp>
        <p:nvSpPr>
          <p:cNvPr id="3" name="Subtitle 2"/>
          <p:cNvSpPr>
            <a:spLocks noGrp="1"/>
          </p:cNvSpPr>
          <p:nvPr>
            <p:ph type="subTitle" idx="1"/>
          </p:nvPr>
        </p:nvSpPr>
        <p:spPr>
          <a:xfrm rot="10800000" flipV="1">
            <a:off x="1676400" y="3429000"/>
            <a:ext cx="7162800" cy="2971799"/>
          </a:xfrm>
        </p:spPr>
        <p:txBody>
          <a:bodyPr/>
          <a:lstStyle/>
          <a:p>
            <a:pPr algn="ctr"/>
            <a:r>
              <a:rPr lang="en-US" sz="2400" dirty="0" err="1">
                <a:solidFill>
                  <a:schemeClr val="bg1">
                    <a:lumMod val="20000"/>
                    <a:lumOff val="80000"/>
                  </a:schemeClr>
                </a:solidFill>
              </a:rPr>
              <a:t>EMForum</a:t>
            </a:r>
            <a:r>
              <a:rPr lang="en-US" sz="2400" dirty="0">
                <a:solidFill>
                  <a:schemeClr val="bg1">
                    <a:lumMod val="20000"/>
                    <a:lumOff val="80000"/>
                  </a:schemeClr>
                </a:solidFill>
              </a:rPr>
              <a:t> Webinar, </a:t>
            </a:r>
            <a:r>
              <a:rPr lang="en-US" sz="2400" dirty="0" smtClean="0">
                <a:solidFill>
                  <a:schemeClr val="bg1">
                    <a:lumMod val="20000"/>
                    <a:lumOff val="80000"/>
                  </a:schemeClr>
                </a:solidFill>
              </a:rPr>
              <a:t> April </a:t>
            </a:r>
            <a:r>
              <a:rPr lang="en-US" sz="2400" dirty="0">
                <a:solidFill>
                  <a:schemeClr val="bg1">
                    <a:lumMod val="20000"/>
                    <a:lumOff val="80000"/>
                  </a:schemeClr>
                </a:solidFill>
              </a:rPr>
              <a:t>25 2012</a:t>
            </a:r>
          </a:p>
          <a:p>
            <a:pPr algn="ctr"/>
            <a:r>
              <a:rPr lang="en-US" sz="2400" dirty="0">
                <a:solidFill>
                  <a:schemeClr val="bg1">
                    <a:lumMod val="20000"/>
                    <a:lumOff val="80000"/>
                  </a:schemeClr>
                </a:solidFill>
              </a:rPr>
              <a:t>E. Enarson, Ph.D. </a:t>
            </a:r>
          </a:p>
          <a:p>
            <a:pPr algn="ctr"/>
            <a:r>
              <a:rPr lang="en-US" sz="2400" dirty="0">
                <a:solidFill>
                  <a:schemeClr val="bg1">
                    <a:lumMod val="20000"/>
                    <a:lumOff val="80000"/>
                  </a:schemeClr>
                </a:solidFill>
              </a:rPr>
              <a:t>Independent Scholar, Lyons  CO</a:t>
            </a:r>
          </a:p>
          <a:p>
            <a:pPr algn="ctr"/>
            <a:r>
              <a:rPr lang="en-US" sz="2400" dirty="0">
                <a:solidFill>
                  <a:schemeClr val="bg1">
                    <a:lumMod val="20000"/>
                    <a:lumOff val="80000"/>
                  </a:schemeClr>
                </a:solidFill>
              </a:rPr>
              <a:t>enarsone@gmail.com</a:t>
            </a:r>
          </a:p>
          <a:p>
            <a:endParaRPr lang="en-US" dirty="0">
              <a:solidFill>
                <a:schemeClr val="accent1">
                  <a:lumMod val="60000"/>
                  <a:lumOff val="40000"/>
                </a:schemeClr>
              </a:solidFill>
            </a:endParaRPr>
          </a:p>
        </p:txBody>
      </p:sp>
    </p:spTree>
    <p:extLst>
      <p:ext uri="{BB962C8B-B14F-4D97-AF65-F5344CB8AC3E}">
        <p14:creationId xmlns:p14="http://schemas.microsoft.com/office/powerpoint/2010/main" val="204440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Representations of women in  </a:t>
            </a:r>
            <a:br>
              <a:rPr lang="en-US" dirty="0" smtClean="0"/>
            </a:br>
            <a:r>
              <a:rPr lang="en-US" dirty="0"/>
              <a:t> </a:t>
            </a:r>
            <a:r>
              <a:rPr lang="en-US" dirty="0" smtClean="0"/>
              <a:t>    disasters </a:t>
            </a:r>
            <a:endParaRPr lang="en-US" dirty="0"/>
          </a:p>
        </p:txBody>
      </p:sp>
      <p:sp>
        <p:nvSpPr>
          <p:cNvPr id="4" name="Content Placeholder 3"/>
          <p:cNvSpPr>
            <a:spLocks noGrp="1"/>
          </p:cNvSpPr>
          <p:nvPr>
            <p:ph sz="half" idx="1"/>
          </p:nvPr>
        </p:nvSpPr>
        <p:spPr>
          <a:xfrm>
            <a:off x="1435608" y="1524000"/>
            <a:ext cx="5346192" cy="4663440"/>
          </a:xfrm>
        </p:spPr>
        <p:txBody>
          <a:bodyPr>
            <a:normAutofit/>
          </a:bodyPr>
          <a:lstStyle/>
          <a:p>
            <a:r>
              <a:rPr lang="en-US" dirty="0" smtClean="0"/>
              <a:t>Disaster popular cultures</a:t>
            </a:r>
          </a:p>
          <a:p>
            <a:r>
              <a:rPr lang="en-US" dirty="0" smtClean="0"/>
              <a:t>Gender &amp; disaster in pop culture</a:t>
            </a:r>
          </a:p>
          <a:p>
            <a:r>
              <a:rPr lang="en-US" dirty="0" smtClean="0"/>
              <a:t>Retelling the story—women</a:t>
            </a:r>
          </a:p>
          <a:p>
            <a:r>
              <a:rPr lang="en-US" dirty="0" smtClean="0"/>
              <a:t>Quilts, of course! </a:t>
            </a:r>
          </a:p>
          <a:p>
            <a:endParaRPr lang="en-US" sz="2400" dirty="0"/>
          </a:p>
          <a:p>
            <a:endParaRPr lang="en-US" sz="2400" dirty="0" smtClean="0"/>
          </a:p>
        </p:txBody>
      </p:sp>
      <p:pic>
        <p:nvPicPr>
          <p:cNvPr id="1026" name="Picture 2" descr="C:\Users\Owner\Documents\NEW G&amp;D PHOTOS\eve in 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572000"/>
            <a:ext cx="2633413" cy="17567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i6tc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53200" y="4495800"/>
            <a:ext cx="2432304" cy="182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05000"/>
            <a:ext cx="193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62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3" name="Content Placeholder 2"/>
          <p:cNvSpPr>
            <a:spLocks noGrp="1"/>
          </p:cNvSpPr>
          <p:nvPr>
            <p:ph idx="1"/>
          </p:nvPr>
        </p:nvSpPr>
        <p:spPr/>
        <p:txBody>
          <a:bodyPr>
            <a:normAutofit/>
          </a:bodyPr>
          <a:lstStyle/>
          <a:p>
            <a:r>
              <a:rPr lang="en-US" sz="2600" dirty="0" smtClean="0"/>
              <a:t>Reaching the public</a:t>
            </a:r>
          </a:p>
          <a:p>
            <a:r>
              <a:rPr lang="en-US" sz="2600" dirty="0" smtClean="0"/>
              <a:t>Reframing the issues</a:t>
            </a:r>
          </a:p>
          <a:p>
            <a:r>
              <a:rPr lang="en-US" sz="2600" dirty="0" smtClean="0"/>
              <a:t>Story telling and knowledge exchange</a:t>
            </a:r>
          </a:p>
          <a:p>
            <a:endParaRPr lang="en-US" dirty="0"/>
          </a:p>
          <a:p>
            <a:r>
              <a:rPr lang="en-US" sz="2600" dirty="0" smtClean="0"/>
              <a:t>Needed!</a:t>
            </a:r>
          </a:p>
          <a:p>
            <a:pPr lvl="1"/>
            <a:r>
              <a:rPr lang="en-US" sz="2200" dirty="0" smtClean="0"/>
              <a:t>More work on new social media from a gender perspective</a:t>
            </a:r>
          </a:p>
          <a:p>
            <a:pPr lvl="1"/>
            <a:r>
              <a:rPr lang="en-US" sz="2200" dirty="0" smtClean="0"/>
              <a:t>More work on how women &amp; men respectively use social media in disaster-relevant ways</a:t>
            </a:r>
          </a:p>
          <a:p>
            <a:endParaRPr lang="en-US" sz="2200" dirty="0"/>
          </a:p>
        </p:txBody>
      </p:sp>
    </p:spTree>
    <p:extLst>
      <p:ext uri="{BB962C8B-B14F-4D97-AF65-F5344CB8AC3E}">
        <p14:creationId xmlns:p14="http://schemas.microsoft.com/office/powerpoint/2010/main" val="3813553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57200"/>
            <a:ext cx="7708392" cy="1143000"/>
          </a:xfrm>
        </p:spPr>
        <p:txBody>
          <a:bodyPr>
            <a:noAutofit/>
          </a:bodyPr>
          <a:lstStyle/>
          <a:p>
            <a:r>
              <a:rPr lang="en-US" dirty="0"/>
              <a:t>3</a:t>
            </a:r>
            <a:r>
              <a:rPr lang="en-US" dirty="0" smtClean="0"/>
              <a:t>.  How gender changes disaster </a:t>
            </a:r>
            <a:br>
              <a:rPr lang="en-US" dirty="0" smtClean="0"/>
            </a:br>
            <a:r>
              <a:rPr lang="en-US" dirty="0"/>
              <a:t> </a:t>
            </a:r>
            <a:r>
              <a:rPr lang="en-US" dirty="0" smtClean="0"/>
              <a:t>    studies</a:t>
            </a:r>
            <a:r>
              <a:rPr lang="en-US" dirty="0"/>
              <a:t/>
            </a:r>
            <a:br>
              <a:rPr lang="en-US" dirty="0"/>
            </a:br>
            <a:endParaRPr lang="en-US" dirty="0"/>
          </a:p>
        </p:txBody>
      </p:sp>
      <p:sp>
        <p:nvSpPr>
          <p:cNvPr id="3" name="Content Placeholder 2"/>
          <p:cNvSpPr>
            <a:spLocks noGrp="1"/>
          </p:cNvSpPr>
          <p:nvPr>
            <p:ph sz="half" idx="1"/>
          </p:nvPr>
        </p:nvSpPr>
        <p:spPr>
          <a:xfrm>
            <a:off x="1435608" y="1524000"/>
            <a:ext cx="4660392" cy="4663440"/>
          </a:xfrm>
        </p:spPr>
        <p:txBody>
          <a:bodyPr>
            <a:normAutofit/>
          </a:bodyPr>
          <a:lstStyle/>
          <a:p>
            <a:r>
              <a:rPr lang="en-US" dirty="0" smtClean="0"/>
              <a:t>Theory matters—”finding and framing” </a:t>
            </a:r>
          </a:p>
          <a:p>
            <a:r>
              <a:rPr lang="en-US" dirty="0" smtClean="0"/>
              <a:t>Sociologies of gender and sociologies of disaster</a:t>
            </a:r>
          </a:p>
          <a:p>
            <a:r>
              <a:rPr lang="en-US" dirty="0" smtClean="0"/>
              <a:t>Using feminist theories</a:t>
            </a:r>
          </a:p>
          <a:p>
            <a:pPr lvl="1"/>
            <a:r>
              <a:rPr lang="en-US" dirty="0" smtClean="0"/>
              <a:t>Liberal, socialist, radical, multiracial, gender and development, postmodern, feminist political ecology</a:t>
            </a:r>
          </a:p>
        </p:txBody>
      </p:sp>
      <p:pic>
        <p:nvPicPr>
          <p:cNvPr id="6" name="Picture 5" descr="Photograph by Andrea Booher taken on 09/03/2005 in Texas"/>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0"/>
            <a:ext cx="2887980" cy="2362200"/>
          </a:xfrm>
          <a:prstGeom prst="rect">
            <a:avLst/>
          </a:prstGeom>
          <a:noFill/>
          <a:ln>
            <a:noFill/>
          </a:ln>
        </p:spPr>
      </p:pic>
      <p:pic>
        <p:nvPicPr>
          <p:cNvPr id="8" name="Content Placeholder 7" descr="Pensacola, Fl.- August 23, 2005. Vicki Mack, FEMA Mitigation Outreach Team, explains the FEMA mitigation program to a customer at LOWE’s in Pensac..."/>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19800" y="4267200"/>
            <a:ext cx="2811780" cy="2286000"/>
          </a:xfrm>
          <a:prstGeom prst="rect">
            <a:avLst/>
          </a:prstGeom>
          <a:noFill/>
          <a:ln>
            <a:noFill/>
          </a:ln>
        </p:spPr>
      </p:pic>
    </p:spTree>
    <p:extLst>
      <p:ext uri="{BB962C8B-B14F-4D97-AF65-F5344CB8AC3E}">
        <p14:creationId xmlns:p14="http://schemas.microsoft.com/office/powerpoint/2010/main" val="4053143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3" name="Content Placeholder 2"/>
          <p:cNvSpPr>
            <a:spLocks noGrp="1"/>
          </p:cNvSpPr>
          <p:nvPr>
            <p:ph idx="1"/>
          </p:nvPr>
        </p:nvSpPr>
        <p:spPr/>
        <p:txBody>
          <a:bodyPr>
            <a:normAutofit fontScale="92500"/>
          </a:bodyPr>
          <a:lstStyle/>
          <a:p>
            <a:r>
              <a:rPr lang="en-US" dirty="0"/>
              <a:t>Reframing the </a:t>
            </a:r>
            <a:r>
              <a:rPr lang="en-US" dirty="0" smtClean="0"/>
              <a:t>issues</a:t>
            </a:r>
            <a:endParaRPr lang="en-US" dirty="0"/>
          </a:p>
          <a:p>
            <a:r>
              <a:rPr lang="en-US" dirty="0" smtClean="0"/>
              <a:t>Predictive/explanatory</a:t>
            </a:r>
          </a:p>
          <a:p>
            <a:r>
              <a:rPr lang="en-US" dirty="0" smtClean="0"/>
              <a:t>Priorities for action</a:t>
            </a:r>
          </a:p>
          <a:p>
            <a:endParaRPr lang="en-US" dirty="0"/>
          </a:p>
          <a:p>
            <a:r>
              <a:rPr lang="en-US" dirty="0" smtClean="0"/>
              <a:t>Needed!</a:t>
            </a:r>
          </a:p>
          <a:p>
            <a:pPr lvl="1"/>
            <a:r>
              <a:rPr lang="en-US" dirty="0" smtClean="0"/>
              <a:t>Theoretical integration of women, gender and disaster analysis with political ecology including climate </a:t>
            </a:r>
          </a:p>
          <a:p>
            <a:pPr lvl="1"/>
            <a:r>
              <a:rPr lang="en-US" dirty="0" smtClean="0"/>
              <a:t>Focus on sustainability, social justice, ecosystems</a:t>
            </a:r>
          </a:p>
          <a:p>
            <a:pPr lvl="1"/>
            <a:r>
              <a:rPr lang="en-US" dirty="0" smtClean="0"/>
              <a:t>More synthesis with theoretical work in allied fields</a:t>
            </a:r>
          </a:p>
          <a:p>
            <a:pPr lvl="1"/>
            <a:r>
              <a:rPr lang="en-US" dirty="0" smtClean="0"/>
              <a:t>More integration with masculinity theories</a:t>
            </a:r>
          </a:p>
        </p:txBody>
      </p:sp>
    </p:spTree>
    <p:extLst>
      <p:ext uri="{BB962C8B-B14F-4D97-AF65-F5344CB8AC3E}">
        <p14:creationId xmlns:p14="http://schemas.microsoft.com/office/powerpoint/2010/main" val="379902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4</a:t>
            </a:r>
            <a:r>
              <a:rPr lang="en-US" cap="none" dirty="0" smtClean="0"/>
              <a:t>.  Measuring </a:t>
            </a:r>
            <a:r>
              <a:rPr lang="en-US" dirty="0"/>
              <a:t>v</a:t>
            </a:r>
            <a:r>
              <a:rPr lang="en-US" cap="none" dirty="0" smtClean="0"/>
              <a:t>ulnerability and </a:t>
            </a:r>
            <a:br>
              <a:rPr lang="en-US" cap="none" dirty="0" smtClean="0"/>
            </a:br>
            <a:r>
              <a:rPr lang="en-US" dirty="0"/>
              <a:t> </a:t>
            </a:r>
            <a:r>
              <a:rPr lang="en-US" dirty="0" smtClean="0"/>
              <a:t>    </a:t>
            </a:r>
            <a:r>
              <a:rPr lang="en-US" cap="none" dirty="0" smtClean="0"/>
              <a:t>capacity</a:t>
            </a:r>
            <a:endParaRPr lang="en-US" cap="none" dirty="0"/>
          </a:p>
        </p:txBody>
      </p:sp>
      <p:sp>
        <p:nvSpPr>
          <p:cNvPr id="2" name="Content Placeholder 1"/>
          <p:cNvSpPr>
            <a:spLocks noGrp="1"/>
          </p:cNvSpPr>
          <p:nvPr>
            <p:ph sz="half" idx="1"/>
          </p:nvPr>
        </p:nvSpPr>
        <p:spPr>
          <a:xfrm>
            <a:off x="1295400" y="1524000"/>
            <a:ext cx="5105400" cy="5105400"/>
          </a:xfrm>
        </p:spPr>
        <p:txBody>
          <a:bodyPr>
            <a:normAutofit/>
          </a:bodyPr>
          <a:lstStyle/>
          <a:p>
            <a:r>
              <a:rPr lang="en-US" dirty="0" smtClean="0"/>
              <a:t>Gendered vulnerabilities</a:t>
            </a:r>
          </a:p>
          <a:p>
            <a:r>
              <a:rPr lang="en-US" dirty="0" smtClean="0"/>
              <a:t>Wrong turns and blinders</a:t>
            </a:r>
          </a:p>
          <a:p>
            <a:r>
              <a:rPr lang="en-US" dirty="0" smtClean="0"/>
              <a:t>Mapping—cautionary notes</a:t>
            </a:r>
          </a:p>
          <a:p>
            <a:r>
              <a:rPr lang="en-US" dirty="0" smtClean="0"/>
              <a:t>Census data options</a:t>
            </a:r>
          </a:p>
          <a:p>
            <a:r>
              <a:rPr lang="en-US" dirty="0" smtClean="0"/>
              <a:t>Relationships, not numbers</a:t>
            </a:r>
            <a:endParaRPr lang="en-US" dirty="0"/>
          </a:p>
        </p:txBody>
      </p:sp>
      <p:pic>
        <p:nvPicPr>
          <p:cNvPr id="5" name="Picture 4" descr="Disabled person Bobby Singletary"/>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76400"/>
            <a:ext cx="2514600" cy="2286000"/>
          </a:xfrm>
          <a:prstGeom prst="rect">
            <a:avLst/>
          </a:prstGeom>
          <a:noFill/>
          <a:ln>
            <a:noFill/>
          </a:ln>
        </p:spPr>
      </p:pic>
      <p:pic>
        <p:nvPicPr>
          <p:cNvPr id="6" name="Picture 5" descr="Photograph by Liz Roll taken on 09/02/2005 in Florida"/>
          <p:cNvPicPr/>
          <p:nvPr/>
        </p:nvPicPr>
        <p:blipFill rotWithShape="1">
          <a:blip r:embed="rId3">
            <a:extLst>
              <a:ext uri="{28A0092B-C50C-407E-A947-70E740481C1C}">
                <a14:useLocalDpi xmlns:a14="http://schemas.microsoft.com/office/drawing/2010/main" val="0"/>
              </a:ext>
            </a:extLst>
          </a:blip>
          <a:srcRect t="11891"/>
          <a:stretch/>
        </p:blipFill>
        <p:spPr bwMode="auto">
          <a:xfrm>
            <a:off x="6248400" y="4114800"/>
            <a:ext cx="2514600" cy="2438400"/>
          </a:xfrm>
          <a:prstGeom prst="rect">
            <a:avLst/>
          </a:prstGeom>
          <a:noFill/>
          <a:ln>
            <a:noFill/>
          </a:ln>
        </p:spPr>
      </p:pic>
    </p:spTree>
    <p:extLst>
      <p:ext uri="{BB962C8B-B14F-4D97-AF65-F5344CB8AC3E}">
        <p14:creationId xmlns:p14="http://schemas.microsoft.com/office/powerpoint/2010/main" val="4157971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3" name="Content Placeholder 2"/>
          <p:cNvSpPr>
            <a:spLocks noGrp="1"/>
          </p:cNvSpPr>
          <p:nvPr>
            <p:ph idx="1"/>
          </p:nvPr>
        </p:nvSpPr>
        <p:spPr/>
        <p:txBody>
          <a:bodyPr>
            <a:normAutofit/>
          </a:bodyPr>
          <a:lstStyle/>
          <a:p>
            <a:r>
              <a:rPr lang="en-US" sz="2600" dirty="0" smtClean="0"/>
              <a:t>Unanticipated effects &amp; responses</a:t>
            </a:r>
          </a:p>
          <a:p>
            <a:r>
              <a:rPr lang="en-US" sz="2600" dirty="0" smtClean="0"/>
              <a:t>Risk mapping must engage communities</a:t>
            </a:r>
          </a:p>
          <a:p>
            <a:r>
              <a:rPr lang="en-US" sz="2600" dirty="0" smtClean="0"/>
              <a:t>Risk mapping must engage women who live at increased risk, needs and capabilities</a:t>
            </a:r>
          </a:p>
          <a:p>
            <a:endParaRPr lang="en-US" sz="2600" dirty="0"/>
          </a:p>
          <a:p>
            <a:r>
              <a:rPr lang="en-US" sz="2600" dirty="0" smtClean="0"/>
              <a:t>Needed!</a:t>
            </a:r>
          </a:p>
          <a:p>
            <a:pPr lvl="1"/>
            <a:r>
              <a:rPr lang="en-US" sz="2200" dirty="0" smtClean="0"/>
              <a:t>Sex-specific data in all gov’t supported research</a:t>
            </a:r>
          </a:p>
          <a:p>
            <a:pPr lvl="1"/>
            <a:r>
              <a:rPr lang="en-US" sz="2200" dirty="0" smtClean="0"/>
              <a:t>Development and testing of sex/gender indicators including those sensitive to men and boys</a:t>
            </a:r>
          </a:p>
          <a:p>
            <a:pPr lvl="1"/>
            <a:r>
              <a:rPr lang="en-US" sz="2200" dirty="0" smtClean="0"/>
              <a:t>Critical analysis of existing mapping tools</a:t>
            </a:r>
          </a:p>
          <a:p>
            <a:endParaRPr lang="en-US" dirty="0"/>
          </a:p>
        </p:txBody>
      </p:sp>
    </p:spTree>
    <p:extLst>
      <p:ext uri="{BB962C8B-B14F-4D97-AF65-F5344CB8AC3E}">
        <p14:creationId xmlns:p14="http://schemas.microsoft.com/office/powerpoint/2010/main" val="3222806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Desktop\37973.jpg"/>
          <p:cNvPicPr/>
          <p:nvPr/>
        </p:nvPicPr>
        <p:blipFill rotWithShape="1">
          <a:blip r:embed="rId2">
            <a:extLst>
              <a:ext uri="{28A0092B-C50C-407E-A947-70E740481C1C}">
                <a14:useLocalDpi xmlns:a14="http://schemas.microsoft.com/office/drawing/2010/main" val="0"/>
              </a:ext>
            </a:extLst>
          </a:blip>
          <a:srcRect r="36582"/>
          <a:stretch/>
        </p:blipFill>
        <p:spPr bwMode="auto">
          <a:xfrm>
            <a:off x="6400800" y="3886200"/>
            <a:ext cx="2286000" cy="2499360"/>
          </a:xfrm>
          <a:prstGeom prst="rect">
            <a:avLst/>
          </a:prstGeom>
          <a:noFill/>
          <a:ln>
            <a:noFill/>
          </a:ln>
          <a:extLst>
            <a:ext uri="{53640926-AAD7-44D8-BBD7-CCE9431645EC}">
              <a14:shadowObscured xmlns:a14="http://schemas.microsoft.com/office/drawing/2010/main"/>
            </a:ext>
          </a:extLst>
        </p:spPr>
      </p:pic>
      <p:sp>
        <p:nvSpPr>
          <p:cNvPr id="3" name="Title 2"/>
          <p:cNvSpPr>
            <a:spLocks noGrp="1"/>
          </p:cNvSpPr>
          <p:nvPr>
            <p:ph type="title"/>
          </p:nvPr>
        </p:nvSpPr>
        <p:spPr/>
        <p:txBody>
          <a:bodyPr>
            <a:normAutofit/>
          </a:bodyPr>
          <a:lstStyle/>
          <a:p>
            <a:r>
              <a:rPr lang="en-US" dirty="0"/>
              <a:t>5</a:t>
            </a:r>
            <a:r>
              <a:rPr lang="en-US" cap="none" dirty="0" smtClean="0"/>
              <a:t>.  Health and well-being</a:t>
            </a:r>
            <a:endParaRPr lang="en-US" cap="none" dirty="0"/>
          </a:p>
        </p:txBody>
      </p:sp>
      <p:sp>
        <p:nvSpPr>
          <p:cNvPr id="6" name="Content Placeholder 5"/>
          <p:cNvSpPr>
            <a:spLocks noGrp="1"/>
          </p:cNvSpPr>
          <p:nvPr>
            <p:ph sz="half" idx="1"/>
          </p:nvPr>
        </p:nvSpPr>
        <p:spPr>
          <a:xfrm>
            <a:off x="1435608" y="1524000"/>
            <a:ext cx="5605272" cy="4663440"/>
          </a:xfrm>
        </p:spPr>
        <p:txBody>
          <a:bodyPr>
            <a:normAutofit/>
          </a:bodyPr>
          <a:lstStyle/>
          <a:p>
            <a:r>
              <a:rPr lang="en-US" dirty="0" smtClean="0"/>
              <a:t>Gender and survival</a:t>
            </a:r>
          </a:p>
          <a:p>
            <a:r>
              <a:rPr lang="en-US" dirty="0" smtClean="0"/>
              <a:t>Reproductive health</a:t>
            </a:r>
          </a:p>
          <a:p>
            <a:r>
              <a:rPr lang="en-US" dirty="0" smtClean="0"/>
              <a:t>Maternal and infant health</a:t>
            </a:r>
          </a:p>
          <a:p>
            <a:r>
              <a:rPr lang="en-US" dirty="0" smtClean="0"/>
              <a:t>Explaining gender patterns in post-disaster mental health</a:t>
            </a:r>
            <a:endParaRPr lang="en-US" dirty="0"/>
          </a:p>
        </p:txBody>
      </p:sp>
      <p:pic>
        <p:nvPicPr>
          <p:cNvPr id="5" name="Picture 4" descr="http://www.fema.gov/photodata/original/5057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71600"/>
            <a:ext cx="2529840" cy="2133600"/>
          </a:xfrm>
          <a:prstGeom prst="rect">
            <a:avLst/>
          </a:prstGeom>
          <a:noFill/>
          <a:ln>
            <a:noFill/>
          </a:ln>
        </p:spPr>
      </p:pic>
    </p:spTree>
    <p:extLst>
      <p:ext uri="{BB962C8B-B14F-4D97-AF65-F5344CB8AC3E}">
        <p14:creationId xmlns:p14="http://schemas.microsoft.com/office/powerpoint/2010/main" val="2494867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3" name="Content Placeholder 2"/>
          <p:cNvSpPr>
            <a:spLocks noGrp="1"/>
          </p:cNvSpPr>
          <p:nvPr>
            <p:ph idx="1"/>
          </p:nvPr>
        </p:nvSpPr>
        <p:spPr/>
        <p:txBody>
          <a:bodyPr>
            <a:normAutofit lnSpcReduction="10000"/>
          </a:bodyPr>
          <a:lstStyle/>
          <a:p>
            <a:r>
              <a:rPr lang="en-US" sz="2600" dirty="0" smtClean="0"/>
              <a:t>Life &amp; safety </a:t>
            </a:r>
          </a:p>
          <a:p>
            <a:r>
              <a:rPr lang="en-US" sz="2600" dirty="0" smtClean="0"/>
              <a:t>Disrupted services with lasting effects</a:t>
            </a:r>
          </a:p>
          <a:p>
            <a:r>
              <a:rPr lang="en-US" sz="2600" dirty="0" smtClean="0"/>
              <a:t>Inadequate psychosocial responses</a:t>
            </a:r>
          </a:p>
          <a:p>
            <a:endParaRPr lang="en-US" dirty="0"/>
          </a:p>
          <a:p>
            <a:r>
              <a:rPr lang="en-US" dirty="0" smtClean="0"/>
              <a:t>Needed!</a:t>
            </a:r>
          </a:p>
          <a:p>
            <a:pPr lvl="1"/>
            <a:r>
              <a:rPr lang="en-US" sz="2200" dirty="0"/>
              <a:t>Critical review and revision of </a:t>
            </a:r>
            <a:r>
              <a:rPr lang="en-US" sz="2200" dirty="0" smtClean="0"/>
              <a:t>public health in disasters approaches and training </a:t>
            </a:r>
            <a:r>
              <a:rPr lang="en-US" sz="2200" dirty="0"/>
              <a:t>guides</a:t>
            </a:r>
          </a:p>
          <a:p>
            <a:pPr lvl="1"/>
            <a:r>
              <a:rPr lang="en-US" sz="2200" dirty="0" smtClean="0"/>
              <a:t>Capacity building in women’s health services</a:t>
            </a:r>
          </a:p>
          <a:p>
            <a:pPr lvl="1"/>
            <a:r>
              <a:rPr lang="en-US" sz="2200" dirty="0" smtClean="0"/>
              <a:t>Pre-planning to ‘care for the caregivers’</a:t>
            </a:r>
          </a:p>
          <a:p>
            <a:pPr lvl="1"/>
            <a:r>
              <a:rPr lang="en-US" sz="2200" dirty="0" smtClean="0"/>
              <a:t>Research: increased attention to men’s reproductive, mental and physical health (non-responders as well as responders)</a:t>
            </a:r>
          </a:p>
          <a:p>
            <a:pPr lvl="1"/>
            <a:endParaRPr lang="en-US" dirty="0" smtClean="0"/>
          </a:p>
        </p:txBody>
      </p:sp>
    </p:spTree>
    <p:extLst>
      <p:ext uri="{BB962C8B-B14F-4D97-AF65-F5344CB8AC3E}">
        <p14:creationId xmlns:p14="http://schemas.microsoft.com/office/powerpoint/2010/main" val="2729916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6</a:t>
            </a:r>
            <a:r>
              <a:rPr lang="en-US" cap="none" dirty="0" smtClean="0"/>
              <a:t>.  Violence against women </a:t>
            </a:r>
            <a:endParaRPr lang="en-US" cap="none" dirty="0"/>
          </a:p>
        </p:txBody>
      </p:sp>
      <p:sp>
        <p:nvSpPr>
          <p:cNvPr id="2" name="Content Placeholder 1"/>
          <p:cNvSpPr>
            <a:spLocks noGrp="1"/>
          </p:cNvSpPr>
          <p:nvPr>
            <p:ph sz="half" idx="1"/>
          </p:nvPr>
        </p:nvSpPr>
        <p:spPr>
          <a:xfrm>
            <a:off x="1435608" y="1524000"/>
            <a:ext cx="4279392" cy="4663440"/>
          </a:xfrm>
        </p:spPr>
        <p:txBody>
          <a:bodyPr>
            <a:normAutofit/>
          </a:bodyPr>
          <a:lstStyle/>
          <a:p>
            <a:r>
              <a:rPr lang="en-US" dirty="0"/>
              <a:t>Gender-based violence </a:t>
            </a:r>
            <a:r>
              <a:rPr lang="en-US" dirty="0" smtClean="0"/>
              <a:t>post-disaster data</a:t>
            </a:r>
          </a:p>
          <a:p>
            <a:pPr lvl="1"/>
            <a:r>
              <a:rPr lang="en-US" dirty="0" smtClean="0"/>
              <a:t>patterns and gaps</a:t>
            </a:r>
            <a:endParaRPr lang="en-US" dirty="0"/>
          </a:p>
          <a:p>
            <a:r>
              <a:rPr lang="en-US" dirty="0" smtClean="0"/>
              <a:t>US case studies</a:t>
            </a:r>
          </a:p>
          <a:p>
            <a:pPr lvl="1"/>
            <a:r>
              <a:rPr lang="en-US" dirty="0" smtClean="0"/>
              <a:t>from Exxon Valdez to Katrina/Rita </a:t>
            </a:r>
          </a:p>
          <a:p>
            <a:r>
              <a:rPr lang="en-US" dirty="0" smtClean="0"/>
              <a:t>Alternate explanations </a:t>
            </a: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173480"/>
            <a:ext cx="2934108" cy="217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05600" y="3657600"/>
            <a:ext cx="1904762" cy="28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147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3" name="Content Placeholder 2"/>
          <p:cNvSpPr>
            <a:spLocks noGrp="1"/>
          </p:cNvSpPr>
          <p:nvPr>
            <p:ph idx="1"/>
          </p:nvPr>
        </p:nvSpPr>
        <p:spPr>
          <a:xfrm>
            <a:off x="990600" y="1371600"/>
            <a:ext cx="8077200" cy="5791200"/>
          </a:xfrm>
        </p:spPr>
        <p:txBody>
          <a:bodyPr>
            <a:normAutofit fontScale="77500" lnSpcReduction="20000"/>
          </a:bodyPr>
          <a:lstStyle/>
          <a:p>
            <a:r>
              <a:rPr lang="en-US" sz="3400" dirty="0" smtClean="0"/>
              <a:t>Public health &amp; safety; children’s well-being </a:t>
            </a:r>
          </a:p>
          <a:p>
            <a:r>
              <a:rPr lang="en-US" sz="3400" dirty="0" smtClean="0"/>
              <a:t>Fear undermines resilience</a:t>
            </a:r>
          </a:p>
          <a:p>
            <a:r>
              <a:rPr lang="en-US" sz="3400" dirty="0" smtClean="0"/>
              <a:t>Relates to shelter protocol and training, psychosocial intervention, community partnerships and outreach</a:t>
            </a:r>
          </a:p>
          <a:p>
            <a:pPr marL="82296" indent="0">
              <a:buNone/>
            </a:pPr>
            <a:endParaRPr lang="en-US" dirty="0" smtClean="0"/>
          </a:p>
          <a:p>
            <a:pPr marL="82296" indent="0">
              <a:buNone/>
            </a:pPr>
            <a:r>
              <a:rPr lang="en-US" sz="3400" dirty="0" smtClean="0"/>
              <a:t>Needed!</a:t>
            </a:r>
          </a:p>
          <a:p>
            <a:pPr lvl="1"/>
            <a:r>
              <a:rPr lang="en-US" sz="2900" dirty="0" smtClean="0"/>
              <a:t>Community-wide planning for possible increases </a:t>
            </a:r>
          </a:p>
          <a:p>
            <a:pPr lvl="1"/>
            <a:r>
              <a:rPr lang="en-US" sz="2900" dirty="0" smtClean="0"/>
              <a:t>Systematic data collection for analysis and planning </a:t>
            </a:r>
          </a:p>
          <a:p>
            <a:pPr lvl="1"/>
            <a:r>
              <a:rPr lang="en-US" sz="2900" dirty="0" smtClean="0"/>
              <a:t>Capacity building in antiviolence community organizations </a:t>
            </a:r>
          </a:p>
          <a:p>
            <a:pPr lvl="1"/>
            <a:r>
              <a:rPr lang="en-US" sz="2900" dirty="0" smtClean="0"/>
              <a:t>Policy directives on gender based violence in US disasters </a:t>
            </a:r>
          </a:p>
          <a:p>
            <a:pPr lvl="1"/>
            <a:r>
              <a:rPr lang="en-US" sz="2900" dirty="0" smtClean="0"/>
              <a:t>Research: other forms of family violence; men and violence; GLBTQ experiences; “good practice” evaluations</a:t>
            </a:r>
            <a:endParaRPr lang="en-US" sz="2900" dirty="0"/>
          </a:p>
        </p:txBody>
      </p:sp>
    </p:spTree>
    <p:extLst>
      <p:ext uri="{BB962C8B-B14F-4D97-AF65-F5344CB8AC3E}">
        <p14:creationId xmlns:p14="http://schemas.microsoft.com/office/powerpoint/2010/main" val="207437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cap="none" dirty="0" smtClean="0"/>
              <a:t>Overview</a:t>
            </a:r>
            <a:endParaRPr lang="en-US" dirty="0"/>
          </a:p>
        </p:txBody>
      </p:sp>
      <p:sp>
        <p:nvSpPr>
          <p:cNvPr id="2" name="Content Placeholder 1"/>
          <p:cNvSpPr>
            <a:spLocks noGrp="1"/>
          </p:cNvSpPr>
          <p:nvPr>
            <p:ph idx="1"/>
          </p:nvPr>
        </p:nvSpPr>
        <p:spPr/>
        <p:txBody>
          <a:bodyPr>
            <a:normAutofit/>
          </a:bodyPr>
          <a:lstStyle/>
          <a:p>
            <a:r>
              <a:rPr lang="en-US" dirty="0" smtClean="0"/>
              <a:t>New scholarship</a:t>
            </a:r>
          </a:p>
          <a:p>
            <a:r>
              <a:rPr lang="en-US" dirty="0" smtClean="0"/>
              <a:t>Looking back—achievements and  gaps </a:t>
            </a:r>
          </a:p>
          <a:p>
            <a:r>
              <a:rPr lang="en-US" dirty="0"/>
              <a:t>Looking ahead—potential </a:t>
            </a:r>
            <a:r>
              <a:rPr lang="en-US" dirty="0" smtClean="0"/>
              <a:t>action projects </a:t>
            </a:r>
          </a:p>
          <a:p>
            <a:r>
              <a:rPr lang="en-US" dirty="0" smtClean="0"/>
              <a:t>Polling questions and your ideas  </a:t>
            </a:r>
          </a:p>
          <a:p>
            <a:r>
              <a:rPr lang="en-US" dirty="0" smtClean="0"/>
              <a:t>Q &amp; A</a:t>
            </a:r>
            <a:endParaRPr lang="en-US" dirty="0"/>
          </a:p>
          <a:p>
            <a:endParaRPr lang="en-US" dirty="0"/>
          </a:p>
        </p:txBody>
      </p:sp>
    </p:spTree>
    <p:extLst>
      <p:ext uri="{BB962C8B-B14F-4D97-AF65-F5344CB8AC3E}">
        <p14:creationId xmlns:p14="http://schemas.microsoft.com/office/powerpoint/2010/main" val="1735513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7</a:t>
            </a:r>
            <a:r>
              <a:rPr lang="en-US" cap="none" dirty="0" smtClean="0"/>
              <a:t>.  Intimacy &amp; family life</a:t>
            </a:r>
            <a:endParaRPr lang="en-US" cap="none" dirty="0"/>
          </a:p>
        </p:txBody>
      </p:sp>
      <p:sp>
        <p:nvSpPr>
          <p:cNvPr id="4" name="Content Placeholder 3"/>
          <p:cNvSpPr>
            <a:spLocks noGrp="1"/>
          </p:cNvSpPr>
          <p:nvPr>
            <p:ph sz="half" idx="1"/>
          </p:nvPr>
        </p:nvSpPr>
        <p:spPr>
          <a:xfrm>
            <a:off x="1435608" y="1524000"/>
            <a:ext cx="4736592" cy="4663440"/>
          </a:xfrm>
        </p:spPr>
        <p:txBody>
          <a:bodyPr>
            <a:normAutofit/>
          </a:bodyPr>
          <a:lstStyle/>
          <a:p>
            <a:r>
              <a:rPr lang="en-US" dirty="0" smtClean="0"/>
              <a:t>Divisions and strains</a:t>
            </a:r>
          </a:p>
          <a:p>
            <a:r>
              <a:rPr lang="en-US" dirty="0" smtClean="0"/>
              <a:t>Expanding burdens—domestic labor, care work, emotion work</a:t>
            </a:r>
          </a:p>
          <a:p>
            <a:r>
              <a:rPr lang="en-US" dirty="0" smtClean="0"/>
              <a:t>Disaster mothering </a:t>
            </a:r>
          </a:p>
          <a:p>
            <a:endParaRPr lang="en-US" dirty="0"/>
          </a:p>
        </p:txBody>
      </p:sp>
      <p:pic>
        <p:nvPicPr>
          <p:cNvPr id="6" name="Picture 5" descr="Memphis, Tenn., May 14, 2011 -- Memphis, TN, May 14, 2011 - -A shelter guest at the Hope Presbyterian Church reads emergency information while Mon..."/>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114800"/>
            <a:ext cx="2057400" cy="2514600"/>
          </a:xfrm>
          <a:prstGeom prst="rect">
            <a:avLst/>
          </a:prstGeom>
          <a:noFill/>
          <a:ln>
            <a:noFill/>
          </a:ln>
        </p:spPr>
      </p:pic>
      <p:pic>
        <p:nvPicPr>
          <p:cNvPr id="10" name="Content Placeholder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57873" y="1235864"/>
            <a:ext cx="2028927" cy="265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979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3" name="Content Placeholder 2"/>
          <p:cNvSpPr>
            <a:spLocks noGrp="1"/>
          </p:cNvSpPr>
          <p:nvPr>
            <p:ph idx="1"/>
          </p:nvPr>
        </p:nvSpPr>
        <p:spPr>
          <a:xfrm>
            <a:off x="1435608" y="1447800"/>
            <a:ext cx="7498080" cy="5105400"/>
          </a:xfrm>
        </p:spPr>
        <p:txBody>
          <a:bodyPr>
            <a:normAutofit fontScale="92500" lnSpcReduction="10000"/>
          </a:bodyPr>
          <a:lstStyle/>
          <a:p>
            <a:r>
              <a:rPr lang="en-US" dirty="0" smtClean="0"/>
              <a:t>Gender blind approaches don’t support real families </a:t>
            </a:r>
          </a:p>
          <a:p>
            <a:r>
              <a:rPr lang="en-US" dirty="0"/>
              <a:t>Central role of </a:t>
            </a:r>
            <a:r>
              <a:rPr lang="en-US" dirty="0" smtClean="0"/>
              <a:t>mothers/single mothers</a:t>
            </a:r>
          </a:p>
          <a:p>
            <a:r>
              <a:rPr lang="en-US" dirty="0" smtClean="0"/>
              <a:t>Diversity &amp; change in households highly visible ‘through women’s eyes’</a:t>
            </a:r>
          </a:p>
          <a:p>
            <a:pPr marL="82296" indent="0">
              <a:buNone/>
            </a:pPr>
            <a:endParaRPr lang="en-US" dirty="0" smtClean="0"/>
          </a:p>
          <a:p>
            <a:pPr marL="82296" indent="0">
              <a:buNone/>
            </a:pPr>
            <a:r>
              <a:rPr lang="en-US" dirty="0" smtClean="0"/>
              <a:t>Needed!</a:t>
            </a:r>
          </a:p>
          <a:p>
            <a:pPr lvl="1"/>
            <a:r>
              <a:rPr lang="en-US" dirty="0" smtClean="0"/>
              <a:t>Child care; capacity building in child care orgs</a:t>
            </a:r>
          </a:p>
          <a:p>
            <a:pPr lvl="1"/>
            <a:r>
              <a:rPr lang="en-US" dirty="0" smtClean="0"/>
              <a:t>Family friendly/women friendly policy and practice in all aspects of DRR  </a:t>
            </a:r>
          </a:p>
          <a:p>
            <a:pPr lvl="1"/>
            <a:r>
              <a:rPr lang="en-US" dirty="0" smtClean="0"/>
              <a:t>Planned support systems for families in crisis, with sensitivity to gender/women’s issues</a:t>
            </a:r>
          </a:p>
          <a:p>
            <a:pPr lvl="1"/>
            <a:r>
              <a:rPr lang="en-US" dirty="0" smtClean="0"/>
              <a:t>Research on disaster fathering and single parenting</a:t>
            </a:r>
          </a:p>
        </p:txBody>
      </p:sp>
    </p:spTree>
    <p:extLst>
      <p:ext uri="{BB962C8B-B14F-4D97-AF65-F5344CB8AC3E}">
        <p14:creationId xmlns:p14="http://schemas.microsoft.com/office/powerpoint/2010/main" val="958516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scaloosa, Ala., July 16, 2011 -- Tuscaloosa disaster survivor Debra Brown applies for a quote for the installation of a storm shelter from Groun..."/>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600200"/>
            <a:ext cx="2590800" cy="2057400"/>
          </a:xfrm>
          <a:prstGeom prst="rect">
            <a:avLst/>
          </a:prstGeom>
          <a:noFill/>
          <a:ln>
            <a:noFill/>
          </a:ln>
        </p:spPr>
      </p:pic>
      <p:sp>
        <p:nvSpPr>
          <p:cNvPr id="3" name="Title 2"/>
          <p:cNvSpPr>
            <a:spLocks noGrp="1"/>
          </p:cNvSpPr>
          <p:nvPr>
            <p:ph type="title"/>
          </p:nvPr>
        </p:nvSpPr>
        <p:spPr/>
        <p:txBody>
          <a:bodyPr>
            <a:normAutofit/>
          </a:bodyPr>
          <a:lstStyle/>
          <a:p>
            <a:r>
              <a:rPr lang="en-US" dirty="0"/>
              <a:t>8</a:t>
            </a:r>
            <a:r>
              <a:rPr lang="en-US" cap="none" dirty="0" smtClean="0"/>
              <a:t>.  Housing and homes </a:t>
            </a:r>
            <a:endParaRPr lang="en-US" cap="none" dirty="0"/>
          </a:p>
        </p:txBody>
      </p:sp>
      <p:sp>
        <p:nvSpPr>
          <p:cNvPr id="4" name="Content Placeholder 3"/>
          <p:cNvSpPr>
            <a:spLocks noGrp="1"/>
          </p:cNvSpPr>
          <p:nvPr>
            <p:ph sz="half" idx="1"/>
          </p:nvPr>
        </p:nvSpPr>
        <p:spPr>
          <a:xfrm>
            <a:off x="1295400" y="1524000"/>
            <a:ext cx="8229600" cy="4663440"/>
          </a:xfrm>
        </p:spPr>
        <p:txBody>
          <a:bodyPr>
            <a:normAutofit/>
          </a:bodyPr>
          <a:lstStyle/>
          <a:p>
            <a:r>
              <a:rPr lang="en-US" dirty="0"/>
              <a:t>Women’s </a:t>
            </a:r>
            <a:r>
              <a:rPr lang="en-US" dirty="0" smtClean="0"/>
              <a:t>pre-event</a:t>
            </a:r>
          </a:p>
          <a:p>
            <a:pPr marL="82296" indent="0">
              <a:buNone/>
            </a:pPr>
            <a:r>
              <a:rPr lang="en-US" dirty="0"/>
              <a:t> </a:t>
            </a:r>
            <a:r>
              <a:rPr lang="en-US" dirty="0" smtClean="0"/>
              <a:t>  housing </a:t>
            </a:r>
            <a:r>
              <a:rPr lang="en-US" dirty="0"/>
              <a:t>insecurity </a:t>
            </a:r>
            <a:endParaRPr lang="en-US" dirty="0" smtClean="0"/>
          </a:p>
          <a:p>
            <a:r>
              <a:rPr lang="en-US" dirty="0" smtClean="0"/>
              <a:t>Gendered risk </a:t>
            </a:r>
          </a:p>
          <a:p>
            <a:pPr marL="82296" indent="0">
              <a:buNone/>
            </a:pPr>
            <a:r>
              <a:rPr lang="en-US" dirty="0"/>
              <a:t> </a:t>
            </a:r>
            <a:r>
              <a:rPr lang="en-US" dirty="0" smtClean="0"/>
              <a:t>  communication</a:t>
            </a:r>
          </a:p>
          <a:p>
            <a:r>
              <a:rPr lang="en-US" dirty="0" smtClean="0"/>
              <a:t>Gender in evacuation</a:t>
            </a:r>
          </a:p>
          <a:p>
            <a:r>
              <a:rPr lang="en-US" dirty="0" smtClean="0"/>
              <a:t>Shelter experiences</a:t>
            </a:r>
          </a:p>
          <a:p>
            <a:r>
              <a:rPr lang="en-US" dirty="0" smtClean="0"/>
              <a:t>Roadblocks to resettlement</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902075"/>
            <a:ext cx="25908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377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3" name="Content Placeholder 2"/>
          <p:cNvSpPr>
            <a:spLocks noGrp="1"/>
          </p:cNvSpPr>
          <p:nvPr>
            <p:ph idx="1"/>
          </p:nvPr>
        </p:nvSpPr>
        <p:spPr>
          <a:xfrm>
            <a:off x="990600" y="1371600"/>
            <a:ext cx="8077200" cy="5791200"/>
          </a:xfrm>
        </p:spPr>
        <p:txBody>
          <a:bodyPr>
            <a:normAutofit/>
          </a:bodyPr>
          <a:lstStyle/>
          <a:p>
            <a:r>
              <a:rPr lang="en-US" sz="2600" dirty="0" smtClean="0"/>
              <a:t>Prioritizing women as risk communicators </a:t>
            </a:r>
          </a:p>
          <a:p>
            <a:r>
              <a:rPr lang="en-US" sz="2600" dirty="0" smtClean="0"/>
              <a:t>Housing and long-term recovery </a:t>
            </a:r>
          </a:p>
          <a:p>
            <a:r>
              <a:rPr lang="en-US" sz="2600" dirty="0" smtClean="0"/>
              <a:t>Women’ s  safety in shelters/temporary accommodation  </a:t>
            </a:r>
          </a:p>
          <a:p>
            <a:r>
              <a:rPr lang="en-US" sz="2600" dirty="0" smtClean="0"/>
              <a:t>Relates to shelter design and management</a:t>
            </a:r>
          </a:p>
          <a:p>
            <a:pPr marL="82296" indent="0">
              <a:buNone/>
            </a:pPr>
            <a:endParaRPr lang="en-US" sz="2600" dirty="0" smtClean="0"/>
          </a:p>
          <a:p>
            <a:pPr marL="82296" indent="0">
              <a:buNone/>
            </a:pPr>
            <a:r>
              <a:rPr lang="en-US" sz="2600" dirty="0" smtClean="0"/>
              <a:t>Needed!</a:t>
            </a:r>
            <a:endParaRPr lang="en-US" sz="2600" dirty="0"/>
          </a:p>
          <a:p>
            <a:pPr marL="813816" lvl="1" indent="-457200">
              <a:buFont typeface="Arial" pitchFamily="34" charset="0"/>
              <a:buChar char="•"/>
            </a:pPr>
            <a:r>
              <a:rPr lang="en-US" sz="2200" dirty="0" smtClean="0"/>
              <a:t>Gendered risk communication, e.g. men &amp; evacuation</a:t>
            </a:r>
          </a:p>
          <a:p>
            <a:pPr marL="813816" lvl="1" indent="-457200">
              <a:buFont typeface="Arial" pitchFamily="34" charset="0"/>
              <a:buChar char="•"/>
            </a:pPr>
            <a:r>
              <a:rPr lang="en-US" sz="2200" dirty="0" smtClean="0"/>
              <a:t>Supporting women in construction  </a:t>
            </a:r>
          </a:p>
          <a:p>
            <a:pPr marL="813816" lvl="1" indent="-457200">
              <a:buFont typeface="Arial" pitchFamily="34" charset="0"/>
              <a:buChar char="•"/>
            </a:pPr>
            <a:r>
              <a:rPr lang="en-US" sz="2200" dirty="0" smtClean="0"/>
              <a:t>Partnerships with women’s housing specialists</a:t>
            </a:r>
          </a:p>
          <a:p>
            <a:pPr marL="813816" lvl="1" indent="-457200">
              <a:buFont typeface="Arial" pitchFamily="34" charset="0"/>
              <a:buChar char="•"/>
            </a:pPr>
            <a:r>
              <a:rPr lang="en-US" sz="2200" dirty="0" smtClean="0"/>
              <a:t>Research: gender &amp; rehousing/sheltering/homelessness</a:t>
            </a:r>
          </a:p>
        </p:txBody>
      </p:sp>
    </p:spTree>
    <p:extLst>
      <p:ext uri="{BB962C8B-B14F-4D97-AF65-F5344CB8AC3E}">
        <p14:creationId xmlns:p14="http://schemas.microsoft.com/office/powerpoint/2010/main" val="2137656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plin, Mo., November 8, 2011 -- Margaret Redwine of Broken Arrow, OK helps with rebuilding homes in Joplin. She is part of a group of women volun..."/>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581400"/>
            <a:ext cx="3200400" cy="2362200"/>
          </a:xfrm>
          <a:prstGeom prst="rect">
            <a:avLst/>
          </a:prstGeom>
          <a:noFill/>
          <a:ln>
            <a:noFill/>
          </a:ln>
        </p:spPr>
      </p:pic>
      <p:sp>
        <p:nvSpPr>
          <p:cNvPr id="3" name="Title 2"/>
          <p:cNvSpPr>
            <a:spLocks noGrp="1"/>
          </p:cNvSpPr>
          <p:nvPr>
            <p:ph type="title"/>
          </p:nvPr>
        </p:nvSpPr>
        <p:spPr/>
        <p:txBody>
          <a:bodyPr>
            <a:normAutofit/>
          </a:bodyPr>
          <a:lstStyle/>
          <a:p>
            <a:r>
              <a:rPr lang="en-US" dirty="0"/>
              <a:t>9</a:t>
            </a:r>
            <a:r>
              <a:rPr lang="en-US" cap="none" dirty="0" smtClean="0"/>
              <a:t>.  Work and workplaces</a:t>
            </a:r>
            <a:endParaRPr lang="en-US" cap="none" dirty="0"/>
          </a:p>
        </p:txBody>
      </p:sp>
      <p:sp>
        <p:nvSpPr>
          <p:cNvPr id="4" name="Content Placeholder 3"/>
          <p:cNvSpPr>
            <a:spLocks noGrp="1"/>
          </p:cNvSpPr>
          <p:nvPr>
            <p:ph idx="1"/>
          </p:nvPr>
        </p:nvSpPr>
        <p:spPr/>
        <p:txBody>
          <a:bodyPr/>
          <a:lstStyle/>
          <a:p>
            <a:r>
              <a:rPr lang="en-US" dirty="0" smtClean="0"/>
              <a:t>Impacts on women’s employment, home-based work, resource-based incomes</a:t>
            </a:r>
          </a:p>
          <a:p>
            <a:r>
              <a:rPr lang="en-US" dirty="0" smtClean="0"/>
              <a:t>Barriers to women’s economic recovery</a:t>
            </a:r>
          </a:p>
          <a:p>
            <a:r>
              <a:rPr lang="en-US" dirty="0" smtClean="0"/>
              <a:t>Women’s  off- stage disaster occupations</a:t>
            </a:r>
            <a:endParaRPr lang="en-US" dirty="0"/>
          </a:p>
        </p:txBody>
      </p:sp>
      <p:pic>
        <p:nvPicPr>
          <p:cNvPr id="5" name="Picture 2" descr="C:\Users\Owner\Desktop\New folder\backtobusin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88080"/>
            <a:ext cx="322681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276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3" name="Content Placeholder 2"/>
          <p:cNvSpPr>
            <a:spLocks noGrp="1"/>
          </p:cNvSpPr>
          <p:nvPr>
            <p:ph idx="1"/>
          </p:nvPr>
        </p:nvSpPr>
        <p:spPr>
          <a:xfrm>
            <a:off x="990600" y="1371600"/>
            <a:ext cx="8077200" cy="5791200"/>
          </a:xfrm>
        </p:spPr>
        <p:txBody>
          <a:bodyPr>
            <a:normAutofit/>
          </a:bodyPr>
          <a:lstStyle/>
          <a:p>
            <a:r>
              <a:rPr lang="en-US" sz="2600" dirty="0" smtClean="0"/>
              <a:t>Women’s income essential to full recovery </a:t>
            </a:r>
          </a:p>
          <a:p>
            <a:r>
              <a:rPr lang="en-US" sz="2600" dirty="0" smtClean="0"/>
              <a:t>Well-prepared/responsive women’s workplaces an essential for resilience </a:t>
            </a:r>
          </a:p>
          <a:p>
            <a:r>
              <a:rPr lang="en-US" sz="2600" dirty="0" smtClean="0"/>
              <a:t>Return to work enables community recovery</a:t>
            </a:r>
          </a:p>
          <a:p>
            <a:pPr marL="82296" indent="0">
              <a:buNone/>
            </a:pPr>
            <a:endParaRPr lang="en-US" sz="2600" dirty="0" smtClean="0"/>
          </a:p>
          <a:p>
            <a:pPr marL="82296" indent="0">
              <a:buNone/>
            </a:pPr>
            <a:r>
              <a:rPr lang="en-US" sz="2600" dirty="0" smtClean="0"/>
              <a:t>Needed!</a:t>
            </a:r>
          </a:p>
          <a:p>
            <a:pPr marL="813816" lvl="1" indent="-457200">
              <a:buFont typeface="Arial" pitchFamily="34" charset="0"/>
              <a:buChar char="•"/>
            </a:pPr>
            <a:r>
              <a:rPr lang="en-US" sz="2200" dirty="0" smtClean="0"/>
              <a:t>Include informal employment and family work (his and hers) in economic recovery plans </a:t>
            </a:r>
            <a:endParaRPr lang="en-US" sz="2200" dirty="0"/>
          </a:p>
          <a:p>
            <a:pPr marL="813816" lvl="1" indent="-457200">
              <a:buFont typeface="Arial" pitchFamily="34" charset="0"/>
              <a:buChar char="•"/>
            </a:pPr>
            <a:r>
              <a:rPr lang="en-US" sz="2200" dirty="0" smtClean="0"/>
              <a:t>Research:  full accounting of direct/indirect economic effects, including on home-based work</a:t>
            </a:r>
          </a:p>
          <a:p>
            <a:pPr marL="813816" lvl="1" indent="-457200">
              <a:buFont typeface="Arial" pitchFamily="34" charset="0"/>
              <a:buChar char="•"/>
            </a:pPr>
            <a:r>
              <a:rPr lang="en-US" sz="2200" dirty="0" smtClean="0"/>
              <a:t>Capacity building in women’s businesses and unions</a:t>
            </a:r>
          </a:p>
          <a:p>
            <a:pPr marL="813816" lvl="1" indent="-457200">
              <a:buFont typeface="Arial" pitchFamily="34" charset="0"/>
              <a:buChar char="•"/>
            </a:pPr>
            <a:r>
              <a:rPr lang="en-US" sz="2200" dirty="0" smtClean="0"/>
              <a:t>Plan for safe, affordable, diverse child/family care </a:t>
            </a:r>
            <a:endParaRPr lang="en-US" sz="2200" dirty="0"/>
          </a:p>
        </p:txBody>
      </p:sp>
    </p:spTree>
    <p:extLst>
      <p:ext uri="{BB962C8B-B14F-4D97-AF65-F5344CB8AC3E}">
        <p14:creationId xmlns:p14="http://schemas.microsoft.com/office/powerpoint/2010/main" val="296426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  Grassroots </a:t>
            </a:r>
            <a:r>
              <a:rPr lang="en-US" dirty="0"/>
              <a:t>g</a:t>
            </a:r>
            <a:r>
              <a:rPr lang="en-US" dirty="0" smtClean="0"/>
              <a:t>roups </a:t>
            </a:r>
            <a:r>
              <a:rPr lang="en-US" dirty="0"/>
              <a:t>and </a:t>
            </a:r>
            <a:r>
              <a:rPr lang="en-US" dirty="0" smtClean="0"/>
              <a:t>recovery</a:t>
            </a:r>
            <a:r>
              <a:rPr lang="en-US" dirty="0"/>
              <a:t/>
            </a:r>
            <a:br>
              <a:rPr lang="en-US" dirty="0"/>
            </a:br>
            <a:endParaRPr lang="en-US" dirty="0"/>
          </a:p>
        </p:txBody>
      </p:sp>
      <p:sp>
        <p:nvSpPr>
          <p:cNvPr id="3" name="Content Placeholder 2"/>
          <p:cNvSpPr>
            <a:spLocks noGrp="1"/>
          </p:cNvSpPr>
          <p:nvPr>
            <p:ph sz="half" idx="1"/>
          </p:nvPr>
        </p:nvSpPr>
        <p:spPr>
          <a:xfrm>
            <a:off x="1295400" y="1564806"/>
            <a:ext cx="5334000" cy="4663440"/>
          </a:xfrm>
        </p:spPr>
        <p:txBody>
          <a:bodyPr>
            <a:normAutofit/>
          </a:bodyPr>
          <a:lstStyle/>
          <a:p>
            <a:r>
              <a:rPr lang="en-US" dirty="0" smtClean="0"/>
              <a:t>Shift in focus with </a:t>
            </a:r>
            <a:r>
              <a:rPr lang="en-US" dirty="0" err="1" smtClean="0"/>
              <a:t>Ch</a:t>
            </a:r>
            <a:r>
              <a:rPr lang="en-US" dirty="0" smtClean="0"/>
              <a:t> l0</a:t>
            </a:r>
          </a:p>
          <a:p>
            <a:r>
              <a:rPr lang="en-US" dirty="0" smtClean="0"/>
              <a:t>Volunteering </a:t>
            </a:r>
          </a:p>
          <a:p>
            <a:r>
              <a:rPr lang="en-US" dirty="0" smtClean="0"/>
              <a:t>Women’s collective work </a:t>
            </a:r>
          </a:p>
          <a:p>
            <a:r>
              <a:rPr lang="en-US" dirty="0" smtClean="0"/>
              <a:t>Emergent organizations</a:t>
            </a:r>
          </a:p>
          <a:p>
            <a:pPr lvl="1"/>
            <a:r>
              <a:rPr lang="en-US" dirty="0" smtClean="0"/>
              <a:t>Sources of difference</a:t>
            </a:r>
          </a:p>
          <a:p>
            <a:pPr lvl="1"/>
            <a:r>
              <a:rPr lang="en-US" dirty="0" smtClean="0"/>
              <a:t>Research questions</a:t>
            </a:r>
          </a:p>
        </p:txBody>
      </p:sp>
      <p:pic>
        <p:nvPicPr>
          <p:cNvPr id="2052" name="Picture 4" descr="Coastal Women for Change\'s Sharon Hansh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327" y="1386840"/>
            <a:ext cx="2684473" cy="2407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62400"/>
            <a:ext cx="2743200" cy="226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269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3" name="Content Placeholder 2"/>
          <p:cNvSpPr>
            <a:spLocks noGrp="1"/>
          </p:cNvSpPr>
          <p:nvPr>
            <p:ph idx="1"/>
          </p:nvPr>
        </p:nvSpPr>
        <p:spPr>
          <a:xfrm>
            <a:off x="990600" y="1371600"/>
            <a:ext cx="8077200" cy="5791200"/>
          </a:xfrm>
        </p:spPr>
        <p:txBody>
          <a:bodyPr>
            <a:normAutofit/>
          </a:bodyPr>
          <a:lstStyle/>
          <a:p>
            <a:r>
              <a:rPr lang="en-US" sz="2600" dirty="0" smtClean="0"/>
              <a:t>Women’s leadership essential to DRR</a:t>
            </a:r>
          </a:p>
          <a:p>
            <a:r>
              <a:rPr lang="en-US" sz="2600" dirty="0" smtClean="0"/>
              <a:t>Recovery planning must support women’s grassroots initiatives</a:t>
            </a:r>
          </a:p>
          <a:p>
            <a:r>
              <a:rPr lang="en-US" sz="2600" dirty="0" smtClean="0"/>
              <a:t>Barriers to women’s full participation undermine long-term recovery </a:t>
            </a:r>
          </a:p>
          <a:p>
            <a:pPr marL="82296" indent="0">
              <a:buNone/>
            </a:pPr>
            <a:endParaRPr lang="en-US" sz="2600" dirty="0" smtClean="0"/>
          </a:p>
          <a:p>
            <a:pPr marL="82296" indent="0">
              <a:buNone/>
            </a:pPr>
            <a:r>
              <a:rPr lang="en-US" sz="2600" dirty="0" smtClean="0"/>
              <a:t>Needed!</a:t>
            </a:r>
          </a:p>
          <a:p>
            <a:pPr lvl="1">
              <a:buFont typeface="Arial" pitchFamily="34" charset="0"/>
              <a:buChar char="•"/>
            </a:pPr>
            <a:r>
              <a:rPr lang="en-US" sz="2200" dirty="0" smtClean="0"/>
              <a:t>Knowledge exchange among disaster-affected women</a:t>
            </a:r>
          </a:p>
          <a:p>
            <a:pPr lvl="1">
              <a:buFont typeface="Arial" pitchFamily="34" charset="0"/>
              <a:buChar char="•"/>
            </a:pPr>
            <a:r>
              <a:rPr lang="en-US" sz="2200" dirty="0" smtClean="0"/>
              <a:t>Capacity building in women’s/men’s orgs (all kinds)</a:t>
            </a:r>
          </a:p>
          <a:p>
            <a:pPr lvl="1">
              <a:buFont typeface="Arial" pitchFamily="34" charset="0"/>
              <a:buChar char="•"/>
            </a:pPr>
            <a:r>
              <a:rPr lang="en-US" sz="2200" dirty="0" smtClean="0"/>
              <a:t>Research: sustainability of women’s disaster work;  disaster response work by men’s organizations; gender dimensions of decision making and control in rebuilding  </a:t>
            </a:r>
          </a:p>
          <a:p>
            <a:pPr marL="82296" indent="0">
              <a:buNone/>
            </a:pPr>
            <a:endParaRPr lang="en-US" sz="2600" dirty="0" smtClean="0"/>
          </a:p>
        </p:txBody>
      </p:sp>
    </p:spTree>
    <p:extLst>
      <p:ext uri="{BB962C8B-B14F-4D97-AF65-F5344CB8AC3E}">
        <p14:creationId xmlns:p14="http://schemas.microsoft.com/office/powerpoint/2010/main" val="1372227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0" y="304800"/>
            <a:ext cx="7498080" cy="1143000"/>
          </a:xfrm>
        </p:spPr>
        <p:txBody>
          <a:bodyPr>
            <a:normAutofit/>
          </a:bodyPr>
          <a:lstStyle/>
          <a:p>
            <a:r>
              <a:rPr lang="en-US" cap="none" dirty="0" smtClean="0"/>
              <a:t>11.   Building disaster resilience</a:t>
            </a:r>
            <a:endParaRPr lang="en-US" cap="none" dirty="0"/>
          </a:p>
        </p:txBody>
      </p:sp>
      <p:sp>
        <p:nvSpPr>
          <p:cNvPr id="3" name="Content Placeholder 2"/>
          <p:cNvSpPr>
            <a:spLocks noGrp="1"/>
          </p:cNvSpPr>
          <p:nvPr>
            <p:ph sz="half" idx="1"/>
          </p:nvPr>
        </p:nvSpPr>
        <p:spPr>
          <a:xfrm>
            <a:off x="1143000" y="1524000"/>
            <a:ext cx="4572000" cy="4663440"/>
          </a:xfrm>
        </p:spPr>
        <p:txBody>
          <a:bodyPr>
            <a:normAutofit/>
          </a:bodyPr>
          <a:lstStyle/>
          <a:p>
            <a:r>
              <a:rPr lang="en-US" dirty="0" smtClean="0"/>
              <a:t>Gender mainstreaming</a:t>
            </a:r>
          </a:p>
          <a:p>
            <a:pPr lvl="1"/>
            <a:r>
              <a:rPr lang="en-US" dirty="0" smtClean="0"/>
              <a:t>women responders &amp; women in EM </a:t>
            </a:r>
          </a:p>
          <a:p>
            <a:pPr lvl="1"/>
            <a:r>
              <a:rPr lang="en-US" dirty="0" smtClean="0"/>
              <a:t>barriers, reflections</a:t>
            </a:r>
          </a:p>
          <a:p>
            <a:r>
              <a:rPr lang="en-US" dirty="0" smtClean="0"/>
              <a:t>Challenging male power </a:t>
            </a:r>
          </a:p>
          <a:p>
            <a:r>
              <a:rPr lang="en-US" dirty="0" smtClean="0"/>
              <a:t>Gender &amp; HFA/USA </a:t>
            </a:r>
          </a:p>
          <a:p>
            <a:r>
              <a:rPr lang="en-US" dirty="0" smtClean="0"/>
              <a:t>Change potential in women’s movements</a:t>
            </a:r>
          </a:p>
          <a:p>
            <a:r>
              <a:rPr lang="en-US" dirty="0" smtClean="0"/>
              <a:t>Three lines of action</a:t>
            </a:r>
          </a:p>
        </p:txBody>
      </p:sp>
      <p:pic>
        <p:nvPicPr>
          <p:cNvPr id="11" name="Picture 2" descr="https://encrypted-tbn2.google.com/images?q=tbn:ANd9GcSgTuFLAIOWaRmHdUQNSKvxVXlt-Vl4_fQGOJ11a29auN2TXeT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38187" y="1676400"/>
            <a:ext cx="297721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aytown, Texas, October 13, 2008 -- FEMA Mitigation Specialists Kitty Lyons (left) and Kathleen Rhodes (right) talk with Gaytha Garland and her da..."/>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96604"/>
            <a:ext cx="2819400" cy="2188653"/>
          </a:xfrm>
          <a:prstGeom prst="rect">
            <a:avLst/>
          </a:prstGeom>
          <a:noFill/>
          <a:ln>
            <a:noFill/>
          </a:ln>
        </p:spPr>
      </p:pic>
    </p:spTree>
    <p:extLst>
      <p:ext uri="{BB962C8B-B14F-4D97-AF65-F5344CB8AC3E}">
        <p14:creationId xmlns:p14="http://schemas.microsoft.com/office/powerpoint/2010/main" val="558186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3" name="Content Placeholder 2"/>
          <p:cNvSpPr>
            <a:spLocks noGrp="1"/>
          </p:cNvSpPr>
          <p:nvPr>
            <p:ph idx="1"/>
          </p:nvPr>
        </p:nvSpPr>
        <p:spPr>
          <a:xfrm>
            <a:off x="990600" y="1371600"/>
            <a:ext cx="8077200" cy="5791200"/>
          </a:xfrm>
        </p:spPr>
        <p:txBody>
          <a:bodyPr>
            <a:normAutofit/>
          </a:bodyPr>
          <a:lstStyle/>
          <a:p>
            <a:r>
              <a:rPr lang="en-US" sz="2600" dirty="0" smtClean="0"/>
              <a:t>DRR = “Whole” (&amp; equitable) community approach</a:t>
            </a:r>
          </a:p>
          <a:p>
            <a:r>
              <a:rPr lang="en-US" sz="2600" dirty="0" smtClean="0"/>
              <a:t>Gender inequalities undermine resilience</a:t>
            </a:r>
          </a:p>
          <a:p>
            <a:r>
              <a:rPr lang="en-US" sz="2600" dirty="0" smtClean="0"/>
              <a:t>Untapped potential in women’s movements</a:t>
            </a:r>
          </a:p>
          <a:p>
            <a:r>
              <a:rPr lang="en-US" sz="2600" dirty="0" smtClean="0"/>
              <a:t>Climate change (women?) will drive the agenda</a:t>
            </a:r>
            <a:endParaRPr lang="en-US" sz="2600" dirty="0"/>
          </a:p>
          <a:p>
            <a:pPr marL="82296" indent="0">
              <a:buNone/>
            </a:pPr>
            <a:endParaRPr lang="en-US" sz="2600" dirty="0" smtClean="0"/>
          </a:p>
          <a:p>
            <a:pPr marL="82296" indent="0">
              <a:buNone/>
            </a:pPr>
            <a:r>
              <a:rPr lang="en-US" sz="2600" dirty="0" smtClean="0"/>
              <a:t>Needed!</a:t>
            </a:r>
          </a:p>
          <a:p>
            <a:pPr lvl="1">
              <a:buFont typeface="Arial" pitchFamily="34" charset="0"/>
              <a:buChar char="•"/>
            </a:pPr>
            <a:r>
              <a:rPr lang="en-US" sz="2200" dirty="0" smtClean="0"/>
              <a:t>Building on women’s and men’s organizational strengths</a:t>
            </a:r>
          </a:p>
          <a:p>
            <a:pPr lvl="1">
              <a:buFont typeface="Arial" pitchFamily="34" charset="0"/>
              <a:buChar char="•"/>
            </a:pPr>
            <a:r>
              <a:rPr lang="en-US" sz="2200" dirty="0" smtClean="0"/>
              <a:t>Risk reducing partnerships with women’s groups </a:t>
            </a:r>
          </a:p>
          <a:p>
            <a:pPr lvl="1">
              <a:buFont typeface="Arial" pitchFamily="34" charset="0"/>
              <a:buChar char="•"/>
            </a:pPr>
            <a:r>
              <a:rPr lang="en-US" sz="2200" dirty="0" smtClean="0"/>
              <a:t>Outreach to gender and climate change community</a:t>
            </a:r>
          </a:p>
          <a:p>
            <a:pPr lvl="1">
              <a:buFont typeface="Arial" pitchFamily="34" charset="0"/>
              <a:buChar char="•"/>
            </a:pPr>
            <a:r>
              <a:rPr lang="en-US" sz="2200" dirty="0" smtClean="0"/>
              <a:t>Research: evaluating “promising practice”; lessons from the global South for the North</a:t>
            </a:r>
          </a:p>
        </p:txBody>
      </p:sp>
    </p:spTree>
    <p:extLst>
      <p:ext uri="{BB962C8B-B14F-4D97-AF65-F5344CB8AC3E}">
        <p14:creationId xmlns:p14="http://schemas.microsoft.com/office/powerpoint/2010/main" val="3480090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growing field--new scholarship</a:t>
            </a:r>
            <a:endParaRPr lang="en-US" dirty="0"/>
          </a:p>
        </p:txBody>
      </p:sp>
      <p:sp>
        <p:nvSpPr>
          <p:cNvPr id="3" name="Content Placeholder 2"/>
          <p:cNvSpPr>
            <a:spLocks noGrp="1"/>
          </p:cNvSpPr>
          <p:nvPr>
            <p:ph idx="1"/>
          </p:nvPr>
        </p:nvSpPr>
        <p:spPr>
          <a:xfrm>
            <a:off x="1435608" y="1447800"/>
            <a:ext cx="7498080" cy="5257800"/>
          </a:xfrm>
        </p:spPr>
        <p:txBody>
          <a:bodyPr>
            <a:normAutofit fontScale="92500" lnSpcReduction="20000"/>
          </a:bodyPr>
          <a:lstStyle/>
          <a:p>
            <a:r>
              <a:rPr lang="en-US" sz="3000" dirty="0" smtClean="0"/>
              <a:t>US/Canada</a:t>
            </a:r>
          </a:p>
          <a:p>
            <a:pPr lvl="1"/>
            <a:r>
              <a:rPr lang="en-US" dirty="0" smtClean="0"/>
              <a:t>New book coming soon on masculinity in disasters based on firefighters in British Columbia (Shelly </a:t>
            </a:r>
            <a:r>
              <a:rPr lang="en-US" dirty="0" err="1" smtClean="0"/>
              <a:t>Pachalok</a:t>
            </a:r>
            <a:r>
              <a:rPr lang="en-US" dirty="0" smtClean="0"/>
              <a:t>)</a:t>
            </a:r>
          </a:p>
          <a:p>
            <a:pPr lvl="1"/>
            <a:r>
              <a:rPr lang="en-US" dirty="0" smtClean="0"/>
              <a:t>New book coming soon on </a:t>
            </a:r>
            <a:r>
              <a:rPr lang="en-US" i="1" dirty="0" smtClean="0"/>
              <a:t>The Women of the Storm </a:t>
            </a:r>
            <a:r>
              <a:rPr lang="en-US" dirty="0" smtClean="0"/>
              <a:t>(Emmanuel David)</a:t>
            </a:r>
          </a:p>
          <a:p>
            <a:pPr lvl="1"/>
            <a:r>
              <a:rPr lang="en-US" dirty="0" smtClean="0"/>
              <a:t>More to come, I’m very sure!</a:t>
            </a:r>
          </a:p>
          <a:p>
            <a:r>
              <a:rPr lang="en-US" sz="3000" dirty="0"/>
              <a:t>International</a:t>
            </a:r>
            <a:r>
              <a:rPr lang="en-US" dirty="0"/>
              <a:t> </a:t>
            </a:r>
          </a:p>
          <a:p>
            <a:pPr lvl="1"/>
            <a:r>
              <a:rPr lang="en-US" i="1" dirty="0"/>
              <a:t>Women, Gender and Disaster: Global Issues and Initiatives </a:t>
            </a:r>
            <a:r>
              <a:rPr lang="en-US" dirty="0"/>
              <a:t>(with chapters from the US and Canada, too</a:t>
            </a:r>
            <a:r>
              <a:rPr lang="en-US" dirty="0" smtClean="0"/>
              <a:t>), Enarson and </a:t>
            </a:r>
            <a:r>
              <a:rPr lang="en-US" dirty="0" err="1" smtClean="0"/>
              <a:t>Chakrabarti</a:t>
            </a:r>
            <a:r>
              <a:rPr lang="en-US" dirty="0" smtClean="0"/>
              <a:t>, eds. (Sage, 2009)</a:t>
            </a:r>
            <a:endParaRPr lang="en-US" dirty="0"/>
          </a:p>
          <a:p>
            <a:pPr lvl="1"/>
            <a:r>
              <a:rPr lang="en-US" i="1" dirty="0"/>
              <a:t>Women’s Encounter With </a:t>
            </a:r>
            <a:r>
              <a:rPr lang="en-US" i="1" dirty="0" smtClean="0"/>
              <a:t>Disaster, </a:t>
            </a:r>
            <a:r>
              <a:rPr lang="en-US" dirty="0" err="1" smtClean="0"/>
              <a:t>Dasgupta</a:t>
            </a:r>
            <a:r>
              <a:rPr lang="en-US" dirty="0" smtClean="0"/>
              <a:t> et al., 2010 (</a:t>
            </a:r>
            <a:r>
              <a:rPr lang="en-US" dirty="0"/>
              <a:t>from the 3</a:t>
            </a:r>
            <a:r>
              <a:rPr lang="en-US" baseline="30000" dirty="0"/>
              <a:t>rd</a:t>
            </a:r>
            <a:r>
              <a:rPr lang="en-US" dirty="0"/>
              <a:t> USAID funded conference on G&amp;D </a:t>
            </a:r>
            <a:r>
              <a:rPr lang="en-US" dirty="0" smtClean="0"/>
              <a:t>in Turkey</a:t>
            </a:r>
            <a:r>
              <a:rPr lang="en-US" dirty="0"/>
              <a:t>)</a:t>
            </a:r>
          </a:p>
          <a:p>
            <a:pPr lvl="1"/>
            <a:r>
              <a:rPr lang="en-US" dirty="0"/>
              <a:t>More to come, I’m very sure!</a:t>
            </a:r>
          </a:p>
          <a:p>
            <a:pPr lvl="1"/>
            <a:endParaRPr lang="en-US" dirty="0"/>
          </a:p>
        </p:txBody>
      </p:sp>
    </p:spTree>
    <p:extLst>
      <p:ext uri="{BB962C8B-B14F-4D97-AF65-F5344CB8AC3E}">
        <p14:creationId xmlns:p14="http://schemas.microsoft.com/office/powerpoint/2010/main" val="55789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Fighting for the future</a:t>
            </a:r>
            <a:endParaRPr lang="en-US" dirty="0"/>
          </a:p>
        </p:txBody>
      </p:sp>
      <p:sp>
        <p:nvSpPr>
          <p:cNvPr id="3" name="Content Placeholder 2"/>
          <p:cNvSpPr>
            <a:spLocks noGrp="1"/>
          </p:cNvSpPr>
          <p:nvPr>
            <p:ph sz="half" idx="1"/>
          </p:nvPr>
        </p:nvSpPr>
        <p:spPr>
          <a:xfrm>
            <a:off x="1371600" y="1447800"/>
            <a:ext cx="7620000" cy="4663440"/>
          </a:xfrm>
        </p:spPr>
        <p:txBody>
          <a:bodyPr>
            <a:normAutofit/>
          </a:bodyPr>
          <a:lstStyle/>
          <a:p>
            <a:pPr marL="82296" indent="0">
              <a:buNone/>
            </a:pPr>
            <a:r>
              <a:rPr lang="en-US" sz="2400" dirty="0" smtClean="0"/>
              <a:t>“The future may challenge us in ways difficult to imagine. But we have been here before and risen to the occasion—and we can do it again. There is a future worth fighting fore, women and men together. May it come soon.” </a:t>
            </a:r>
          </a:p>
          <a:p>
            <a:pPr marL="82296" indent="0">
              <a:buNone/>
            </a:pPr>
            <a:endParaRPr lang="en-US" sz="1800" dirty="0"/>
          </a:p>
          <a:p>
            <a:pPr marL="82296" indent="0">
              <a:buNone/>
            </a:pPr>
            <a:r>
              <a:rPr lang="en-US" sz="1800" dirty="0" smtClean="0"/>
              <a:t>Enarson, 2012, p. 198</a:t>
            </a:r>
            <a:endParaRPr lang="en-US" sz="1800" dirty="0"/>
          </a:p>
        </p:txBody>
      </p:sp>
      <p:pic>
        <p:nvPicPr>
          <p:cNvPr id="6" name="Picture 5" descr="Photograph by Jocelyn Augustino taken on 11/05/2005 in Florida"/>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413760"/>
            <a:ext cx="2895600" cy="3139440"/>
          </a:xfrm>
          <a:prstGeom prst="rect">
            <a:avLst/>
          </a:prstGeom>
          <a:noFill/>
          <a:ln>
            <a:noFill/>
          </a:ln>
        </p:spPr>
      </p:pic>
    </p:spTree>
    <p:extLst>
      <p:ext uri="{BB962C8B-B14F-4D97-AF65-F5344CB8AC3E}">
        <p14:creationId xmlns:p14="http://schemas.microsoft.com/office/powerpoint/2010/main" val="400642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back:  some achievements</a:t>
            </a:r>
            <a:endParaRPr lang="en-US" dirty="0"/>
          </a:p>
        </p:txBody>
      </p:sp>
      <p:sp>
        <p:nvSpPr>
          <p:cNvPr id="3" name="Content Placeholder 2"/>
          <p:cNvSpPr>
            <a:spLocks noGrp="1"/>
          </p:cNvSpPr>
          <p:nvPr>
            <p:ph sz="half" idx="1"/>
          </p:nvPr>
        </p:nvSpPr>
        <p:spPr>
          <a:xfrm>
            <a:off x="1295400" y="1371600"/>
            <a:ext cx="7848600" cy="4815840"/>
          </a:xfrm>
        </p:spPr>
        <p:txBody>
          <a:bodyPr>
            <a:normAutofit fontScale="92500"/>
          </a:bodyPr>
          <a:lstStyle/>
          <a:p>
            <a:r>
              <a:rPr lang="en-US" dirty="0" smtClean="0"/>
              <a:t>Awareness increasing</a:t>
            </a:r>
          </a:p>
          <a:p>
            <a:pPr lvl="1"/>
            <a:r>
              <a:rPr lang="en-US" dirty="0" smtClean="0"/>
              <a:t>academic talks and research</a:t>
            </a:r>
          </a:p>
          <a:p>
            <a:pPr lvl="1"/>
            <a:r>
              <a:rPr lang="en-US" dirty="0" smtClean="0"/>
              <a:t>community dialogue (?) </a:t>
            </a:r>
          </a:p>
          <a:p>
            <a:pPr lvl="1"/>
            <a:r>
              <a:rPr lang="en-US" dirty="0" smtClean="0"/>
              <a:t>increasing policy attention (?), e.g</a:t>
            </a:r>
            <a:r>
              <a:rPr lang="en-US" b="1" dirty="0" smtClean="0"/>
              <a:t>. </a:t>
            </a:r>
            <a:r>
              <a:rPr lang="en-US" dirty="0" smtClean="0"/>
              <a:t>March </a:t>
            </a:r>
            <a:r>
              <a:rPr lang="en-US" dirty="0"/>
              <a:t>8, 2012  Women and Youth Emergency Management Stakeholder Update </a:t>
            </a:r>
          </a:p>
          <a:p>
            <a:r>
              <a:rPr lang="en-US" dirty="0" smtClean="0"/>
              <a:t>Women in emergency management organizing</a:t>
            </a:r>
          </a:p>
          <a:p>
            <a:pPr lvl="1"/>
            <a:r>
              <a:rPr lang="en-US" dirty="0" smtClean="0"/>
              <a:t>EMPOWER; </a:t>
            </a:r>
            <a:r>
              <a:rPr lang="en-US" dirty="0" err="1" smtClean="0"/>
              <a:t>inWEM</a:t>
            </a:r>
            <a:endParaRPr lang="en-US" dirty="0" smtClean="0"/>
          </a:p>
          <a:p>
            <a:r>
              <a:rPr lang="en-US" dirty="0" smtClean="0"/>
              <a:t>College teaching resources expanding, e.g. </a:t>
            </a:r>
          </a:p>
          <a:p>
            <a:pPr lvl="1"/>
            <a:r>
              <a:rPr lang="en-US" dirty="0" smtClean="0"/>
              <a:t>Occasional G&amp;D courses taught for EM</a:t>
            </a:r>
          </a:p>
          <a:p>
            <a:pPr lvl="1"/>
            <a:r>
              <a:rPr lang="en-US" dirty="0" smtClean="0"/>
              <a:t>Gender chapters in EM textbooks </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51797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Content Placeholder 2"/>
          <p:cNvSpPr>
            <a:spLocks noGrp="1"/>
          </p:cNvSpPr>
          <p:nvPr>
            <p:ph idx="1"/>
          </p:nvPr>
        </p:nvSpPr>
        <p:spPr>
          <a:xfrm>
            <a:off x="1435608" y="1371600"/>
            <a:ext cx="7498080" cy="4800600"/>
          </a:xfrm>
        </p:spPr>
        <p:txBody>
          <a:bodyPr>
            <a:normAutofit/>
          </a:bodyPr>
          <a:lstStyle/>
          <a:p>
            <a:pPr marL="585216" indent="-457200"/>
            <a:r>
              <a:rPr lang="en-US" dirty="0" smtClean="0"/>
              <a:t>Increasing salience, e.g</a:t>
            </a:r>
            <a:r>
              <a:rPr lang="en-US" dirty="0"/>
              <a:t>.  </a:t>
            </a:r>
            <a:r>
              <a:rPr lang="en-US" dirty="0" smtClean="0"/>
              <a:t>The Gender </a:t>
            </a:r>
            <a:r>
              <a:rPr lang="en-US" dirty="0"/>
              <a:t>and Disaster Resilience </a:t>
            </a:r>
            <a:r>
              <a:rPr lang="en-US" dirty="0" smtClean="0"/>
              <a:t>Alliance with ideas for action, education, and training, publications and video clips, networking and a listserv</a:t>
            </a:r>
          </a:p>
          <a:p>
            <a:pPr marL="649224" lvl="2" indent="0">
              <a:buNone/>
            </a:pPr>
            <a:endParaRPr lang="en-US" sz="1800" dirty="0" smtClean="0">
              <a:solidFill>
                <a:srgbClr val="FF0000"/>
              </a:solidFill>
            </a:endParaRPr>
          </a:p>
          <a:p>
            <a:pPr marL="649224" lvl="2" indent="0">
              <a:buNone/>
            </a:pPr>
            <a:r>
              <a:rPr lang="en-US" sz="1800" dirty="0">
                <a:solidFill>
                  <a:srgbClr val="FF0000"/>
                </a:solidFill>
              </a:rPr>
              <a:t>F</a:t>
            </a:r>
            <a:r>
              <a:rPr lang="en-US" sz="1800" dirty="0" smtClean="0">
                <a:solidFill>
                  <a:srgbClr val="FF0000"/>
                </a:solidFill>
              </a:rPr>
              <a:t>lash-</a:t>
            </a:r>
            <a:r>
              <a:rPr lang="en-US" sz="1800" dirty="0">
                <a:solidFill>
                  <a:srgbClr val="FF0000"/>
                </a:solidFill>
              </a:rPr>
              <a:t>-The GDRA is partnering with EPI Global (Emergency Preparedness Initiative Global) to present a 5-part webinar series: see </a:t>
            </a:r>
            <a:r>
              <a:rPr lang="en-US" sz="1800" dirty="0">
                <a:solidFill>
                  <a:srgbClr val="FF0000"/>
                </a:solidFill>
                <a:hlinkClick r:id="rId2"/>
              </a:rPr>
              <a:t>www.usgdra.org</a:t>
            </a:r>
            <a:r>
              <a:rPr lang="en-US" sz="1800" dirty="0">
                <a:solidFill>
                  <a:srgbClr val="FF0000"/>
                </a:solidFill>
              </a:rPr>
              <a:t> or </a:t>
            </a:r>
            <a:r>
              <a:rPr lang="en-US" sz="1800" dirty="0">
                <a:solidFill>
                  <a:srgbClr val="FF0000"/>
                </a:solidFill>
                <a:hlinkClick r:id="rId3"/>
              </a:rPr>
              <a:t>www.epiglobal.org</a:t>
            </a:r>
            <a:endParaRPr lang="en-US" sz="1800" dirty="0">
              <a:solidFill>
                <a:srgbClr val="FF0000"/>
              </a:solidFill>
            </a:endParaRPr>
          </a:p>
          <a:p>
            <a:pPr marL="859536" lvl="1" indent="-457200"/>
            <a:endParaRPr lang="en-US" dirty="0" smtClean="0"/>
          </a:p>
          <a:p>
            <a:pPr marL="859536" lvl="1" indent="-457200"/>
            <a:endParaRPr lang="en-US" dirty="0"/>
          </a:p>
          <a:p>
            <a:pPr marL="82296" indent="0">
              <a:buNone/>
            </a:pPr>
            <a:endParaRPr lang="en-US" dirty="0" smtClean="0"/>
          </a:p>
          <a:p>
            <a:pPr marL="82296" lvl="1" indent="0" algn="ctr">
              <a:spcBef>
                <a:spcPts val="600"/>
              </a:spcBef>
              <a:buSzPct val="80000"/>
              <a:buNone/>
            </a:pPr>
            <a:endParaRPr lang="en-US" dirty="0" smtClean="0">
              <a:hlinkClick r:id="rId2"/>
            </a:endParaRPr>
          </a:p>
          <a:p>
            <a:endParaRPr lang="en-US" dirty="0"/>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3128"/>
          <a:stretch/>
        </p:blipFill>
        <p:spPr bwMode="auto">
          <a:xfrm>
            <a:off x="2590800" y="4711036"/>
            <a:ext cx="4876800" cy="158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877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Looking back:  </a:t>
            </a:r>
            <a:br>
              <a:rPr lang="en-US" cap="none" dirty="0" smtClean="0"/>
            </a:br>
            <a:r>
              <a:rPr lang="en-US" dirty="0" smtClean="0"/>
              <a:t>some </a:t>
            </a:r>
            <a:r>
              <a:rPr lang="en-US" cap="none" dirty="0" smtClean="0"/>
              <a:t>persistent knowledge gaps</a:t>
            </a:r>
            <a:endParaRPr lang="en-US" cap="none" dirty="0"/>
          </a:p>
        </p:txBody>
      </p:sp>
      <p:sp>
        <p:nvSpPr>
          <p:cNvPr id="12" name="Content Placeholder 11"/>
          <p:cNvSpPr>
            <a:spLocks noGrp="1"/>
          </p:cNvSpPr>
          <p:nvPr>
            <p:ph sz="half" idx="1"/>
          </p:nvPr>
        </p:nvSpPr>
        <p:spPr>
          <a:xfrm>
            <a:off x="1435608" y="1661160"/>
            <a:ext cx="5471922" cy="4663440"/>
          </a:xfrm>
        </p:spPr>
        <p:txBody>
          <a:bodyPr/>
          <a:lstStyle/>
          <a:p>
            <a:r>
              <a:rPr lang="en-US" dirty="0" smtClean="0"/>
              <a:t>About boys and men</a:t>
            </a:r>
          </a:p>
          <a:p>
            <a:r>
              <a:rPr lang="en-US" dirty="0" smtClean="0"/>
              <a:t>About marginalized women </a:t>
            </a:r>
          </a:p>
          <a:p>
            <a:r>
              <a:rPr lang="en-US" dirty="0" smtClean="0"/>
              <a:t>About girls</a:t>
            </a:r>
          </a:p>
          <a:p>
            <a:r>
              <a:rPr lang="en-US" dirty="0" smtClean="0"/>
              <a:t>About effective change</a:t>
            </a:r>
            <a:endParaRPr lang="en-US" dirty="0"/>
          </a:p>
        </p:txBody>
      </p:sp>
      <p:pic>
        <p:nvPicPr>
          <p:cNvPr id="5" name="Picture 4" descr="Rocky Boy"/>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421130"/>
            <a:ext cx="2156460" cy="2465070"/>
          </a:xfrm>
          <a:prstGeom prst="rect">
            <a:avLst/>
          </a:prstGeom>
          <a:noFill/>
          <a:ln>
            <a:noFill/>
          </a:ln>
        </p:spPr>
      </p:pic>
      <p:pic>
        <p:nvPicPr>
          <p:cNvPr id="6" name="Picture 2" descr="C:\Users\Owner\Desktop\New folder\young girl.jpg"/>
          <p:cNvPicPr>
            <a:picLocks noChangeAspect="1" noChangeArrowheads="1"/>
          </p:cNvPicPr>
          <p:nvPr/>
        </p:nvPicPr>
        <p:blipFill rotWithShape="1">
          <a:blip r:embed="rId3">
            <a:extLst>
              <a:ext uri="{28A0092B-C50C-407E-A947-70E740481C1C}">
                <a14:useLocalDpi xmlns:a14="http://schemas.microsoft.com/office/drawing/2010/main" val="0"/>
              </a:ext>
            </a:extLst>
          </a:blip>
          <a:srcRect l="10335" b="3528"/>
          <a:stretch/>
        </p:blipFill>
        <p:spPr bwMode="auto">
          <a:xfrm>
            <a:off x="4191000" y="4571999"/>
            <a:ext cx="2379920" cy="17642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aines City,FL., December 6, 2004 -- Podro Ramirez holds son Gustavo at a FEMA/State  Diversity Recovery Center.  FEMA photo/Andrea Booher"/>
          <p:cNvPicPr/>
          <p:nvPr/>
        </p:nvPicPr>
        <p:blipFill>
          <a:blip r:embed="rId4">
            <a:extLst>
              <a:ext uri="{28A0092B-C50C-407E-A947-70E740481C1C}">
                <a14:useLocalDpi xmlns:a14="http://schemas.microsoft.com/office/drawing/2010/main" val="0"/>
              </a:ext>
            </a:extLst>
          </a:blip>
          <a:srcRect/>
          <a:stretch>
            <a:fillRect/>
          </a:stretch>
        </p:blipFill>
        <p:spPr bwMode="auto">
          <a:xfrm>
            <a:off x="6907530" y="3993357"/>
            <a:ext cx="1905000" cy="2392203"/>
          </a:xfrm>
          <a:prstGeom prst="rect">
            <a:avLst/>
          </a:prstGeom>
          <a:noFill/>
          <a:ln>
            <a:noFill/>
          </a:ln>
        </p:spPr>
      </p:pic>
      <p:pic>
        <p:nvPicPr>
          <p:cNvPr id="8" name="Picture 2" descr="C:\Users\Owner\Documents\GDRA\uploading docs\older women with dri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4572000"/>
            <a:ext cx="2689139" cy="176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745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696200" cy="1143000"/>
          </a:xfrm>
        </p:spPr>
        <p:txBody>
          <a:bodyPr>
            <a:noAutofit/>
          </a:bodyPr>
          <a:lstStyle/>
          <a:p>
            <a:r>
              <a:rPr lang="en-US" dirty="0" smtClean="0"/>
              <a:t>Looking back: </a:t>
            </a:r>
            <a:br>
              <a:rPr lang="en-US" dirty="0" smtClean="0"/>
            </a:br>
            <a:r>
              <a:rPr lang="en-US" dirty="0" smtClean="0"/>
              <a:t>some persistent policy/practice gaps </a:t>
            </a:r>
            <a:endParaRPr lang="en-US" dirty="0"/>
          </a:p>
        </p:txBody>
      </p:sp>
      <p:sp>
        <p:nvSpPr>
          <p:cNvPr id="3" name="Content Placeholder 2"/>
          <p:cNvSpPr>
            <a:spLocks noGrp="1"/>
          </p:cNvSpPr>
          <p:nvPr>
            <p:ph idx="1"/>
          </p:nvPr>
        </p:nvSpPr>
        <p:spPr>
          <a:xfrm>
            <a:off x="1435608" y="1676400"/>
            <a:ext cx="7498080" cy="4800600"/>
          </a:xfrm>
        </p:spPr>
        <p:txBody>
          <a:bodyPr>
            <a:normAutofit/>
          </a:bodyPr>
          <a:lstStyle/>
          <a:p>
            <a:r>
              <a:rPr lang="en-US" dirty="0" smtClean="0"/>
              <a:t>Gender poorly reflected in DRR policy frameworks,  e.g. Whole </a:t>
            </a:r>
            <a:r>
              <a:rPr lang="en-US" dirty="0"/>
              <a:t>C</a:t>
            </a:r>
            <a:r>
              <a:rPr lang="en-US" dirty="0" smtClean="0"/>
              <a:t>ommunity approach, SFI, Recovery framework</a:t>
            </a:r>
          </a:p>
          <a:p>
            <a:r>
              <a:rPr lang="en-US" dirty="0" smtClean="0"/>
              <a:t>Gender concerns of women and men not well integrated into emergency planning documents, activities, and social processes</a:t>
            </a:r>
          </a:p>
          <a:p>
            <a:r>
              <a:rPr lang="en-US" dirty="0" smtClean="0"/>
              <a:t>Gender competency not “core” in EM professional preparation</a:t>
            </a:r>
          </a:p>
          <a:p>
            <a:endParaRPr lang="en-US" dirty="0"/>
          </a:p>
        </p:txBody>
      </p:sp>
    </p:spTree>
    <p:extLst>
      <p:ext uri="{BB962C8B-B14F-4D97-AF65-F5344CB8AC3E}">
        <p14:creationId xmlns:p14="http://schemas.microsoft.com/office/powerpoint/2010/main" val="2152100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Looking ahead:  10 practical  actions</a:t>
            </a:r>
            <a:endParaRPr lang="en-US" dirty="0"/>
          </a:p>
        </p:txBody>
      </p:sp>
      <p:sp>
        <p:nvSpPr>
          <p:cNvPr id="3" name="Content Placeholder 2"/>
          <p:cNvSpPr>
            <a:spLocks noGrp="1"/>
          </p:cNvSpPr>
          <p:nvPr>
            <p:ph idx="1"/>
          </p:nvPr>
        </p:nvSpPr>
        <p:spPr>
          <a:xfrm>
            <a:off x="1435608" y="1447800"/>
            <a:ext cx="7251192" cy="4800600"/>
          </a:xfrm>
        </p:spPr>
        <p:txBody>
          <a:bodyPr>
            <a:normAutofit/>
          </a:bodyPr>
          <a:lstStyle/>
          <a:p>
            <a:pPr marL="596646" indent="-514350">
              <a:buFont typeface="+mj-lt"/>
              <a:buAutoNum type="arabicPeriod"/>
            </a:pPr>
            <a:r>
              <a:rPr lang="en-US" dirty="0" smtClean="0">
                <a:solidFill>
                  <a:schemeClr val="bg1">
                    <a:lumMod val="40000"/>
                    <a:lumOff val="60000"/>
                  </a:schemeClr>
                </a:solidFill>
              </a:rPr>
              <a:t>Grassroots women assessing risk</a:t>
            </a:r>
          </a:p>
          <a:p>
            <a:pPr marL="603504" lvl="2" indent="0">
              <a:buNone/>
            </a:pPr>
            <a:r>
              <a:rPr lang="en-US" sz="2200" dirty="0" smtClean="0"/>
              <a:t>Risk assessment template for local women has been developed; needs revision for use in the US; needs promotion, demonstration, and evaluation</a:t>
            </a:r>
          </a:p>
          <a:p>
            <a:pPr marL="82296" indent="0">
              <a:buNone/>
            </a:pPr>
            <a:endParaRPr lang="en-US" sz="2200" dirty="0" smtClean="0"/>
          </a:p>
          <a:p>
            <a:pPr marL="596646" indent="-514350">
              <a:buFont typeface="+mj-lt"/>
              <a:buAutoNum type="arabicPeriod" startAt="2"/>
            </a:pPr>
            <a:r>
              <a:rPr lang="en-US" dirty="0" smtClean="0">
                <a:solidFill>
                  <a:schemeClr val="bg1">
                    <a:lumMod val="40000"/>
                    <a:lumOff val="60000"/>
                  </a:schemeClr>
                </a:solidFill>
              </a:rPr>
              <a:t>Reducing gender violence in the </a:t>
            </a:r>
          </a:p>
          <a:p>
            <a:pPr marL="82296" indent="0">
              <a:buNone/>
            </a:pPr>
            <a:r>
              <a:rPr lang="en-US" dirty="0">
                <a:solidFill>
                  <a:schemeClr val="bg1">
                    <a:lumMod val="40000"/>
                    <a:lumOff val="60000"/>
                  </a:schemeClr>
                </a:solidFill>
              </a:rPr>
              <a:t> </a:t>
            </a:r>
            <a:r>
              <a:rPr lang="en-US" dirty="0" smtClean="0">
                <a:solidFill>
                  <a:schemeClr val="bg1">
                    <a:lumMod val="40000"/>
                    <a:lumOff val="60000"/>
                  </a:schemeClr>
                </a:solidFill>
              </a:rPr>
              <a:t>    aftermath: Promising practice</a:t>
            </a:r>
          </a:p>
          <a:p>
            <a:pPr marL="603504" lvl="2" indent="0">
              <a:buNone/>
            </a:pPr>
            <a:r>
              <a:rPr lang="en-US" sz="2200" dirty="0" smtClean="0"/>
              <a:t>Comparative action research in the US, CA, NZ, and AU to identify and test promising practices preventing and responding to sexual assault and DV.</a:t>
            </a:r>
            <a:endParaRPr lang="en-US" sz="2200" dirty="0"/>
          </a:p>
        </p:txBody>
      </p:sp>
    </p:spTree>
    <p:extLst>
      <p:ext uri="{BB962C8B-B14F-4D97-AF65-F5344CB8AC3E}">
        <p14:creationId xmlns:p14="http://schemas.microsoft.com/office/powerpoint/2010/main" val="3620098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96646" indent="-514350">
              <a:buFont typeface="+mj-lt"/>
              <a:buAutoNum type="arabicPeriod" startAt="3"/>
            </a:pPr>
            <a:r>
              <a:rPr lang="en-US" dirty="0" smtClean="0">
                <a:solidFill>
                  <a:schemeClr val="bg1">
                    <a:lumMod val="40000"/>
                    <a:lumOff val="60000"/>
                  </a:schemeClr>
                </a:solidFill>
              </a:rPr>
              <a:t>Reaching men to reduce risk: Gender-   </a:t>
            </a:r>
          </a:p>
          <a:p>
            <a:pPr marL="82296" indent="0">
              <a:buNone/>
            </a:pPr>
            <a:r>
              <a:rPr lang="en-US" dirty="0" smtClean="0">
                <a:solidFill>
                  <a:schemeClr val="bg1">
                    <a:lumMod val="40000"/>
                    <a:lumOff val="60000"/>
                  </a:schemeClr>
                </a:solidFill>
              </a:rPr>
              <a:t>     focused communication strategies</a:t>
            </a:r>
          </a:p>
          <a:p>
            <a:pPr marL="603504" lvl="2" indent="0">
              <a:buNone/>
            </a:pPr>
            <a:r>
              <a:rPr lang="en-US" sz="2200" dirty="0" smtClean="0"/>
              <a:t>Demonstration </a:t>
            </a:r>
            <a:r>
              <a:rPr lang="en-US" sz="2200" dirty="0"/>
              <a:t>project to assess potential for social marketing utilizing new and/or traditional media.  Targets men across the </a:t>
            </a:r>
            <a:r>
              <a:rPr lang="en-US" sz="2200" dirty="0" smtClean="0"/>
              <a:t>lifespan and in diverse communities with </a:t>
            </a:r>
            <a:r>
              <a:rPr lang="en-US" sz="2200" dirty="0"/>
              <a:t>emphasis on </a:t>
            </a:r>
            <a:r>
              <a:rPr lang="en-US" sz="2200" dirty="0" smtClean="0"/>
              <a:t>preparedness, mitigation, evacuation.</a:t>
            </a:r>
          </a:p>
          <a:p>
            <a:pPr marL="603504" lvl="2" indent="0">
              <a:buNone/>
            </a:pPr>
            <a:endParaRPr lang="en-US" sz="2200" dirty="0">
              <a:solidFill>
                <a:schemeClr val="bg1">
                  <a:lumMod val="40000"/>
                  <a:lumOff val="60000"/>
                </a:schemeClr>
              </a:solidFill>
            </a:endParaRPr>
          </a:p>
          <a:p>
            <a:pPr marL="596646" indent="-514350">
              <a:buFont typeface="+mj-lt"/>
              <a:buAutoNum type="arabicPeriod" startAt="4"/>
            </a:pPr>
            <a:r>
              <a:rPr lang="en-US" dirty="0" smtClean="0">
                <a:solidFill>
                  <a:schemeClr val="bg1">
                    <a:lumMod val="40000"/>
                    <a:lumOff val="60000"/>
                  </a:schemeClr>
                </a:solidFill>
              </a:rPr>
              <a:t>Girls, boys and household risk reduction</a:t>
            </a:r>
          </a:p>
          <a:p>
            <a:pPr marL="603504" lvl="2" indent="0">
              <a:buNone/>
            </a:pPr>
            <a:r>
              <a:rPr lang="en-US" sz="2200" dirty="0" smtClean="0"/>
              <a:t>Child-centered</a:t>
            </a:r>
            <a:r>
              <a:rPr lang="en-US" sz="2200" dirty="0"/>
              <a:t>, gender-sensitive educational campaign based on global </a:t>
            </a:r>
            <a:r>
              <a:rPr lang="en-US" sz="2200" dirty="0" smtClean="0"/>
              <a:t>models utilizing a wide range of media and building on single-sex org’s.</a:t>
            </a:r>
            <a:endParaRPr lang="en-US" sz="2200" dirty="0"/>
          </a:p>
        </p:txBody>
      </p:sp>
    </p:spTree>
    <p:extLst>
      <p:ext uri="{BB962C8B-B14F-4D97-AF65-F5344CB8AC3E}">
        <p14:creationId xmlns:p14="http://schemas.microsoft.com/office/powerpoint/2010/main" val="1743134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35608" y="1447800"/>
            <a:ext cx="7251192" cy="4800600"/>
          </a:xfrm>
        </p:spPr>
        <p:txBody>
          <a:bodyPr>
            <a:normAutofit lnSpcReduction="10000"/>
          </a:bodyPr>
          <a:lstStyle/>
          <a:p>
            <a:pPr marL="596646" indent="-514350">
              <a:buFont typeface="+mj-lt"/>
              <a:buAutoNum type="arabicPeriod" startAt="5"/>
            </a:pPr>
            <a:r>
              <a:rPr lang="en-US" dirty="0" smtClean="0">
                <a:solidFill>
                  <a:schemeClr val="bg1">
                    <a:lumMod val="40000"/>
                    <a:lumOff val="60000"/>
                  </a:schemeClr>
                </a:solidFill>
              </a:rPr>
              <a:t>Women Building Disaster Resilience Campaign</a:t>
            </a:r>
          </a:p>
          <a:p>
            <a:pPr marL="603504" lvl="2" indent="0">
              <a:buNone/>
            </a:pPr>
            <a:r>
              <a:rPr lang="en-US" sz="2200" dirty="0"/>
              <a:t>Peer learning teams </a:t>
            </a:r>
            <a:r>
              <a:rPr lang="en-US" sz="2200" dirty="0" smtClean="0"/>
              <a:t>make site visits to high-risk locales meeting with </a:t>
            </a:r>
            <a:r>
              <a:rPr lang="en-US" sz="2200" dirty="0"/>
              <a:t>emergency managers and </a:t>
            </a:r>
            <a:r>
              <a:rPr lang="en-US" sz="2200" dirty="0" smtClean="0"/>
              <a:t>with women’s </a:t>
            </a:r>
            <a:r>
              <a:rPr lang="en-US" sz="2200" dirty="0"/>
              <a:t>groups </a:t>
            </a:r>
            <a:r>
              <a:rPr lang="en-US" sz="2200" dirty="0" smtClean="0"/>
              <a:t>for knowledge exchange, network and capacity building. Communication via women’s and men’s mass media outlets, new social media.</a:t>
            </a:r>
          </a:p>
          <a:p>
            <a:pPr marL="603504" lvl="2" indent="0">
              <a:buNone/>
            </a:pPr>
            <a:endParaRPr lang="en-US" dirty="0"/>
          </a:p>
          <a:p>
            <a:pPr marL="596646" indent="-514350">
              <a:buFont typeface="+mj-lt"/>
              <a:buAutoNum type="arabicPeriod" startAt="6"/>
            </a:pPr>
            <a:r>
              <a:rPr lang="en-US" dirty="0" smtClean="0">
                <a:solidFill>
                  <a:schemeClr val="bg1">
                    <a:lumMod val="40000"/>
                    <a:lumOff val="60000"/>
                  </a:schemeClr>
                </a:solidFill>
              </a:rPr>
              <a:t>Putting Disaster on Women’s Agenda</a:t>
            </a:r>
          </a:p>
          <a:p>
            <a:pPr marL="603504" lvl="2" indent="0">
              <a:buNone/>
            </a:pPr>
            <a:r>
              <a:rPr lang="en-US" sz="2200" dirty="0"/>
              <a:t>National roundtable of women’s </a:t>
            </a:r>
            <a:r>
              <a:rPr lang="en-US" sz="2200" dirty="0" smtClean="0"/>
              <a:t>organizations called </a:t>
            </a:r>
            <a:r>
              <a:rPr lang="en-US" sz="2200" dirty="0"/>
              <a:t>to </a:t>
            </a:r>
            <a:r>
              <a:rPr lang="en-US" sz="2200" dirty="0" smtClean="0"/>
              <a:t>strategize about how best to relate </a:t>
            </a:r>
            <a:r>
              <a:rPr lang="en-US" sz="2200" dirty="0"/>
              <a:t>DRR to existing </a:t>
            </a:r>
            <a:r>
              <a:rPr lang="en-US" sz="2200" dirty="0" smtClean="0"/>
              <a:t>gender initiatives and identify </a:t>
            </a:r>
            <a:r>
              <a:rPr lang="en-US" sz="2200" dirty="0"/>
              <a:t>new </a:t>
            </a:r>
            <a:r>
              <a:rPr lang="en-US" sz="2200" dirty="0" smtClean="0"/>
              <a:t>synergies, including with men’s progressive org’s.</a:t>
            </a:r>
            <a:endParaRPr lang="en-US" sz="2200" dirty="0"/>
          </a:p>
          <a:p>
            <a:pPr marL="603504" lvl="2" indent="0">
              <a:buNone/>
            </a:pPr>
            <a:endParaRPr lang="en-US" sz="2200" dirty="0"/>
          </a:p>
        </p:txBody>
      </p:sp>
    </p:spTree>
    <p:extLst>
      <p:ext uri="{BB962C8B-B14F-4D97-AF65-F5344CB8AC3E}">
        <p14:creationId xmlns:p14="http://schemas.microsoft.com/office/powerpoint/2010/main" val="682476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35608" y="1219200"/>
            <a:ext cx="7403592" cy="4953000"/>
          </a:xfrm>
        </p:spPr>
        <p:txBody>
          <a:bodyPr>
            <a:normAutofit fontScale="92500" lnSpcReduction="20000"/>
          </a:bodyPr>
          <a:lstStyle/>
          <a:p>
            <a:pPr marL="603504" lvl="2" indent="0">
              <a:buNone/>
            </a:pPr>
            <a:endParaRPr lang="en-US" dirty="0"/>
          </a:p>
          <a:p>
            <a:pPr marL="596646" indent="-514350">
              <a:buFont typeface="+mj-lt"/>
              <a:buAutoNum type="arabicPeriod" startAt="7"/>
            </a:pPr>
            <a:r>
              <a:rPr lang="en-US" dirty="0" smtClean="0">
                <a:solidFill>
                  <a:schemeClr val="bg1">
                    <a:lumMod val="40000"/>
                    <a:lumOff val="60000"/>
                  </a:schemeClr>
                </a:solidFill>
              </a:rPr>
              <a:t>Knowledge </a:t>
            </a:r>
            <a:r>
              <a:rPr lang="en-US" dirty="0">
                <a:solidFill>
                  <a:schemeClr val="bg1">
                    <a:lumMod val="40000"/>
                    <a:lumOff val="60000"/>
                  </a:schemeClr>
                </a:solidFill>
              </a:rPr>
              <a:t>exchange: Gender, disaster, </a:t>
            </a:r>
            <a:r>
              <a:rPr lang="en-US" dirty="0" smtClean="0">
                <a:solidFill>
                  <a:schemeClr val="bg1">
                    <a:lumMod val="40000"/>
                    <a:lumOff val="60000"/>
                  </a:schemeClr>
                </a:solidFill>
              </a:rPr>
              <a:t>  </a:t>
            </a:r>
          </a:p>
          <a:p>
            <a:pPr marL="82296" indent="0">
              <a:buNone/>
            </a:pPr>
            <a:r>
              <a:rPr lang="en-US" dirty="0">
                <a:solidFill>
                  <a:schemeClr val="bg1">
                    <a:lumMod val="40000"/>
                    <a:lumOff val="60000"/>
                  </a:schemeClr>
                </a:solidFill>
              </a:rPr>
              <a:t> </a:t>
            </a:r>
            <a:r>
              <a:rPr lang="en-US" dirty="0" smtClean="0">
                <a:solidFill>
                  <a:schemeClr val="bg1">
                    <a:lumMod val="40000"/>
                    <a:lumOff val="60000"/>
                  </a:schemeClr>
                </a:solidFill>
              </a:rPr>
              <a:t>    climate</a:t>
            </a:r>
            <a:endParaRPr lang="en-US" dirty="0">
              <a:solidFill>
                <a:schemeClr val="bg1">
                  <a:lumMod val="40000"/>
                  <a:lumOff val="60000"/>
                </a:schemeClr>
              </a:solidFill>
            </a:endParaRPr>
          </a:p>
          <a:p>
            <a:pPr marL="603504" lvl="2" indent="0">
              <a:buNone/>
            </a:pPr>
            <a:r>
              <a:rPr lang="en-US" dirty="0" smtClean="0"/>
              <a:t>Multidisciplinary </a:t>
            </a:r>
            <a:r>
              <a:rPr lang="en-US" dirty="0"/>
              <a:t>annotated bibliography on gender, </a:t>
            </a:r>
            <a:r>
              <a:rPr lang="en-US" dirty="0" smtClean="0"/>
              <a:t>disaster</a:t>
            </a:r>
            <a:r>
              <a:rPr lang="en-US" dirty="0"/>
              <a:t>, and climate change in the US with </a:t>
            </a:r>
            <a:r>
              <a:rPr lang="en-US" dirty="0" smtClean="0"/>
              <a:t>creative follow-up dissemination and dialogue campaign. Bringing disaster expertise to climate work and incorporating global expertise of women and men on gender dimensions of climate uncertainty</a:t>
            </a:r>
            <a:r>
              <a:rPr lang="en-US" sz="2200" dirty="0" smtClean="0"/>
              <a:t>.</a:t>
            </a:r>
            <a:endParaRPr lang="en-US" sz="2200" dirty="0" smtClean="0">
              <a:solidFill>
                <a:schemeClr val="bg1">
                  <a:lumMod val="40000"/>
                  <a:lumOff val="60000"/>
                </a:schemeClr>
              </a:solidFill>
            </a:endParaRPr>
          </a:p>
          <a:p>
            <a:pPr marL="596646" indent="-514350">
              <a:buFont typeface="+mj-lt"/>
              <a:buAutoNum type="arabicPeriod" startAt="8"/>
            </a:pPr>
            <a:endParaRPr lang="en-US" dirty="0">
              <a:solidFill>
                <a:schemeClr val="bg1">
                  <a:lumMod val="40000"/>
                  <a:lumOff val="60000"/>
                </a:schemeClr>
              </a:solidFill>
            </a:endParaRPr>
          </a:p>
          <a:p>
            <a:pPr marL="596646" indent="-514350">
              <a:buFont typeface="+mj-lt"/>
              <a:buAutoNum type="arabicPeriod" startAt="8"/>
            </a:pPr>
            <a:r>
              <a:rPr lang="en-US" dirty="0" smtClean="0">
                <a:solidFill>
                  <a:schemeClr val="bg1">
                    <a:lumMod val="40000"/>
                    <a:lumOff val="60000"/>
                  </a:schemeClr>
                </a:solidFill>
              </a:rPr>
              <a:t>Gender training for disaster responders:  An interactive training module</a:t>
            </a:r>
          </a:p>
          <a:p>
            <a:pPr marL="603504" lvl="2" indent="0">
              <a:buNone/>
            </a:pPr>
            <a:r>
              <a:rPr lang="en-US" dirty="0" smtClean="0"/>
              <a:t>Short, user-friendly resource for CEM programs demonstrating intersectional approach to gender analysis in DRR.</a:t>
            </a:r>
            <a:endParaRPr lang="en-US" dirty="0">
              <a:solidFill>
                <a:schemeClr val="accent1"/>
              </a:solidFill>
            </a:endParaRPr>
          </a:p>
          <a:p>
            <a:pPr marL="82296" indent="0">
              <a:buNone/>
            </a:pPr>
            <a:endParaRPr lang="en-US" dirty="0" smtClean="0">
              <a:solidFill>
                <a:schemeClr val="accent1"/>
              </a:solidFill>
            </a:endParaRPr>
          </a:p>
          <a:p>
            <a:pPr marL="596646" indent="-514350">
              <a:buFont typeface="+mj-lt"/>
              <a:buAutoNum type="arabicPeriod" startAt="8"/>
            </a:pPr>
            <a:endParaRPr lang="en-US" dirty="0">
              <a:solidFill>
                <a:schemeClr val="accent1"/>
              </a:solidFill>
            </a:endParaRPr>
          </a:p>
        </p:txBody>
      </p:sp>
    </p:spTree>
    <p:extLst>
      <p:ext uri="{BB962C8B-B14F-4D97-AF65-F5344CB8AC3E}">
        <p14:creationId xmlns:p14="http://schemas.microsoft.com/office/powerpoint/2010/main" val="1488543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596646" indent="-514350">
              <a:buFont typeface="+mj-lt"/>
              <a:buAutoNum type="arabicPeriod" startAt="9"/>
            </a:pPr>
            <a:r>
              <a:rPr lang="en-US" dirty="0" smtClean="0">
                <a:solidFill>
                  <a:schemeClr val="bg1">
                    <a:lumMod val="40000"/>
                    <a:lumOff val="60000"/>
                  </a:schemeClr>
                </a:solidFill>
              </a:rPr>
              <a:t>Concept </a:t>
            </a:r>
            <a:r>
              <a:rPr lang="en-US" dirty="0">
                <a:solidFill>
                  <a:schemeClr val="bg1">
                    <a:lumMod val="40000"/>
                    <a:lumOff val="60000"/>
                  </a:schemeClr>
                </a:solidFill>
              </a:rPr>
              <a:t>note:  Gender as a cross-cutting theme in reducing risk in the </a:t>
            </a:r>
            <a:r>
              <a:rPr lang="en-US" dirty="0" smtClean="0">
                <a:solidFill>
                  <a:schemeClr val="bg1">
                    <a:lumMod val="40000"/>
                    <a:lumOff val="60000"/>
                  </a:schemeClr>
                </a:solidFill>
              </a:rPr>
              <a:t>US</a:t>
            </a:r>
            <a:r>
              <a:rPr lang="en-US" dirty="0" smtClean="0"/>
              <a:t> </a:t>
            </a:r>
          </a:p>
          <a:p>
            <a:pPr marL="603504" lvl="2" indent="0">
              <a:buNone/>
            </a:pPr>
            <a:r>
              <a:rPr lang="en-US" sz="2200" dirty="0" smtClean="0"/>
              <a:t>Policy </a:t>
            </a:r>
            <a:r>
              <a:rPr lang="en-US" sz="2200" dirty="0"/>
              <a:t>document with specific recommendations for </a:t>
            </a:r>
            <a:r>
              <a:rPr lang="en-US" sz="2200" dirty="0" smtClean="0"/>
              <a:t>mainstreaming </a:t>
            </a:r>
            <a:r>
              <a:rPr lang="en-US" sz="2200" dirty="0"/>
              <a:t>gender concerns holistically </a:t>
            </a:r>
            <a:r>
              <a:rPr lang="en-US" sz="2200" dirty="0" smtClean="0"/>
              <a:t>in DRR and disaster management, drawing </a:t>
            </a:r>
            <a:r>
              <a:rPr lang="en-US" sz="2200" dirty="0"/>
              <a:t>on successful strategies </a:t>
            </a:r>
            <a:r>
              <a:rPr lang="en-US" sz="2200" dirty="0" smtClean="0"/>
              <a:t>from </a:t>
            </a:r>
            <a:r>
              <a:rPr lang="en-US" sz="2200" dirty="0"/>
              <a:t>other communities in the US and from </a:t>
            </a:r>
            <a:r>
              <a:rPr lang="en-US" sz="2200" dirty="0" smtClean="0"/>
              <a:t>international </a:t>
            </a:r>
            <a:r>
              <a:rPr lang="en-US" sz="2200" dirty="0"/>
              <a:t>models. </a:t>
            </a:r>
          </a:p>
          <a:p>
            <a:pPr marL="82296" indent="0">
              <a:buNone/>
            </a:pPr>
            <a:endParaRPr lang="en-US" dirty="0">
              <a:solidFill>
                <a:schemeClr val="bg1">
                  <a:lumMod val="40000"/>
                  <a:lumOff val="60000"/>
                </a:schemeClr>
              </a:solidFill>
            </a:endParaRPr>
          </a:p>
          <a:p>
            <a:pPr marL="596646" indent="-514350">
              <a:buFont typeface="+mj-lt"/>
              <a:buAutoNum type="arabicPeriod" startAt="10"/>
            </a:pPr>
            <a:r>
              <a:rPr lang="en-US" dirty="0" smtClean="0">
                <a:solidFill>
                  <a:schemeClr val="bg1">
                    <a:lumMod val="40000"/>
                    <a:lumOff val="60000"/>
                  </a:schemeClr>
                </a:solidFill>
              </a:rPr>
              <a:t>Networking </a:t>
            </a:r>
            <a:r>
              <a:rPr lang="en-US" dirty="0">
                <a:solidFill>
                  <a:schemeClr val="bg1">
                    <a:lumMod val="40000"/>
                    <a:lumOff val="60000"/>
                  </a:schemeClr>
                </a:solidFill>
              </a:rPr>
              <a:t>with women’s and men’s </a:t>
            </a:r>
            <a:r>
              <a:rPr lang="en-US" dirty="0" smtClean="0">
                <a:solidFill>
                  <a:schemeClr val="bg1">
                    <a:lumMod val="40000"/>
                    <a:lumOff val="60000"/>
                  </a:schemeClr>
                </a:solidFill>
              </a:rPr>
              <a:t>groups in  </a:t>
            </a:r>
            <a:r>
              <a:rPr lang="en-US" dirty="0">
                <a:solidFill>
                  <a:schemeClr val="bg1">
                    <a:lumMod val="40000"/>
                    <a:lumOff val="60000"/>
                  </a:schemeClr>
                </a:solidFill>
              </a:rPr>
              <a:t>high-risk neighborhoods. </a:t>
            </a:r>
          </a:p>
          <a:p>
            <a:pPr marL="603504" lvl="2" indent="0">
              <a:buNone/>
            </a:pPr>
            <a:r>
              <a:rPr lang="en-US" sz="2200" dirty="0" smtClean="0"/>
              <a:t>Capacity </a:t>
            </a:r>
            <a:r>
              <a:rPr lang="en-US" sz="2200" dirty="0"/>
              <a:t>building template for use in diverse </a:t>
            </a:r>
            <a:r>
              <a:rPr lang="en-US" sz="2200" dirty="0" smtClean="0"/>
              <a:t>communities </a:t>
            </a:r>
            <a:r>
              <a:rPr lang="en-US" sz="2200" dirty="0"/>
              <a:t>with emphasis on engaging single-sex </a:t>
            </a:r>
            <a:r>
              <a:rPr lang="en-US" sz="2200" dirty="0" smtClean="0"/>
              <a:t>organizations</a:t>
            </a:r>
            <a:r>
              <a:rPr lang="en-US" sz="2200" dirty="0"/>
              <a:t>, groups, and networks to increase </a:t>
            </a:r>
            <a:r>
              <a:rPr lang="en-US" sz="2200" dirty="0" smtClean="0"/>
              <a:t>awareness </a:t>
            </a:r>
            <a:r>
              <a:rPr lang="en-US" sz="2200" dirty="0"/>
              <a:t>and response capacity. </a:t>
            </a:r>
            <a:r>
              <a:rPr lang="en-US" sz="2200" dirty="0" smtClean="0"/>
              <a:t> Women and men working together &amp; separately.</a:t>
            </a:r>
            <a:endParaRPr lang="en-US" sz="2200" dirty="0"/>
          </a:p>
          <a:p>
            <a:endParaRPr lang="en-US" dirty="0"/>
          </a:p>
        </p:txBody>
      </p:sp>
    </p:spTree>
    <p:extLst>
      <p:ext uri="{BB962C8B-B14F-4D97-AF65-F5344CB8AC3E}">
        <p14:creationId xmlns:p14="http://schemas.microsoft.com/office/powerpoint/2010/main" val="3076304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09600"/>
            <a:ext cx="7498080" cy="1143000"/>
          </a:xfrm>
        </p:spPr>
        <p:txBody>
          <a:bodyPr>
            <a:noAutofit/>
          </a:bodyPr>
          <a:lstStyle/>
          <a:p>
            <a:r>
              <a:rPr lang="en-US" dirty="0" smtClean="0"/>
              <a:t>The Women of Katrina: </a:t>
            </a:r>
            <a:br>
              <a:rPr lang="en-US" dirty="0" smtClean="0"/>
            </a:br>
            <a:r>
              <a:rPr lang="en-US" dirty="0" smtClean="0"/>
              <a:t>How Gender, Race and Class Matter in an American Disaster</a:t>
            </a:r>
            <a:endParaRPr lang="en-US" dirty="0"/>
          </a:p>
        </p:txBody>
      </p:sp>
      <p:pic>
        <p:nvPicPr>
          <p:cNvPr id="4" name="Picture 4" descr="C:\Users\Owner\Desktop\Book Flyers\WOK cover.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71600" y="2209800"/>
            <a:ext cx="2442357" cy="345217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4038600" y="2209800"/>
            <a:ext cx="4876800" cy="4114800"/>
          </a:xfrm>
        </p:spPr>
        <p:txBody>
          <a:bodyPr>
            <a:normAutofit/>
          </a:bodyPr>
          <a:lstStyle/>
          <a:p>
            <a:r>
              <a:rPr lang="en-US" sz="2400" dirty="0" smtClean="0"/>
              <a:t>David and Enarson, eds., 2012</a:t>
            </a:r>
          </a:p>
          <a:p>
            <a:r>
              <a:rPr lang="en-US" sz="2400" dirty="0" smtClean="0"/>
              <a:t>Vanderbilt University Press</a:t>
            </a:r>
          </a:p>
          <a:p>
            <a:r>
              <a:rPr lang="fr-FR" sz="2400" dirty="0" smtClean="0"/>
              <a:t>272 </a:t>
            </a:r>
            <a:r>
              <a:rPr lang="fr-FR" sz="2400" dirty="0"/>
              <a:t>pages, 7 x 10 </a:t>
            </a:r>
            <a:r>
              <a:rPr lang="fr-FR" sz="2400" dirty="0" err="1"/>
              <a:t>inches</a:t>
            </a:r>
            <a:endParaRPr lang="fr-FR" sz="2400" dirty="0"/>
          </a:p>
          <a:p>
            <a:r>
              <a:rPr lang="en-US" sz="2400" dirty="0"/>
              <a:t>Cloth $69.95s 978-0-8265-1798-2</a:t>
            </a:r>
          </a:p>
          <a:p>
            <a:r>
              <a:rPr lang="en-US" sz="2400" dirty="0"/>
              <a:t>Paper $34.95s 978-0-8265-1799-9</a:t>
            </a:r>
          </a:p>
        </p:txBody>
      </p:sp>
      <p:sp>
        <p:nvSpPr>
          <p:cNvPr id="6" name="Rectangle 5"/>
          <p:cNvSpPr/>
          <p:nvPr/>
        </p:nvSpPr>
        <p:spPr>
          <a:xfrm>
            <a:off x="4191000" y="5181600"/>
            <a:ext cx="4572000" cy="646331"/>
          </a:xfrm>
          <a:prstGeom prst="rect">
            <a:avLst/>
          </a:prstGeom>
        </p:spPr>
        <p:txBody>
          <a:bodyPr>
            <a:spAutoFit/>
          </a:bodyPr>
          <a:lstStyle/>
          <a:p>
            <a:r>
              <a:rPr lang="en-US" dirty="0" smtClean="0"/>
              <a:t>www.vanderbiltuniversitypress.com </a:t>
            </a:r>
            <a:endParaRPr lang="en-US" dirty="0"/>
          </a:p>
          <a:p>
            <a:r>
              <a:rPr lang="en-US" dirty="0" smtClean="0"/>
              <a:t>800-627-7377</a:t>
            </a:r>
            <a:endParaRPr lang="en-US" dirty="0"/>
          </a:p>
        </p:txBody>
      </p:sp>
    </p:spTree>
    <p:extLst>
      <p:ext uri="{BB962C8B-B14F-4D97-AF65-F5344CB8AC3E}">
        <p14:creationId xmlns:p14="http://schemas.microsoft.com/office/powerpoint/2010/main" val="3589387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447800"/>
            <a:ext cx="7498080" cy="5105400"/>
          </a:xfrm>
        </p:spPr>
        <p:txBody>
          <a:bodyPr>
            <a:normAutofit fontScale="92500"/>
          </a:bodyPr>
          <a:lstStyle/>
          <a:p>
            <a:r>
              <a:rPr lang="en-US" dirty="0"/>
              <a:t>Building the </a:t>
            </a:r>
            <a:r>
              <a:rPr lang="en-US" dirty="0" smtClean="0"/>
              <a:t>GDRA</a:t>
            </a:r>
          </a:p>
          <a:p>
            <a:pPr lvl="1"/>
            <a:r>
              <a:rPr lang="en-US" dirty="0" smtClean="0"/>
              <a:t>Sister network to the global GDN</a:t>
            </a:r>
          </a:p>
          <a:p>
            <a:pPr lvl="1"/>
            <a:r>
              <a:rPr lang="en-US" dirty="0" smtClean="0"/>
              <a:t>Web space on the GDN website</a:t>
            </a:r>
          </a:p>
          <a:p>
            <a:pPr lvl="1"/>
            <a:r>
              <a:rPr lang="en-US" dirty="0" smtClean="0"/>
              <a:t>Other significant connections, including with emerging GDN-CA and GDN-LAC (to include Mexico)</a:t>
            </a:r>
          </a:p>
          <a:p>
            <a:pPr lvl="1"/>
            <a:r>
              <a:rPr lang="en-US" dirty="0" smtClean="0"/>
              <a:t>Two-year </a:t>
            </a:r>
            <a:r>
              <a:rPr lang="en-US" dirty="0"/>
              <a:t>organizational development campaign </a:t>
            </a:r>
            <a:r>
              <a:rPr lang="en-US" dirty="0" smtClean="0"/>
              <a:t>needed enabling, e.g. </a:t>
            </a:r>
          </a:p>
          <a:p>
            <a:pPr lvl="2"/>
            <a:r>
              <a:rPr lang="en-US" dirty="0" smtClean="0"/>
              <a:t>enhanced outreach and </a:t>
            </a:r>
            <a:r>
              <a:rPr lang="en-US" dirty="0"/>
              <a:t>service, e.g. through </a:t>
            </a:r>
            <a:r>
              <a:rPr lang="en-US" dirty="0" smtClean="0"/>
              <a:t>website development, outreach materials, membership development and support, internships</a:t>
            </a:r>
            <a:r>
              <a:rPr lang="en-US" dirty="0"/>
              <a:t>, speakers’ bureaus, mentoring, knowledge </a:t>
            </a:r>
            <a:r>
              <a:rPr lang="en-US" dirty="0" smtClean="0"/>
              <a:t>exchange, project partnerships</a:t>
            </a:r>
          </a:p>
          <a:p>
            <a:pPr lvl="2"/>
            <a:r>
              <a:rPr lang="en-US" dirty="0" smtClean="0"/>
              <a:t>incorporation? </a:t>
            </a:r>
            <a:r>
              <a:rPr lang="en-US" dirty="0"/>
              <a:t>f</a:t>
            </a:r>
            <a:r>
              <a:rPr lang="en-US" dirty="0" smtClean="0"/>
              <a:t>unding? </a:t>
            </a:r>
            <a:r>
              <a:rPr lang="en-US" dirty="0"/>
              <a:t>l</a:t>
            </a:r>
            <a:r>
              <a:rPr lang="en-US" dirty="0" smtClean="0"/>
              <a:t>ogistics? Leadership?</a:t>
            </a:r>
            <a:endParaRPr lang="en-US" dirty="0"/>
          </a:p>
        </p:txBody>
      </p:sp>
      <p:sp>
        <p:nvSpPr>
          <p:cNvPr id="4" name="Title 3"/>
          <p:cNvSpPr>
            <a:spLocks noGrp="1"/>
          </p:cNvSpPr>
          <p:nvPr>
            <p:ph type="title"/>
          </p:nvPr>
        </p:nvSpPr>
        <p:spPr/>
        <p:txBody>
          <a:bodyPr/>
          <a:lstStyle/>
          <a:p>
            <a:r>
              <a:rPr lang="en-US" dirty="0" smtClean="0"/>
              <a:t>Many ways forward </a:t>
            </a:r>
            <a:endParaRPr lang="en-US" dirty="0"/>
          </a:p>
        </p:txBody>
      </p:sp>
    </p:spTree>
    <p:extLst>
      <p:ext uri="{BB962C8B-B14F-4D97-AF65-F5344CB8AC3E}">
        <p14:creationId xmlns:p14="http://schemas.microsoft.com/office/powerpoint/2010/main" val="1681396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066800"/>
            <a:ext cx="7174992" cy="5257800"/>
          </a:xfrm>
        </p:spPr>
        <p:txBody>
          <a:bodyPr>
            <a:normAutofit fontScale="85000" lnSpcReduction="20000"/>
          </a:bodyPr>
          <a:lstStyle/>
          <a:p>
            <a:r>
              <a:rPr lang="en-US" sz="3300" dirty="0" smtClean="0"/>
              <a:t>Potential partnerships, e.g. with </a:t>
            </a:r>
          </a:p>
          <a:p>
            <a:pPr lvl="1"/>
            <a:r>
              <a:rPr lang="en-US" sz="2600" dirty="0" smtClean="0"/>
              <a:t>Women’s groups  and campaigns</a:t>
            </a:r>
          </a:p>
          <a:p>
            <a:pPr lvl="1"/>
            <a:r>
              <a:rPr lang="en-US" sz="2600" dirty="0" smtClean="0"/>
              <a:t>Environmental/climate networks</a:t>
            </a:r>
          </a:p>
          <a:p>
            <a:pPr lvl="1"/>
            <a:r>
              <a:rPr lang="en-US" sz="2600" dirty="0" smtClean="0"/>
              <a:t>Other relevant community/grassroots networks</a:t>
            </a:r>
          </a:p>
          <a:p>
            <a:pPr lvl="1"/>
            <a:r>
              <a:rPr lang="en-US" sz="2600" dirty="0" smtClean="0"/>
              <a:t>National and local women’s &amp; men’s organizations American Red Cross and other lead NGO relief and recovery orgs active in the US </a:t>
            </a:r>
          </a:p>
          <a:p>
            <a:pPr lvl="1"/>
            <a:r>
              <a:rPr lang="en-US" sz="2600" dirty="0"/>
              <a:t>Tribal emergency planning </a:t>
            </a:r>
            <a:r>
              <a:rPr lang="en-US" sz="2600" dirty="0" smtClean="0"/>
              <a:t>units</a:t>
            </a:r>
          </a:p>
          <a:p>
            <a:pPr lvl="1"/>
            <a:r>
              <a:rPr lang="en-US" sz="2600" dirty="0"/>
              <a:t>Health agencies, e.g. Office of Women’s Health</a:t>
            </a:r>
          </a:p>
          <a:p>
            <a:pPr lvl="1"/>
            <a:r>
              <a:rPr lang="en-US" sz="2600" dirty="0"/>
              <a:t>Health and human service women’s </a:t>
            </a:r>
            <a:r>
              <a:rPr lang="en-US" sz="2600" dirty="0" smtClean="0"/>
              <a:t>agencies</a:t>
            </a:r>
          </a:p>
          <a:p>
            <a:pPr lvl="1"/>
            <a:r>
              <a:rPr lang="en-US" sz="2600" dirty="0" smtClean="0"/>
              <a:t>Gender and disaster networks in other HDCs</a:t>
            </a:r>
          </a:p>
          <a:p>
            <a:pPr marL="402336" lvl="1" indent="0">
              <a:buNone/>
            </a:pPr>
            <a:endParaRPr lang="en-US" sz="2600" dirty="0" smtClean="0"/>
          </a:p>
          <a:p>
            <a:pPr marL="402336" lvl="1" indent="0">
              <a:buNone/>
            </a:pPr>
            <a:r>
              <a:rPr lang="en-US" sz="2600" dirty="0" smtClean="0"/>
              <a:t>And </a:t>
            </a:r>
            <a:r>
              <a:rPr lang="en-US" sz="2600" dirty="0"/>
              <a:t>a host of other DRR networks and organizations active in the US but not reflecting the gender dimensions of disaster risk and the practice of emergency management </a:t>
            </a:r>
          </a:p>
          <a:p>
            <a:pPr lvl="1"/>
            <a:endParaRPr lang="en-US" dirty="0"/>
          </a:p>
          <a:p>
            <a:pPr lvl="1"/>
            <a:endParaRPr lang="en-US" dirty="0"/>
          </a:p>
          <a:p>
            <a:endParaRPr lang="en-US" dirty="0" smtClean="0"/>
          </a:p>
          <a:p>
            <a:endParaRPr lang="en-US" dirty="0"/>
          </a:p>
        </p:txBody>
      </p:sp>
    </p:spTree>
    <p:extLst>
      <p:ext uri="{BB962C8B-B14F-4D97-AF65-F5344CB8AC3E}">
        <p14:creationId xmlns:p14="http://schemas.microsoft.com/office/powerpoint/2010/main" val="3917761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19200"/>
            <a:ext cx="7543800" cy="4800600"/>
          </a:xfrm>
        </p:spPr>
        <p:txBody>
          <a:bodyPr>
            <a:normAutofit/>
          </a:bodyPr>
          <a:lstStyle/>
          <a:p>
            <a:r>
              <a:rPr lang="en-US" dirty="0" smtClean="0"/>
              <a:t>Potential teaching/training activities, e.g.</a:t>
            </a:r>
          </a:p>
          <a:p>
            <a:pPr lvl="1"/>
            <a:r>
              <a:rPr lang="en-US" sz="2200" dirty="0" smtClean="0"/>
              <a:t>Develop college curricula (Higher </a:t>
            </a:r>
            <a:r>
              <a:rPr lang="en-US" sz="2200" dirty="0"/>
              <a:t>Education </a:t>
            </a:r>
            <a:r>
              <a:rPr lang="en-US" sz="2200" dirty="0" smtClean="0"/>
              <a:t>Project and others)</a:t>
            </a:r>
            <a:endParaRPr lang="en-US" sz="2200" dirty="0"/>
          </a:p>
          <a:p>
            <a:pPr lvl="1"/>
            <a:r>
              <a:rPr lang="en-US" sz="2200" dirty="0" smtClean="0"/>
              <a:t>Develop CERT materials and related training modules </a:t>
            </a:r>
          </a:p>
          <a:p>
            <a:pPr lvl="1"/>
            <a:r>
              <a:rPr lang="en-US" sz="2200" dirty="0" smtClean="0"/>
              <a:t>Develop pre/post conference workshops for IAEM and other relevant meetings for states/regions</a:t>
            </a:r>
          </a:p>
          <a:p>
            <a:pPr lvl="1"/>
            <a:r>
              <a:rPr lang="en-US" sz="2200" dirty="0" smtClean="0"/>
              <a:t>Initiate community presentations/dialogues</a:t>
            </a:r>
          </a:p>
          <a:p>
            <a:pPr lvl="1"/>
            <a:r>
              <a:rPr lang="en-US" sz="2200" dirty="0" smtClean="0"/>
              <a:t>Mass communications, e.g. articles for women’s and men’s magazines, blogging</a:t>
            </a:r>
            <a:endParaRPr lang="en-US" sz="2200" dirty="0"/>
          </a:p>
          <a:p>
            <a:pPr marL="402336" lvl="1" indent="0">
              <a:buNone/>
            </a:pPr>
            <a:endParaRPr lang="en-US" dirty="0" smtClean="0"/>
          </a:p>
          <a:p>
            <a:endParaRPr lang="en-US" dirty="0" smtClean="0"/>
          </a:p>
        </p:txBody>
      </p:sp>
    </p:spTree>
    <p:extLst>
      <p:ext uri="{BB962C8B-B14F-4D97-AF65-F5344CB8AC3E}">
        <p14:creationId xmlns:p14="http://schemas.microsoft.com/office/powerpoint/2010/main" val="26805127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143000"/>
            <a:ext cx="7479792" cy="5181600"/>
          </a:xfrm>
        </p:spPr>
        <p:txBody>
          <a:bodyPr>
            <a:normAutofit lnSpcReduction="10000"/>
          </a:bodyPr>
          <a:lstStyle/>
          <a:p>
            <a:pPr>
              <a:buFont typeface="Arial" pitchFamily="34" charset="0"/>
              <a:buChar char="•"/>
            </a:pPr>
            <a:r>
              <a:rPr lang="en-US" dirty="0"/>
              <a:t>Potential policy development, e.g. </a:t>
            </a:r>
            <a:r>
              <a:rPr lang="en-US" dirty="0" smtClean="0"/>
              <a:t>relating </a:t>
            </a:r>
            <a:r>
              <a:rPr lang="en-US" dirty="0"/>
              <a:t>to the 5 priorities of the Hyogo Framework for Action (</a:t>
            </a:r>
            <a:r>
              <a:rPr lang="en-US" dirty="0" smtClean="0"/>
              <a:t>HFA)</a:t>
            </a:r>
          </a:p>
          <a:p>
            <a:pPr marL="1156716" lvl="3" indent="-342900">
              <a:buFont typeface="Wingdings" pitchFamily="2" charset="2"/>
              <a:buChar char="ü"/>
            </a:pPr>
            <a:r>
              <a:rPr lang="en-US" sz="2200" dirty="0" smtClean="0"/>
              <a:t>Ensure </a:t>
            </a:r>
            <a:r>
              <a:rPr lang="en-US" sz="2200" dirty="0"/>
              <a:t>that disaster risk reduction is a national and a local priority with a strong institutional basis for implementation.</a:t>
            </a:r>
          </a:p>
          <a:p>
            <a:pPr marL="1156716" lvl="3" indent="-342900">
              <a:buFont typeface="Wingdings" pitchFamily="2" charset="2"/>
              <a:buChar char="ü"/>
            </a:pPr>
            <a:r>
              <a:rPr lang="en-US" sz="2200" dirty="0"/>
              <a:t>Identify, assess and monitor disaster risks and enhance early warning.</a:t>
            </a:r>
          </a:p>
          <a:p>
            <a:pPr marL="1156716" lvl="3" indent="-342900">
              <a:buFont typeface="Wingdings" pitchFamily="2" charset="2"/>
              <a:buChar char="ü"/>
            </a:pPr>
            <a:r>
              <a:rPr lang="en-US" sz="2200" dirty="0"/>
              <a:t>Use knowledge, innovation and education to build a culture of safety and resilience at all levels.</a:t>
            </a:r>
          </a:p>
          <a:p>
            <a:pPr marL="1156716" lvl="3" indent="-342900">
              <a:buFont typeface="Wingdings" pitchFamily="2" charset="2"/>
              <a:buChar char="ü"/>
            </a:pPr>
            <a:r>
              <a:rPr lang="en-US" sz="2200" dirty="0"/>
              <a:t>Reduce the underlying risk factors.</a:t>
            </a:r>
          </a:p>
          <a:p>
            <a:pPr marL="1156716" lvl="3" indent="-342900">
              <a:buFont typeface="Wingdings" pitchFamily="2" charset="2"/>
              <a:buChar char="ü"/>
            </a:pPr>
            <a:r>
              <a:rPr lang="en-US" sz="2200" dirty="0"/>
              <a:t>Strengthen disaster preparedness for effective response at all levels</a:t>
            </a:r>
            <a:r>
              <a:rPr lang="en-US" dirty="0"/>
              <a:t>.</a:t>
            </a:r>
          </a:p>
          <a:p>
            <a:endParaRPr lang="en-US" dirty="0"/>
          </a:p>
        </p:txBody>
      </p:sp>
    </p:spTree>
    <p:extLst>
      <p:ext uri="{BB962C8B-B14F-4D97-AF65-F5344CB8AC3E}">
        <p14:creationId xmlns:p14="http://schemas.microsoft.com/office/powerpoint/2010/main" val="4196374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0"/>
            <a:ext cx="7498080" cy="1143000"/>
          </a:xfrm>
        </p:spPr>
        <p:txBody>
          <a:bodyPr>
            <a:noAutofit/>
          </a:bodyPr>
          <a:lstStyle/>
          <a:p>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1447800" y="762000"/>
            <a:ext cx="7162800" cy="5486400"/>
          </a:xfrm>
        </p:spPr>
        <p:txBody>
          <a:bodyPr>
            <a:normAutofit fontScale="92500"/>
          </a:bodyPr>
          <a:lstStyle/>
          <a:p>
            <a:endParaRPr lang="en-US" dirty="0" smtClean="0"/>
          </a:p>
          <a:p>
            <a:pPr>
              <a:buFont typeface="Arial" pitchFamily="34" charset="0"/>
              <a:buChar char="•"/>
            </a:pPr>
            <a:r>
              <a:rPr lang="en-US" sz="3000" dirty="0"/>
              <a:t>Potential policy development, e.g. relating </a:t>
            </a:r>
            <a:r>
              <a:rPr lang="en-US" sz="3000" dirty="0" smtClean="0"/>
              <a:t>to FEMA’s Whole Community approach</a:t>
            </a:r>
          </a:p>
          <a:p>
            <a:pPr lvl="1">
              <a:buFont typeface="Wingdings" pitchFamily="2" charset="2"/>
              <a:buChar char="ü"/>
            </a:pPr>
            <a:r>
              <a:rPr lang="en-US" dirty="0" smtClean="0"/>
              <a:t>Understand community complexity. </a:t>
            </a:r>
          </a:p>
          <a:p>
            <a:pPr lvl="1">
              <a:buFont typeface="Wingdings" pitchFamily="2" charset="2"/>
              <a:buChar char="ü"/>
            </a:pPr>
            <a:r>
              <a:rPr lang="en-US" dirty="0" smtClean="0"/>
              <a:t>Recognize community capabilities and needs. </a:t>
            </a:r>
          </a:p>
          <a:p>
            <a:pPr lvl="1">
              <a:buFont typeface="Wingdings" pitchFamily="2" charset="2"/>
              <a:buChar char="ü"/>
            </a:pPr>
            <a:r>
              <a:rPr lang="en-US" dirty="0" smtClean="0"/>
              <a:t>Foster relationships with community leaders. </a:t>
            </a:r>
          </a:p>
          <a:p>
            <a:pPr lvl="1">
              <a:buFont typeface="Wingdings" pitchFamily="2" charset="2"/>
              <a:buChar char="ü"/>
            </a:pPr>
            <a:r>
              <a:rPr lang="en-US" dirty="0" smtClean="0"/>
              <a:t>Build and maintain partnerships. </a:t>
            </a:r>
          </a:p>
          <a:p>
            <a:pPr lvl="1">
              <a:buFont typeface="Wingdings" pitchFamily="2" charset="2"/>
              <a:buChar char="ü"/>
            </a:pPr>
            <a:r>
              <a:rPr lang="en-US" dirty="0" smtClean="0"/>
              <a:t>Empower local action. </a:t>
            </a:r>
          </a:p>
          <a:p>
            <a:pPr lvl="1">
              <a:buFont typeface="Wingdings" pitchFamily="2" charset="2"/>
              <a:buChar char="ü"/>
            </a:pPr>
            <a:r>
              <a:rPr lang="en-US" dirty="0" smtClean="0"/>
              <a:t>Leverage and strengthen social infrastructure, networks, and assets. </a:t>
            </a:r>
          </a:p>
          <a:p>
            <a:pPr lvl="1">
              <a:buFont typeface="Wingdings" pitchFamily="2" charset="2"/>
              <a:buChar char="ü"/>
            </a:pPr>
            <a:endParaRPr lang="en-US" dirty="0" smtClean="0"/>
          </a:p>
          <a:p>
            <a:pPr marL="402336" lvl="1" indent="0">
              <a:buNone/>
            </a:pPr>
            <a:r>
              <a:rPr lang="en-US" dirty="0" smtClean="0"/>
              <a:t>And consider the space for gender in the Strategic Foresight Initiative.</a:t>
            </a:r>
          </a:p>
          <a:p>
            <a:endParaRPr lang="en-US" dirty="0"/>
          </a:p>
        </p:txBody>
      </p:sp>
    </p:spTree>
    <p:extLst>
      <p:ext uri="{BB962C8B-B14F-4D97-AF65-F5344CB8AC3E}">
        <p14:creationId xmlns:p14="http://schemas.microsoft.com/office/powerpoint/2010/main" val="42157816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524000" y="152400"/>
            <a:ext cx="7409688" cy="838200"/>
          </a:xfrm>
        </p:spPr>
        <p:txBody>
          <a:bodyPr>
            <a:normAutofit/>
          </a:bodyPr>
          <a:lstStyle/>
          <a:p>
            <a:r>
              <a:rPr lang="en-US" dirty="0"/>
              <a:t>A simple </a:t>
            </a:r>
            <a:r>
              <a:rPr lang="en-US" dirty="0" smtClean="0"/>
              <a:t>example: girls, too? </a:t>
            </a:r>
            <a:endParaRPr lang="en-US" dirty="0"/>
          </a:p>
        </p:txBody>
      </p:sp>
      <p:sp>
        <p:nvSpPr>
          <p:cNvPr id="4" name="Content Placeholder 3"/>
          <p:cNvSpPr>
            <a:spLocks noGrp="1"/>
          </p:cNvSpPr>
          <p:nvPr>
            <p:ph sz="half" idx="1"/>
          </p:nvPr>
        </p:nvSpPr>
        <p:spPr>
          <a:xfrm>
            <a:off x="1435608" y="1066800"/>
            <a:ext cx="3657600" cy="4968241"/>
          </a:xfrm>
        </p:spPr>
        <p:txBody>
          <a:bodyPr>
            <a:normAutofit fontScale="92500" lnSpcReduction="10000"/>
          </a:bodyPr>
          <a:lstStyle/>
          <a:p>
            <a:pPr marL="82296" indent="0">
              <a:buNone/>
            </a:pPr>
            <a:endParaRPr lang="en-US" sz="1000" dirty="0" smtClean="0"/>
          </a:p>
          <a:p>
            <a:pPr marL="82296" indent="0">
              <a:buNone/>
            </a:pPr>
            <a:r>
              <a:rPr lang="en-US" sz="1700" dirty="0" smtClean="0"/>
              <a:t>Boys were profiled in FEMA’s 2011 Whole Community Approach publication (p. 4)  but not this new partnership between Girls Scouts USA and EMPOWER. Both or neither?</a:t>
            </a:r>
            <a:endParaRPr lang="en-US" sz="1700" dirty="0"/>
          </a:p>
          <a:p>
            <a:pPr marL="82296" indent="0">
              <a:buNone/>
            </a:pPr>
            <a:endParaRPr lang="en-US" sz="1000" dirty="0" smtClean="0"/>
          </a:p>
          <a:p>
            <a:pPr marL="82296" indent="0">
              <a:buNone/>
            </a:pPr>
            <a:endParaRPr lang="en-US" sz="1000" dirty="0"/>
          </a:p>
          <a:p>
            <a:pPr marL="82296" indent="0">
              <a:buNone/>
            </a:pPr>
            <a:endParaRPr lang="en-US" sz="1000" dirty="0" smtClean="0"/>
          </a:p>
          <a:p>
            <a:pPr marL="82296" indent="0">
              <a:buNone/>
            </a:pPr>
            <a:endParaRPr lang="en-US" sz="1000" dirty="0"/>
          </a:p>
          <a:p>
            <a:pPr marL="82296" indent="0">
              <a:buNone/>
            </a:pPr>
            <a:endParaRPr lang="en-US" sz="1000" dirty="0" smtClean="0"/>
          </a:p>
          <a:p>
            <a:pPr marL="82296" indent="0">
              <a:buNone/>
            </a:pPr>
            <a:endParaRPr lang="en-US" sz="1000" dirty="0"/>
          </a:p>
          <a:p>
            <a:pPr marL="82296" indent="0">
              <a:buNone/>
            </a:pPr>
            <a:endParaRPr lang="en-US" sz="1000" dirty="0" smtClean="0"/>
          </a:p>
          <a:p>
            <a:pPr marL="82296" indent="0">
              <a:buNone/>
            </a:pPr>
            <a:endParaRPr lang="en-US" sz="1000" dirty="0"/>
          </a:p>
          <a:p>
            <a:pPr marL="82296" indent="0">
              <a:buNone/>
            </a:pPr>
            <a:endParaRPr lang="en-US" sz="1000" dirty="0" smtClean="0"/>
          </a:p>
          <a:p>
            <a:pPr marL="82296" indent="0">
              <a:buNone/>
            </a:pPr>
            <a:endParaRPr lang="en-US" sz="1000" dirty="0"/>
          </a:p>
          <a:p>
            <a:pPr marL="82296" indent="0">
              <a:buNone/>
            </a:pPr>
            <a:endParaRPr lang="en-US" sz="1000" dirty="0" smtClean="0"/>
          </a:p>
          <a:p>
            <a:pPr marL="82296" indent="0">
              <a:buNone/>
            </a:pPr>
            <a:endParaRPr lang="en-US" sz="1000" dirty="0"/>
          </a:p>
          <a:p>
            <a:pPr marL="82296" indent="0">
              <a:buNone/>
            </a:pPr>
            <a:r>
              <a:rPr lang="en-US" sz="1000" dirty="0" smtClean="0"/>
              <a:t>Figure </a:t>
            </a:r>
            <a:r>
              <a:rPr lang="en-US" sz="1000" dirty="0"/>
              <a:t>2: Madison, Tennessee, May 29, 2010—Gary Lima, Tennessee Emergency Management Agency Community Relations Coordinator, leads Boy Scout troop #460 in a Memorial Day project to place flags on graves. The picture reflects emergency managers becoming involved in the day-to-day activities of community groups. David Fine/FEMA</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520" y="2743200"/>
            <a:ext cx="3276600" cy="218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524000" y="304800"/>
            <a:ext cx="7620000" cy="990600"/>
          </a:xfrm>
          <a:prstGeom prst="rect">
            <a:avLst/>
          </a:prstGeom>
        </p:spPr>
        <p:txBody>
          <a:bodyPr anchor="ctr">
            <a:normAutofit/>
          </a:bodyPr>
          <a:lstStyle>
            <a:lvl1pPr algn="l" rtl="0" eaLnBrk="1" latinLnBrk="0" hangingPunct="1">
              <a:spcBef>
                <a:spcPct val="0"/>
              </a:spcBef>
              <a:buNone/>
              <a:defRPr kumimoji="0" sz="3200" b="1" kern="1200">
                <a:solidFill>
                  <a:schemeClr val="tx1"/>
                </a:solidFill>
                <a:effectLst>
                  <a:outerShdw blurRad="50000" dist="30000" dir="5400000" algn="tl" rotWithShape="0">
                    <a:srgbClr val="000000">
                      <a:alpha val="30000"/>
                    </a:srgbClr>
                  </a:outerShdw>
                </a:effectLst>
                <a:latin typeface="+mj-lt"/>
                <a:ea typeface="+mj-ea"/>
                <a:cs typeface="+mj-cs"/>
              </a:defRPr>
            </a:lvl1pPr>
            <a:extLst/>
          </a:lstStyle>
          <a:p>
            <a:endParaRPr lang="en-US" sz="2800" dirty="0" smtClean="0"/>
          </a:p>
        </p:txBody>
      </p:sp>
      <p:pic>
        <p:nvPicPr>
          <p:cNvPr id="13314" name="Picture 2" descr="Girl Scouts stand with Secretary Napolitano to announce new ba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90600"/>
            <a:ext cx="3135085" cy="24384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57800" y="3429000"/>
            <a:ext cx="3429000" cy="1169551"/>
          </a:xfrm>
          <a:prstGeom prst="rect">
            <a:avLst/>
          </a:prstGeom>
        </p:spPr>
        <p:txBody>
          <a:bodyPr wrap="square">
            <a:spAutoFit/>
          </a:bodyPr>
          <a:lstStyle/>
          <a:p>
            <a:r>
              <a:rPr lang="en-US" sz="1000" dirty="0"/>
              <a:t>Secretary Napolitano and Girl Scouts of the USA CEO Kathy </a:t>
            </a:r>
            <a:r>
              <a:rPr lang="en-US" sz="1000" dirty="0" err="1"/>
              <a:t>Cloninger</a:t>
            </a:r>
            <a:r>
              <a:rPr lang="en-US" sz="1000" dirty="0"/>
              <a:t> unveiled the patch and announced a new affiliation between DHS Citizen Corps and the Girl Scouts to advance community preparedness nationwide</a:t>
            </a:r>
            <a:r>
              <a:rPr lang="en-US" sz="1000" dirty="0" smtClean="0"/>
              <a:t>.</a:t>
            </a:r>
          </a:p>
          <a:p>
            <a:endParaRPr lang="en-US" sz="1000" dirty="0"/>
          </a:p>
          <a:p>
            <a:endParaRPr lang="en-US" sz="1000" dirty="0" smtClean="0"/>
          </a:p>
          <a:p>
            <a:endParaRPr lang="en-US" sz="1000" dirty="0"/>
          </a:p>
        </p:txBody>
      </p:sp>
      <p:sp>
        <p:nvSpPr>
          <p:cNvPr id="16" name="Rectangle 15"/>
          <p:cNvSpPr/>
          <p:nvPr/>
        </p:nvSpPr>
        <p:spPr>
          <a:xfrm>
            <a:off x="5257800" y="4267200"/>
            <a:ext cx="3429000" cy="2308324"/>
          </a:xfrm>
          <a:prstGeom prst="rect">
            <a:avLst/>
          </a:prstGeom>
        </p:spPr>
        <p:txBody>
          <a:bodyPr wrap="square">
            <a:spAutoFit/>
          </a:bodyPr>
          <a:lstStyle/>
          <a:p>
            <a:r>
              <a:rPr lang="en-US" sz="1200" dirty="0"/>
              <a:t>Girl Scout Troop 5127 took the patch program further and not only earned their Emergency Preparedness patch, but also their Bronze Award. The girls created the slogan, "Don't Be Scared, Be Prepared", and produced and starred in their own public service announcement with the help of EMPOWER, an emergency management organization for women. The Girl Scouts were able to professionally record their PSA for television, radio and online distribution channels</a:t>
            </a:r>
            <a:r>
              <a:rPr lang="en-US" sz="1200" dirty="0" smtClean="0"/>
              <a:t>. </a:t>
            </a:r>
            <a:r>
              <a:rPr lang="en-US" sz="1200" b="1" dirty="0">
                <a:solidFill>
                  <a:schemeClr val="bg2">
                    <a:lumMod val="40000"/>
                    <a:lumOff val="60000"/>
                  </a:schemeClr>
                </a:solidFill>
              </a:rPr>
              <a:t>http://youtu.be/TEwwAJR_ilo</a:t>
            </a:r>
          </a:p>
          <a:p>
            <a:endParaRPr lang="en-US" sz="1200" dirty="0"/>
          </a:p>
        </p:txBody>
      </p:sp>
    </p:spTree>
    <p:extLst>
      <p:ext uri="{BB962C8B-B14F-4D97-AF65-F5344CB8AC3E}">
        <p14:creationId xmlns:p14="http://schemas.microsoft.com/office/powerpoint/2010/main" val="145330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discussion. . .</a:t>
            </a:r>
            <a:endParaRPr lang="en-US" dirty="0"/>
          </a:p>
        </p:txBody>
      </p:sp>
      <p:sp>
        <p:nvSpPr>
          <p:cNvPr id="3" name="Content Placeholder 2"/>
          <p:cNvSpPr>
            <a:spLocks noGrp="1"/>
          </p:cNvSpPr>
          <p:nvPr>
            <p:ph idx="1"/>
          </p:nvPr>
        </p:nvSpPr>
        <p:spPr/>
        <p:txBody>
          <a:bodyPr>
            <a:normAutofit/>
          </a:bodyPr>
          <a:lstStyle/>
          <a:p>
            <a:pPr marL="82296" indent="0">
              <a:buNone/>
            </a:pPr>
            <a:r>
              <a:rPr lang="en-US" dirty="0"/>
              <a:t>Who are the </a:t>
            </a:r>
            <a:r>
              <a:rPr lang="en-US" dirty="0" smtClean="0"/>
              <a:t>champions of change?</a:t>
            </a:r>
          </a:p>
          <a:p>
            <a:pPr marL="82296" indent="0">
              <a:buNone/>
            </a:pPr>
            <a:r>
              <a:rPr lang="en-US" dirty="0" smtClean="0"/>
              <a:t>What resources can be secured? </a:t>
            </a:r>
          </a:p>
          <a:p>
            <a:pPr marL="82296" indent="0">
              <a:buNone/>
            </a:pPr>
            <a:r>
              <a:rPr lang="en-US" dirty="0" smtClean="0"/>
              <a:t>Are </a:t>
            </a:r>
            <a:r>
              <a:rPr lang="en-US" dirty="0"/>
              <a:t>men interested</a:t>
            </a:r>
            <a:r>
              <a:rPr lang="en-US" dirty="0" smtClean="0"/>
              <a:t>? </a:t>
            </a:r>
            <a:endParaRPr lang="en-US" dirty="0"/>
          </a:p>
          <a:p>
            <a:pPr marL="82296" indent="0">
              <a:buNone/>
            </a:pPr>
            <a:r>
              <a:rPr lang="en-US" dirty="0" smtClean="0"/>
              <a:t>Are women? Which women?</a:t>
            </a:r>
            <a:endParaRPr lang="en-US" dirty="0"/>
          </a:p>
          <a:p>
            <a:pPr marL="82296" indent="0">
              <a:buNone/>
            </a:pPr>
            <a:r>
              <a:rPr lang="en-US" dirty="0" smtClean="0"/>
              <a:t>Is </a:t>
            </a:r>
            <a:r>
              <a:rPr lang="en-US" dirty="0"/>
              <a:t>climate change the </a:t>
            </a:r>
            <a:r>
              <a:rPr lang="en-US" dirty="0" smtClean="0"/>
              <a:t>driver of change?</a:t>
            </a:r>
          </a:p>
          <a:p>
            <a:pPr marL="82296" indent="0">
              <a:buNone/>
            </a:pPr>
            <a:endParaRPr lang="en-US" dirty="0" smtClean="0"/>
          </a:p>
          <a:p>
            <a:pPr marL="82296" indent="0">
              <a:buNone/>
            </a:pPr>
            <a:r>
              <a:rPr lang="en-US" sz="2000" i="1" dirty="0" smtClean="0"/>
              <a:t>And just for fun, how about a few polling questions? Please jot down your thoughts and of course email more complex answers or ideas. I would love to carry on this conversation.</a:t>
            </a:r>
            <a:endParaRPr lang="en-US" sz="2000" i="1" dirty="0"/>
          </a:p>
          <a:p>
            <a:pPr marL="82296" indent="0">
              <a:buNone/>
            </a:pPr>
            <a:endParaRPr lang="en-US" dirty="0"/>
          </a:p>
          <a:p>
            <a:endParaRPr lang="en-US" dirty="0"/>
          </a:p>
        </p:txBody>
      </p:sp>
    </p:spTree>
    <p:extLst>
      <p:ext uri="{BB962C8B-B14F-4D97-AF65-F5344CB8AC3E}">
        <p14:creationId xmlns:p14="http://schemas.microsoft.com/office/powerpoint/2010/main" val="9598089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poll [1]</a:t>
            </a:r>
            <a:endParaRPr lang="en-US" dirty="0"/>
          </a:p>
        </p:txBody>
      </p:sp>
      <p:sp>
        <p:nvSpPr>
          <p:cNvPr id="3" name="Content Placeholder 2"/>
          <p:cNvSpPr>
            <a:spLocks noGrp="1"/>
          </p:cNvSpPr>
          <p:nvPr>
            <p:ph idx="1"/>
          </p:nvPr>
        </p:nvSpPr>
        <p:spPr/>
        <p:txBody>
          <a:bodyPr>
            <a:normAutofit fontScale="85000" lnSpcReduction="10000"/>
          </a:bodyPr>
          <a:lstStyle/>
          <a:p>
            <a:pPr marL="82296" indent="0">
              <a:buNone/>
            </a:pPr>
            <a:r>
              <a:rPr lang="en-US" dirty="0" smtClean="0"/>
              <a:t>1.  In your view, what accounts for these gaps in research, policy, and practice? (select all that apply) </a:t>
            </a:r>
          </a:p>
          <a:p>
            <a:pPr marL="870966" lvl="1" indent="-514350">
              <a:buFont typeface="+mj-lt"/>
              <a:buAutoNum type="alphaLcPeriod"/>
            </a:pPr>
            <a:r>
              <a:rPr lang="en-US" dirty="0" smtClean="0"/>
              <a:t>Little knowledge </a:t>
            </a:r>
            <a:r>
              <a:rPr lang="en-US" dirty="0"/>
              <a:t>about sex/gender as risk factors</a:t>
            </a:r>
          </a:p>
          <a:p>
            <a:pPr marL="870966" lvl="1" indent="-514350">
              <a:buFont typeface="+mj-lt"/>
              <a:buAutoNum type="alphaLcPeriod"/>
            </a:pPr>
            <a:r>
              <a:rPr lang="en-US" dirty="0" smtClean="0"/>
              <a:t>Little knowledge/minimizing of everyday living conditions facing many US women </a:t>
            </a:r>
          </a:p>
          <a:p>
            <a:pPr marL="870966" lvl="1" indent="-514350">
              <a:buFont typeface="+mj-lt"/>
              <a:buAutoNum type="alphaLcPeriod"/>
            </a:pPr>
            <a:r>
              <a:rPr lang="en-US" dirty="0" smtClean="0"/>
              <a:t>Equating “gender” with women only</a:t>
            </a:r>
          </a:p>
          <a:p>
            <a:pPr marL="870966" lvl="1" indent="-514350">
              <a:buFont typeface="+mj-lt"/>
              <a:buAutoNum type="alphaLcPeriod"/>
            </a:pPr>
            <a:r>
              <a:rPr lang="en-US" dirty="0" smtClean="0"/>
              <a:t>Equating gender &amp; disaster issues with poor countries </a:t>
            </a:r>
          </a:p>
          <a:p>
            <a:pPr marL="870966" lvl="1" indent="-514350">
              <a:buFont typeface="+mj-lt"/>
              <a:buAutoNum type="alphaLcPeriod"/>
            </a:pPr>
            <a:r>
              <a:rPr lang="en-US" dirty="0" smtClean="0"/>
              <a:t>Interpreting “</a:t>
            </a:r>
            <a:r>
              <a:rPr lang="en-US" dirty="0"/>
              <a:t>gender issues” as “vulnerability” </a:t>
            </a:r>
            <a:r>
              <a:rPr lang="en-US" dirty="0" smtClean="0"/>
              <a:t>solely</a:t>
            </a:r>
            <a:endParaRPr lang="en-US" dirty="0"/>
          </a:p>
          <a:p>
            <a:pPr marL="870966" lvl="1" indent="-514350">
              <a:buFont typeface="+mj-lt"/>
              <a:buAutoNum type="alphaLcPeriod"/>
            </a:pPr>
            <a:r>
              <a:rPr lang="en-US" dirty="0"/>
              <a:t>Equating the presence of women with gender sensitive practice, e.g. in emergency management roles </a:t>
            </a:r>
          </a:p>
          <a:p>
            <a:pPr marL="870966" lvl="1" indent="-514350">
              <a:buFont typeface="+mj-lt"/>
              <a:buAutoNum type="alphaLcPeriod"/>
            </a:pPr>
            <a:r>
              <a:rPr lang="en-US" dirty="0" smtClean="0"/>
              <a:t>All of the above</a:t>
            </a:r>
          </a:p>
          <a:p>
            <a:pPr marL="870966" lvl="1" indent="-514350">
              <a:buFont typeface="+mj-lt"/>
              <a:buAutoNum type="alphaLcPeriod"/>
            </a:pPr>
            <a:r>
              <a:rPr lang="en-US" dirty="0" smtClean="0"/>
              <a:t>Nope, other factors  (please chime in)</a:t>
            </a:r>
            <a:endParaRPr lang="en-US" dirty="0"/>
          </a:p>
          <a:p>
            <a:pPr marL="596646" indent="-514350">
              <a:buFont typeface="+mj-lt"/>
              <a:buAutoNum type="alphaLcPeriod"/>
            </a:pPr>
            <a:endParaRPr lang="en-US" dirty="0" smtClean="0"/>
          </a:p>
        </p:txBody>
      </p:sp>
    </p:spTree>
    <p:extLst>
      <p:ext uri="{BB962C8B-B14F-4D97-AF65-F5344CB8AC3E}">
        <p14:creationId xmlns:p14="http://schemas.microsoft.com/office/powerpoint/2010/main" val="1979554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Quick poll [2]</a:t>
            </a:r>
            <a:endParaRPr lang="en-US" dirty="0"/>
          </a:p>
        </p:txBody>
      </p:sp>
      <p:sp>
        <p:nvSpPr>
          <p:cNvPr id="3" name="Content Placeholder 2"/>
          <p:cNvSpPr>
            <a:spLocks noGrp="1"/>
          </p:cNvSpPr>
          <p:nvPr>
            <p:ph idx="1"/>
          </p:nvPr>
        </p:nvSpPr>
        <p:spPr/>
        <p:txBody>
          <a:bodyPr>
            <a:normAutofit/>
          </a:bodyPr>
          <a:lstStyle/>
          <a:p>
            <a:pPr marL="82296" indent="0">
              <a:buNone/>
            </a:pPr>
            <a:r>
              <a:rPr lang="en-US" sz="2400" dirty="0" smtClean="0"/>
              <a:t>2.   What are the best drivers of change toward more gender-responsive EM practice in the US? (select all that apply)</a:t>
            </a:r>
          </a:p>
          <a:p>
            <a:pPr marL="859536" lvl="1" indent="-457200">
              <a:buFont typeface="+mj-lt"/>
              <a:buAutoNum type="alphaLcPeriod"/>
            </a:pPr>
            <a:r>
              <a:rPr lang="en-US" sz="2000" dirty="0" smtClean="0"/>
              <a:t>Advocacy from grassroots women</a:t>
            </a:r>
          </a:p>
          <a:p>
            <a:pPr marL="859536" lvl="1" indent="-457200">
              <a:buFont typeface="+mj-lt"/>
              <a:buAutoNum type="alphaLcPeriod"/>
            </a:pPr>
            <a:r>
              <a:rPr lang="en-US" sz="2000" dirty="0" smtClean="0"/>
              <a:t>Advocacy from women/men in emergency management </a:t>
            </a:r>
          </a:p>
          <a:p>
            <a:pPr marL="859536" lvl="1" indent="-457200">
              <a:buFont typeface="+mj-lt"/>
              <a:buAutoNum type="alphaLcPeriod"/>
            </a:pPr>
            <a:r>
              <a:rPr lang="en-US" sz="2000" dirty="0" smtClean="0"/>
              <a:t>On-line for-credit training modules/coursework for EM</a:t>
            </a:r>
          </a:p>
          <a:p>
            <a:pPr marL="859536" lvl="1" indent="-457200">
              <a:buFont typeface="+mj-lt"/>
              <a:buAutoNum type="alphaLcPeriod"/>
            </a:pPr>
            <a:r>
              <a:rPr lang="en-US" sz="2000" dirty="0" smtClean="0"/>
              <a:t>Public awareness campaigns</a:t>
            </a:r>
            <a:endParaRPr lang="en-US" sz="2000" dirty="0"/>
          </a:p>
          <a:p>
            <a:pPr marL="859536" lvl="1" indent="-457200">
              <a:buFont typeface="+mj-lt"/>
              <a:buAutoNum type="alphaLcPeriod"/>
            </a:pPr>
            <a:r>
              <a:rPr lang="en-US" sz="2000" dirty="0" smtClean="0"/>
              <a:t>Capacity building in women’s organizations</a:t>
            </a:r>
          </a:p>
          <a:p>
            <a:pPr marL="859536" lvl="1" indent="-457200">
              <a:buFont typeface="+mj-lt"/>
              <a:buAutoNum type="alphaLcPeriod"/>
            </a:pPr>
            <a:r>
              <a:rPr lang="en-US" sz="2000" dirty="0" smtClean="0"/>
              <a:t>Policy review and recommended changes</a:t>
            </a:r>
          </a:p>
          <a:p>
            <a:pPr marL="859536" lvl="1" indent="-457200">
              <a:buFont typeface="+mj-lt"/>
              <a:buAutoNum type="alphaLcPeriod"/>
            </a:pPr>
            <a:r>
              <a:rPr lang="en-US" sz="2000" dirty="0" smtClean="0"/>
              <a:t>All of the above</a:t>
            </a:r>
          </a:p>
          <a:p>
            <a:pPr marL="859536" lvl="1" indent="-457200">
              <a:buFont typeface="+mj-lt"/>
              <a:buAutoNum type="alphaLcPeriod"/>
            </a:pPr>
            <a:r>
              <a:rPr lang="en-US" sz="2000" dirty="0" smtClean="0"/>
              <a:t>Nope, other factors (please chime in)</a:t>
            </a:r>
          </a:p>
        </p:txBody>
      </p:sp>
    </p:spTree>
    <p:extLst>
      <p:ext uri="{BB962C8B-B14F-4D97-AF65-F5344CB8AC3E}">
        <p14:creationId xmlns:p14="http://schemas.microsoft.com/office/powerpoint/2010/main" val="24465986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 poll [3]</a:t>
            </a:r>
            <a:endParaRPr lang="en-US" dirty="0"/>
          </a:p>
        </p:txBody>
      </p:sp>
      <p:sp>
        <p:nvSpPr>
          <p:cNvPr id="3" name="Content Placeholder 2"/>
          <p:cNvSpPr>
            <a:spLocks noGrp="1"/>
          </p:cNvSpPr>
          <p:nvPr>
            <p:ph idx="1"/>
          </p:nvPr>
        </p:nvSpPr>
        <p:spPr/>
        <p:txBody>
          <a:bodyPr>
            <a:normAutofit/>
          </a:bodyPr>
          <a:lstStyle/>
          <a:p>
            <a:pPr marL="82296" indent="0">
              <a:buNone/>
            </a:pPr>
            <a:r>
              <a:rPr lang="en-US" sz="2400" dirty="0" smtClean="0"/>
              <a:t>3. Who are potential champions of this work? (select all that apply)</a:t>
            </a:r>
          </a:p>
          <a:p>
            <a:pPr marL="870966" lvl="1" indent="-514350">
              <a:buFont typeface="+mj-lt"/>
              <a:buAutoNum type="alphaLcPeriod"/>
            </a:pPr>
            <a:r>
              <a:rPr lang="en-US" sz="2000" dirty="0"/>
              <a:t>Governmental emergency management orgs</a:t>
            </a:r>
          </a:p>
          <a:p>
            <a:pPr marL="870966" lvl="1" indent="-514350">
              <a:buFont typeface="+mj-lt"/>
              <a:buAutoNum type="alphaLcPeriod"/>
            </a:pPr>
            <a:r>
              <a:rPr lang="en-US" sz="2000" dirty="0"/>
              <a:t>Relief organizations, e.g.  Red Cross, faith-based</a:t>
            </a:r>
          </a:p>
          <a:p>
            <a:pPr marL="870966" lvl="1" indent="-514350">
              <a:buFont typeface="+mj-lt"/>
              <a:buAutoNum type="alphaLcPeriod"/>
            </a:pPr>
            <a:r>
              <a:rPr lang="en-US" sz="2000" dirty="0"/>
              <a:t>Business leaders, e.g. </a:t>
            </a:r>
            <a:r>
              <a:rPr lang="en-US" sz="2000" dirty="0" smtClean="0"/>
              <a:t>in insurance </a:t>
            </a:r>
            <a:r>
              <a:rPr lang="en-US" sz="2000" dirty="0" err="1" smtClean="0"/>
              <a:t>sectpr</a:t>
            </a:r>
            <a:r>
              <a:rPr lang="en-US" sz="2000" dirty="0" smtClean="0"/>
              <a:t> </a:t>
            </a:r>
          </a:p>
          <a:p>
            <a:pPr marL="870966" lvl="1" indent="-514350">
              <a:buFont typeface="+mj-lt"/>
              <a:buAutoNum type="alphaLcPeriod"/>
            </a:pPr>
            <a:r>
              <a:rPr lang="en-US" sz="2000" dirty="0" smtClean="0"/>
              <a:t>Women/men in emergency management roles</a:t>
            </a:r>
          </a:p>
          <a:p>
            <a:pPr marL="870966" lvl="1" indent="-514350">
              <a:buFont typeface="+mj-lt"/>
              <a:buAutoNum type="alphaLcPeriod"/>
            </a:pPr>
            <a:r>
              <a:rPr lang="en-US" sz="2000" dirty="0" smtClean="0"/>
              <a:t>Women/men working on climate/environmental issues  </a:t>
            </a:r>
          </a:p>
          <a:p>
            <a:pPr marL="870966" lvl="1" indent="-514350">
              <a:buFont typeface="+mj-lt"/>
              <a:buAutoNum type="alphaLcPeriod"/>
            </a:pPr>
            <a:r>
              <a:rPr lang="en-US" sz="2000" dirty="0" smtClean="0"/>
              <a:t>Women/men in social justice/women’s rights org’s  </a:t>
            </a:r>
          </a:p>
          <a:p>
            <a:pPr marL="870966" lvl="1" indent="-514350">
              <a:buFont typeface="+mj-lt"/>
              <a:buAutoNum type="alphaLcPeriod"/>
            </a:pPr>
            <a:r>
              <a:rPr lang="en-US" sz="2000" dirty="0" smtClean="0"/>
              <a:t>Disaster-affected women</a:t>
            </a:r>
          </a:p>
          <a:p>
            <a:pPr marL="870966" lvl="1" indent="-514350">
              <a:buFont typeface="+mj-lt"/>
              <a:buAutoNum type="alphaLcPeriod"/>
            </a:pPr>
            <a:r>
              <a:rPr lang="en-US" sz="2000" dirty="0" smtClean="0"/>
              <a:t>All of the above</a:t>
            </a:r>
          </a:p>
          <a:p>
            <a:pPr marL="870966" lvl="1" indent="-514350">
              <a:buFont typeface="+mj-lt"/>
              <a:buAutoNum type="alphaLcPeriod"/>
            </a:pPr>
            <a:r>
              <a:rPr lang="en-US" sz="2000" dirty="0"/>
              <a:t>N</a:t>
            </a:r>
            <a:r>
              <a:rPr lang="en-US" sz="2000" dirty="0" smtClean="0"/>
              <a:t>ope</a:t>
            </a:r>
            <a:r>
              <a:rPr lang="en-US" sz="2000" dirty="0"/>
              <a:t>, other factors (please chime in)</a:t>
            </a:r>
          </a:p>
          <a:p>
            <a:pPr marL="870966" lvl="1" indent="-514350">
              <a:buFont typeface="+mj-lt"/>
              <a:buAutoNum type="alphaLcPeriod"/>
            </a:pPr>
            <a:endParaRPr lang="en-US" dirty="0" smtClean="0"/>
          </a:p>
          <a:p>
            <a:pPr marL="356616" lvl="1" indent="0">
              <a:buNone/>
            </a:pPr>
            <a:endParaRPr lang="en-US" dirty="0"/>
          </a:p>
        </p:txBody>
      </p:sp>
    </p:spTree>
    <p:extLst>
      <p:ext uri="{BB962C8B-B14F-4D97-AF65-F5344CB8AC3E}">
        <p14:creationId xmlns:p14="http://schemas.microsoft.com/office/powerpoint/2010/main" val="2841103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Women of Katrina</a:t>
            </a:r>
            <a:endParaRPr lang="en-US" i="1" dirty="0"/>
          </a:p>
        </p:txBody>
      </p:sp>
      <p:sp>
        <p:nvSpPr>
          <p:cNvPr id="3" name="Content Placeholder 2"/>
          <p:cNvSpPr>
            <a:spLocks noGrp="1"/>
          </p:cNvSpPr>
          <p:nvPr>
            <p:ph idx="1"/>
          </p:nvPr>
        </p:nvSpPr>
        <p:spPr>
          <a:xfrm>
            <a:off x="1435608" y="1447800"/>
            <a:ext cx="7860792" cy="4800600"/>
          </a:xfrm>
        </p:spPr>
        <p:txBody>
          <a:bodyPr/>
          <a:lstStyle/>
          <a:p>
            <a:pPr>
              <a:buFont typeface="Wingdings" pitchFamily="2" charset="2"/>
              <a:buChar char="Ø"/>
            </a:pPr>
            <a:r>
              <a:rPr lang="en-US" dirty="0" smtClean="0"/>
              <a:t>Foreword </a:t>
            </a:r>
          </a:p>
          <a:p>
            <a:pPr>
              <a:buFont typeface="Wingdings" pitchFamily="2" charset="2"/>
              <a:buChar char="Ø"/>
            </a:pPr>
            <a:r>
              <a:rPr lang="en-US" dirty="0"/>
              <a:t>P</a:t>
            </a:r>
            <a:r>
              <a:rPr lang="en-US" dirty="0" smtClean="0"/>
              <a:t>reface </a:t>
            </a:r>
          </a:p>
          <a:p>
            <a:pPr>
              <a:buFont typeface="Wingdings" pitchFamily="2" charset="2"/>
              <a:buChar char="Ø"/>
            </a:pPr>
            <a:r>
              <a:rPr lang="en-US" dirty="0" smtClean="0"/>
              <a:t>Introduction—literature review</a:t>
            </a:r>
          </a:p>
          <a:p>
            <a:pPr marL="653796" indent="-571500">
              <a:buFont typeface="+mj-lt"/>
              <a:buAutoNum type="romanUcPeriod"/>
            </a:pPr>
            <a:r>
              <a:rPr lang="en-US" sz="2400" dirty="0" smtClean="0"/>
              <a:t>In Protest</a:t>
            </a:r>
          </a:p>
          <a:p>
            <a:pPr marL="653796" indent="-571500">
              <a:buFont typeface="+mj-lt"/>
              <a:buAutoNum type="romanUcPeriod"/>
            </a:pPr>
            <a:r>
              <a:rPr lang="en-US" sz="2400" dirty="0" smtClean="0"/>
              <a:t>Women on the Front Lines-Testimonials</a:t>
            </a:r>
          </a:p>
          <a:p>
            <a:pPr marL="653796" indent="-571500">
              <a:buFont typeface="+mj-lt"/>
              <a:buAutoNum type="romanUcPeriod"/>
            </a:pPr>
            <a:r>
              <a:rPr lang="en-US" sz="2400" dirty="0" smtClean="0"/>
              <a:t>In Deep Water: Displacement, Loss, &amp; Care </a:t>
            </a:r>
          </a:p>
          <a:p>
            <a:pPr marL="653796" indent="-571500">
              <a:buFont typeface="+mj-lt"/>
              <a:buAutoNum type="romanUcPeriod"/>
            </a:pPr>
            <a:r>
              <a:rPr lang="en-US" sz="2400" dirty="0" smtClean="0"/>
              <a:t>Against the Tide: Resisting, Reclaiming, &amp; Reimagining</a:t>
            </a:r>
          </a:p>
          <a:p>
            <a:pPr marL="653796" indent="-571500">
              <a:buFont typeface="+mj-lt"/>
              <a:buAutoNum type="romanUcPeriod"/>
            </a:pPr>
            <a:r>
              <a:rPr lang="en-US" sz="2400" dirty="0" smtClean="0"/>
              <a:t>Gender in Disaster Theory, Practice, &amp; Research </a:t>
            </a:r>
            <a:endParaRPr lang="en-US" sz="2400" dirty="0"/>
          </a:p>
        </p:txBody>
      </p:sp>
    </p:spTree>
    <p:extLst>
      <p:ext uri="{BB962C8B-B14F-4D97-AF65-F5344CB8AC3E}">
        <p14:creationId xmlns:p14="http://schemas.microsoft.com/office/powerpoint/2010/main" val="22532560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poll [4]</a:t>
            </a:r>
            <a:endParaRPr lang="en-US" dirty="0"/>
          </a:p>
        </p:txBody>
      </p:sp>
      <p:sp>
        <p:nvSpPr>
          <p:cNvPr id="3" name="Content Placeholder 2"/>
          <p:cNvSpPr>
            <a:spLocks noGrp="1"/>
          </p:cNvSpPr>
          <p:nvPr>
            <p:ph idx="1"/>
          </p:nvPr>
        </p:nvSpPr>
        <p:spPr/>
        <p:txBody>
          <a:bodyPr>
            <a:normAutofit/>
          </a:bodyPr>
          <a:lstStyle/>
          <a:p>
            <a:pPr marL="82296" indent="0">
              <a:buNone/>
            </a:pPr>
            <a:r>
              <a:rPr lang="en-US" sz="2400" dirty="0" smtClean="0"/>
              <a:t>4.  What should be the primary focus of collective efforts in US to increase gender sensitivity in DRR? (select all that apply)</a:t>
            </a:r>
          </a:p>
          <a:p>
            <a:pPr marL="859536" lvl="1" indent="-457200">
              <a:buFont typeface="+mj-lt"/>
              <a:buAutoNum type="alphaLcPeriod"/>
            </a:pPr>
            <a:r>
              <a:rPr lang="en-US" sz="2000" dirty="0" smtClean="0"/>
              <a:t>Coalition building/community organizing</a:t>
            </a:r>
          </a:p>
          <a:p>
            <a:pPr marL="859536" lvl="1" indent="-457200">
              <a:buFont typeface="+mj-lt"/>
              <a:buAutoNum type="alphaLcPeriod"/>
            </a:pPr>
            <a:r>
              <a:rPr lang="en-US" sz="2000" dirty="0" smtClean="0"/>
              <a:t>Develop and disseminate practical resources</a:t>
            </a:r>
          </a:p>
          <a:p>
            <a:pPr marL="859536" lvl="1" indent="-457200">
              <a:buFont typeface="+mj-lt"/>
              <a:buAutoNum type="alphaLcPeriod"/>
            </a:pPr>
            <a:r>
              <a:rPr lang="en-US" sz="2000" dirty="0" smtClean="0"/>
              <a:t>Seek partnerships/networking </a:t>
            </a:r>
          </a:p>
          <a:p>
            <a:pPr marL="859536" lvl="1" indent="-457200">
              <a:buFont typeface="+mj-lt"/>
              <a:buAutoNum type="alphaLcPeriod"/>
            </a:pPr>
            <a:r>
              <a:rPr lang="en-US" sz="2000" smtClean="0"/>
              <a:t>Mentoring/teaching</a:t>
            </a:r>
            <a:endParaRPr lang="en-US" sz="2000" dirty="0" smtClean="0"/>
          </a:p>
          <a:p>
            <a:pPr marL="859536" lvl="1" indent="-457200">
              <a:buFont typeface="+mj-lt"/>
              <a:buAutoNum type="alphaLcPeriod"/>
            </a:pPr>
            <a:r>
              <a:rPr lang="en-US" sz="2000" dirty="0" smtClean="0"/>
              <a:t>Demonstration projects</a:t>
            </a:r>
          </a:p>
          <a:p>
            <a:pPr marL="859536" lvl="1" indent="-457200">
              <a:buFont typeface="+mj-lt"/>
              <a:buAutoNum type="alphaLcPeriod"/>
            </a:pPr>
            <a:r>
              <a:rPr lang="en-US" sz="2000" dirty="0" smtClean="0"/>
              <a:t>Advocacy</a:t>
            </a:r>
          </a:p>
          <a:p>
            <a:pPr marL="859536" lvl="1" indent="-457200">
              <a:buFont typeface="+mj-lt"/>
              <a:buAutoNum type="alphaLcPeriod"/>
            </a:pPr>
            <a:r>
              <a:rPr lang="en-US" sz="2000" dirty="0"/>
              <a:t>Build the GDRA</a:t>
            </a:r>
          </a:p>
          <a:p>
            <a:pPr marL="859536" lvl="1" indent="-457200">
              <a:buFont typeface="+mj-lt"/>
              <a:buAutoNum type="alphaLcPeriod"/>
            </a:pPr>
            <a:r>
              <a:rPr lang="en-US" sz="2000" dirty="0" smtClean="0"/>
              <a:t>All of the above</a:t>
            </a:r>
          </a:p>
          <a:p>
            <a:pPr marL="859536" lvl="1" indent="-457200">
              <a:buFont typeface="+mj-lt"/>
              <a:buAutoNum type="alphaLcPeriod"/>
            </a:pPr>
            <a:r>
              <a:rPr lang="en-US" sz="2000" dirty="0" smtClean="0"/>
              <a:t>Nope, others (please chime in)</a:t>
            </a:r>
            <a:r>
              <a:rPr lang="en-US" dirty="0" smtClean="0"/>
              <a:t> </a:t>
            </a:r>
          </a:p>
          <a:p>
            <a:pPr marL="596646" indent="-514350">
              <a:buFont typeface="+mj-lt"/>
              <a:buAutoNum type="alphaLcPeriod"/>
            </a:pPr>
            <a:endParaRPr lang="en-US" dirty="0"/>
          </a:p>
        </p:txBody>
      </p:sp>
    </p:spTree>
    <p:extLst>
      <p:ext uri="{BB962C8B-B14F-4D97-AF65-F5344CB8AC3E}">
        <p14:creationId xmlns:p14="http://schemas.microsoft.com/office/powerpoint/2010/main" val="2444429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thoughts? Polling discussion</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5422446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posted to </a:t>
            </a:r>
            <a:r>
              <a:rPr lang="en-US" dirty="0" err="1" smtClean="0"/>
              <a:t>EMForum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Flyers</a:t>
            </a:r>
          </a:p>
          <a:p>
            <a:pPr lvl="1"/>
            <a:r>
              <a:rPr lang="en-US" dirty="0" smtClean="0"/>
              <a:t>Gender and Disaster Network [GDN]</a:t>
            </a:r>
          </a:p>
          <a:p>
            <a:pPr lvl="1"/>
            <a:r>
              <a:rPr lang="en-US" dirty="0" smtClean="0"/>
              <a:t>US Gender and Disaster Resilience [GDRA]</a:t>
            </a:r>
          </a:p>
          <a:p>
            <a:r>
              <a:rPr lang="en-US" dirty="0" smtClean="0"/>
              <a:t>Book ordering forms with discounts</a:t>
            </a:r>
          </a:p>
          <a:p>
            <a:pPr lvl="1"/>
            <a:r>
              <a:rPr lang="en-US" i="1" dirty="0" smtClean="0"/>
              <a:t>The Women of Katrina </a:t>
            </a:r>
            <a:endParaRPr lang="en-US" dirty="0" smtClean="0"/>
          </a:p>
          <a:p>
            <a:pPr lvl="1"/>
            <a:r>
              <a:rPr lang="en-US" i="1" dirty="0" smtClean="0"/>
              <a:t>Women Confronting Natural disaster </a:t>
            </a:r>
          </a:p>
          <a:p>
            <a:r>
              <a:rPr lang="en-US" dirty="0" smtClean="0"/>
              <a:t>Resource sheet (US)</a:t>
            </a:r>
          </a:p>
          <a:p>
            <a:endParaRPr lang="en-US" dirty="0"/>
          </a:p>
          <a:p>
            <a:pPr marL="82296" indent="0">
              <a:buNone/>
            </a:pPr>
            <a:r>
              <a:rPr lang="en-US" sz="2600" dirty="0" smtClean="0"/>
              <a:t>Please visit the website of the GDRA (thanking fabulous web volunteer Jennifer Tobin-Gurley!), check out the resources, join the listserv, send along your ideas: </a:t>
            </a:r>
            <a:r>
              <a:rPr lang="en-US" sz="2600" dirty="0" smtClean="0">
                <a:hlinkClick r:id="rId2"/>
              </a:rPr>
              <a:t>http://www.usgdra.org</a:t>
            </a:r>
            <a:endParaRPr lang="en-US" sz="2600" dirty="0" smtClean="0"/>
          </a:p>
          <a:p>
            <a:pPr marL="82296" indent="0">
              <a:buNone/>
            </a:pPr>
            <a:endParaRPr lang="en-US" dirty="0" smtClean="0"/>
          </a:p>
          <a:p>
            <a:pPr marL="82296" indent="0">
              <a:buNone/>
            </a:pPr>
            <a:endParaRPr lang="en-US" dirty="0"/>
          </a:p>
        </p:txBody>
      </p:sp>
    </p:spTree>
    <p:extLst>
      <p:ext uri="{BB962C8B-B14F-4D97-AF65-F5344CB8AC3E}">
        <p14:creationId xmlns:p14="http://schemas.microsoft.com/office/powerpoint/2010/main" val="40758945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ph by Liz Roll taken on 07/01/1993 in Illinois"/>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28800"/>
            <a:ext cx="5715000" cy="3276600"/>
          </a:xfrm>
          <a:prstGeom prst="rect">
            <a:avLst/>
          </a:prstGeom>
          <a:noFill/>
          <a:ln>
            <a:noFill/>
          </a:ln>
        </p:spPr>
      </p:pic>
      <p:sp>
        <p:nvSpPr>
          <p:cNvPr id="3" name="Title 2"/>
          <p:cNvSpPr>
            <a:spLocks noGrp="1"/>
          </p:cNvSpPr>
          <p:nvPr>
            <p:ph type="title"/>
          </p:nvPr>
        </p:nvSpPr>
        <p:spPr/>
        <p:txBody>
          <a:bodyPr>
            <a:normAutofit/>
          </a:bodyPr>
          <a:lstStyle/>
          <a:p>
            <a:r>
              <a:rPr lang="en-US" sz="3600" b="1" dirty="0" smtClean="0">
                <a:solidFill>
                  <a:schemeClr val="bg1">
                    <a:lumMod val="20000"/>
                    <a:lumOff val="80000"/>
                  </a:schemeClr>
                </a:solidFill>
              </a:rPr>
              <a:t>Thanks for tuning in!</a:t>
            </a:r>
            <a:endParaRPr lang="en-US" sz="3600" b="1" dirty="0">
              <a:solidFill>
                <a:schemeClr val="bg1">
                  <a:lumMod val="20000"/>
                  <a:lumOff val="80000"/>
                </a:schemeClr>
              </a:solidFill>
            </a:endParaRPr>
          </a:p>
        </p:txBody>
      </p:sp>
      <p:sp>
        <p:nvSpPr>
          <p:cNvPr id="4" name="Rectangle 3"/>
          <p:cNvSpPr/>
          <p:nvPr/>
        </p:nvSpPr>
        <p:spPr>
          <a:xfrm>
            <a:off x="2286000" y="5284113"/>
            <a:ext cx="5638800" cy="430887"/>
          </a:xfrm>
          <a:prstGeom prst="rect">
            <a:avLst/>
          </a:prstGeom>
        </p:spPr>
        <p:txBody>
          <a:bodyPr wrap="square">
            <a:spAutoFit/>
          </a:bodyPr>
          <a:lstStyle/>
          <a:p>
            <a:r>
              <a:rPr lang="en-US" sz="1100" dirty="0"/>
              <a:t>Grafton, Ill., July 01, 1993 -- Volunteers of all ages helped with the flood relief. Here, seniors help fill sandbags. Photo by: Liz Roll/FEMA News Photo</a:t>
            </a:r>
          </a:p>
        </p:txBody>
      </p:sp>
    </p:spTree>
    <p:extLst>
      <p:ext uri="{BB962C8B-B14F-4D97-AF65-F5344CB8AC3E}">
        <p14:creationId xmlns:p14="http://schemas.microsoft.com/office/powerpoint/2010/main" val="142918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cap="none" dirty="0" smtClean="0"/>
              <a:t>Women Confronting Natural Disaster:  From Vulnerability to Resilience</a:t>
            </a:r>
            <a:endParaRPr lang="en-US" sz="3600" cap="none"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7800" y="1828800"/>
            <a:ext cx="2591837" cy="3810000"/>
          </a:xfrm>
        </p:spPr>
      </p:pic>
      <p:sp>
        <p:nvSpPr>
          <p:cNvPr id="3" name="Content Placeholder 2"/>
          <p:cNvSpPr>
            <a:spLocks noGrp="1"/>
          </p:cNvSpPr>
          <p:nvPr>
            <p:ph sz="half" idx="2"/>
          </p:nvPr>
        </p:nvSpPr>
        <p:spPr>
          <a:xfrm>
            <a:off x="4267200" y="1737360"/>
            <a:ext cx="4724400" cy="4663440"/>
          </a:xfrm>
        </p:spPr>
        <p:txBody>
          <a:bodyPr>
            <a:normAutofit/>
          </a:bodyPr>
          <a:lstStyle/>
          <a:p>
            <a:r>
              <a:rPr lang="en-US" sz="2400" dirty="0" smtClean="0"/>
              <a:t>E. Enarson</a:t>
            </a:r>
          </a:p>
          <a:p>
            <a:r>
              <a:rPr lang="en-US" sz="2400" dirty="0" smtClean="0"/>
              <a:t>Lynne </a:t>
            </a:r>
            <a:r>
              <a:rPr lang="en-US" sz="2400" dirty="0" err="1" smtClean="0"/>
              <a:t>Rienner</a:t>
            </a:r>
            <a:r>
              <a:rPr lang="en-US" sz="2400" dirty="0" smtClean="0"/>
              <a:t> Press,</a:t>
            </a:r>
          </a:p>
          <a:p>
            <a:r>
              <a:rPr lang="en-US" sz="2400" dirty="0" smtClean="0"/>
              <a:t>February </a:t>
            </a:r>
            <a:r>
              <a:rPr lang="en-US" sz="2400" dirty="0"/>
              <a:t>2012/ca. 250 pages</a:t>
            </a:r>
          </a:p>
          <a:p>
            <a:r>
              <a:rPr lang="en-US" sz="2400" dirty="0"/>
              <a:t>LC: 2011034702</a:t>
            </a:r>
          </a:p>
          <a:p>
            <a:r>
              <a:rPr lang="en-US" sz="2400" dirty="0"/>
              <a:t>ISBN: 978-1-58826-831-0</a:t>
            </a:r>
          </a:p>
          <a:p>
            <a:r>
              <a:rPr lang="en-US" sz="2400" dirty="0" smtClean="0"/>
              <a:t>Hard cover, $35</a:t>
            </a:r>
          </a:p>
          <a:p>
            <a:endParaRPr lang="en-US" sz="2400" dirty="0"/>
          </a:p>
          <a:p>
            <a:pPr marL="356616" lvl="1" indent="0">
              <a:buNone/>
            </a:pPr>
            <a:r>
              <a:rPr lang="en-US" sz="1800" dirty="0"/>
              <a:t>w</a:t>
            </a:r>
            <a:r>
              <a:rPr lang="en-US" sz="1800" b="1" dirty="0"/>
              <a:t>ww.rienner.com</a:t>
            </a:r>
            <a:endParaRPr lang="en-US" sz="1800" dirty="0"/>
          </a:p>
          <a:p>
            <a:pPr marL="356616" lvl="1" indent="0">
              <a:buNone/>
            </a:pPr>
            <a:r>
              <a:rPr lang="en-US" sz="1800" dirty="0" smtClean="0"/>
              <a:t>303-444-6684 • Fax: 303-444-0824 </a:t>
            </a:r>
          </a:p>
        </p:txBody>
      </p:sp>
    </p:spTree>
    <p:extLst>
      <p:ext uri="{BB962C8B-B14F-4D97-AF65-F5344CB8AC3E}">
        <p14:creationId xmlns:p14="http://schemas.microsoft.com/office/powerpoint/2010/main" val="1042733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of Contents </a:t>
            </a:r>
            <a:endParaRPr lang="en-US" dirty="0"/>
          </a:p>
        </p:txBody>
      </p:sp>
      <p:sp>
        <p:nvSpPr>
          <p:cNvPr id="3" name="Content Placeholder 2"/>
          <p:cNvSpPr>
            <a:spLocks noGrp="1"/>
          </p:cNvSpPr>
          <p:nvPr>
            <p:ph sz="half" idx="1"/>
          </p:nvPr>
        </p:nvSpPr>
        <p:spPr>
          <a:xfrm>
            <a:off x="1295400" y="1676400"/>
            <a:ext cx="3886200" cy="4206240"/>
          </a:xfrm>
        </p:spPr>
        <p:txBody>
          <a:bodyPr>
            <a:normAutofit fontScale="85000" lnSpcReduction="20000"/>
          </a:bodyPr>
          <a:lstStyle/>
          <a:p>
            <a:r>
              <a:rPr lang="en-US" dirty="0" smtClean="0"/>
              <a:t>Preface</a:t>
            </a:r>
          </a:p>
          <a:p>
            <a:r>
              <a:rPr lang="en-US" dirty="0" smtClean="0"/>
              <a:t>Women and disasters in the US</a:t>
            </a:r>
          </a:p>
          <a:p>
            <a:r>
              <a:rPr lang="en-US" dirty="0" smtClean="0"/>
              <a:t>Representations of women in disasters</a:t>
            </a:r>
          </a:p>
          <a:p>
            <a:r>
              <a:rPr lang="en-US" dirty="0" smtClean="0"/>
              <a:t>How gender changes disaster studies</a:t>
            </a:r>
          </a:p>
          <a:p>
            <a:r>
              <a:rPr lang="en-US" dirty="0" smtClean="0"/>
              <a:t>Measuring vulnerability and capacity</a:t>
            </a:r>
          </a:p>
          <a:p>
            <a:r>
              <a:rPr lang="en-US" dirty="0" smtClean="0"/>
              <a:t>Health and well-being</a:t>
            </a:r>
          </a:p>
          <a:p>
            <a:r>
              <a:rPr lang="en-US" dirty="0" smtClean="0"/>
              <a:t>Violence against women</a:t>
            </a:r>
            <a:endParaRPr lang="en-US" dirty="0"/>
          </a:p>
        </p:txBody>
      </p:sp>
      <p:sp>
        <p:nvSpPr>
          <p:cNvPr id="4" name="Content Placeholder 3"/>
          <p:cNvSpPr>
            <a:spLocks noGrp="1"/>
          </p:cNvSpPr>
          <p:nvPr>
            <p:ph sz="half" idx="2"/>
          </p:nvPr>
        </p:nvSpPr>
        <p:spPr>
          <a:xfrm>
            <a:off x="5029200" y="1661160"/>
            <a:ext cx="3886200" cy="4206240"/>
          </a:xfrm>
        </p:spPr>
        <p:txBody>
          <a:bodyPr>
            <a:normAutofit fontScale="85000" lnSpcReduction="20000"/>
          </a:bodyPr>
          <a:lstStyle/>
          <a:p>
            <a:r>
              <a:rPr lang="en-US" dirty="0" smtClean="0"/>
              <a:t>Intimacy and family life</a:t>
            </a:r>
          </a:p>
          <a:p>
            <a:r>
              <a:rPr lang="en-US" dirty="0" smtClean="0"/>
              <a:t>Houses and homes</a:t>
            </a:r>
          </a:p>
          <a:p>
            <a:r>
              <a:rPr lang="en-US" dirty="0" smtClean="0"/>
              <a:t>Work and workplaces</a:t>
            </a:r>
          </a:p>
          <a:p>
            <a:r>
              <a:rPr lang="en-US" dirty="0" smtClean="0"/>
              <a:t>Grassroots groups and recovery</a:t>
            </a:r>
          </a:p>
          <a:p>
            <a:r>
              <a:rPr lang="en-US" dirty="0" smtClean="0"/>
              <a:t>Building disaster resilience</a:t>
            </a:r>
          </a:p>
          <a:p>
            <a:r>
              <a:rPr lang="en-US" dirty="0" smtClean="0"/>
              <a:t>Fighting for the future</a:t>
            </a:r>
          </a:p>
          <a:p>
            <a:pPr marL="82296" indent="0">
              <a:buNone/>
            </a:pPr>
            <a:endParaRPr lang="en-US" dirty="0" smtClean="0"/>
          </a:p>
          <a:p>
            <a:pPr marL="82296" indent="0">
              <a:buNone/>
            </a:pPr>
            <a:r>
              <a:rPr lang="en-US" dirty="0" smtClean="0"/>
              <a:t>    Appendix: A guide to    </a:t>
            </a:r>
          </a:p>
          <a:p>
            <a:pPr marL="82296" indent="0">
              <a:buNone/>
            </a:pPr>
            <a:r>
              <a:rPr lang="en-US" dirty="0" smtClean="0"/>
              <a:t>    resources</a:t>
            </a:r>
          </a:p>
          <a:p>
            <a:endParaRPr lang="en-US" dirty="0"/>
          </a:p>
        </p:txBody>
      </p:sp>
      <p:sp>
        <p:nvSpPr>
          <p:cNvPr id="5" name="TextBox 4"/>
          <p:cNvSpPr txBox="1"/>
          <p:nvPr/>
        </p:nvSpPr>
        <p:spPr>
          <a:xfrm>
            <a:off x="1447800" y="6019800"/>
            <a:ext cx="6858000" cy="461665"/>
          </a:xfrm>
          <a:prstGeom prst="rect">
            <a:avLst/>
          </a:prstGeom>
          <a:noFill/>
        </p:spPr>
        <p:txBody>
          <a:bodyPr wrap="square" rtlCol="0">
            <a:spAutoFit/>
          </a:bodyPr>
          <a:lstStyle/>
          <a:p>
            <a:pPr algn="ctr"/>
            <a:r>
              <a:rPr lang="en-US" sz="2400" dirty="0" smtClean="0"/>
              <a:t>Next, a quick walk-through</a:t>
            </a:r>
            <a:r>
              <a:rPr lang="en-US" dirty="0" smtClean="0"/>
              <a:t> </a:t>
            </a:r>
            <a:endParaRPr lang="en-US" dirty="0"/>
          </a:p>
        </p:txBody>
      </p:sp>
    </p:spTree>
    <p:extLst>
      <p:ext uri="{BB962C8B-B14F-4D97-AF65-F5344CB8AC3E}">
        <p14:creationId xmlns:p14="http://schemas.microsoft.com/office/powerpoint/2010/main" val="3956401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Preface </a:t>
            </a:r>
            <a:endParaRPr lang="en-US" dirty="0"/>
          </a:p>
        </p:txBody>
      </p:sp>
      <p:sp>
        <p:nvSpPr>
          <p:cNvPr id="4" name="Content Placeholder 3"/>
          <p:cNvSpPr>
            <a:spLocks noGrp="1"/>
          </p:cNvSpPr>
          <p:nvPr>
            <p:ph sz="half" idx="1"/>
          </p:nvPr>
        </p:nvSpPr>
        <p:spPr>
          <a:xfrm>
            <a:off x="1435608" y="1524000"/>
            <a:ext cx="4050792" cy="4663440"/>
          </a:xfrm>
        </p:spPr>
        <p:txBody>
          <a:bodyPr>
            <a:normAutofit/>
          </a:bodyPr>
          <a:lstStyle/>
          <a:p>
            <a:r>
              <a:rPr lang="en-US" dirty="0" smtClean="0"/>
              <a:t>Why write a book? </a:t>
            </a:r>
          </a:p>
          <a:p>
            <a:r>
              <a:rPr lang="en-US" dirty="0" smtClean="0"/>
              <a:t>Why this way?</a:t>
            </a:r>
          </a:p>
          <a:p>
            <a:pPr lvl="1"/>
            <a:r>
              <a:rPr lang="en-US" dirty="0" smtClean="0"/>
              <a:t>Focus on the US </a:t>
            </a:r>
          </a:p>
          <a:p>
            <a:pPr lvl="1"/>
            <a:r>
              <a:rPr lang="en-US" dirty="0" smtClean="0"/>
              <a:t>Highlight women</a:t>
            </a:r>
          </a:p>
          <a:p>
            <a:pPr lvl="1"/>
            <a:r>
              <a:rPr lang="en-US" dirty="0" smtClean="0"/>
              <a:t>“Natural” disaster? </a:t>
            </a:r>
          </a:p>
          <a:p>
            <a:pPr lvl="1"/>
            <a:r>
              <a:rPr lang="en-US" dirty="0" smtClean="0"/>
              <a:t>Resilience? </a:t>
            </a:r>
            <a:endParaRPr lang="en-US" dirty="0"/>
          </a:p>
          <a:p>
            <a:endParaRPr lang="en-US" sz="2400" dirty="0" smtClean="0"/>
          </a:p>
        </p:txBody>
      </p:sp>
      <p:pic>
        <p:nvPicPr>
          <p:cNvPr id="9"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524500" y="4038600"/>
            <a:ext cx="3383280" cy="2255520"/>
          </a:xfrm>
          <a:prstGeom prst="rect">
            <a:avLst/>
          </a:prstGeom>
        </p:spPr>
      </p:pic>
      <p:pic>
        <p:nvPicPr>
          <p:cNvPr id="10" name="Content Placeholder 5" descr="Photograph by Andrea Booher taken on 09/11/2005 in Texas"/>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486400" y="1498600"/>
            <a:ext cx="3429000" cy="2235200"/>
          </a:xfrm>
          <a:prstGeom prst="rect">
            <a:avLst/>
          </a:prstGeom>
          <a:noFill/>
          <a:ln>
            <a:noFill/>
          </a:ln>
        </p:spPr>
      </p:pic>
    </p:spTree>
    <p:extLst>
      <p:ext uri="{BB962C8B-B14F-4D97-AF65-F5344CB8AC3E}">
        <p14:creationId xmlns:p14="http://schemas.microsoft.com/office/powerpoint/2010/main" val="3128559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Women </a:t>
            </a:r>
            <a:r>
              <a:rPr lang="en-US" dirty="0"/>
              <a:t>and disasters in the US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Contextualizing the book</a:t>
            </a:r>
          </a:p>
          <a:p>
            <a:r>
              <a:rPr lang="en-US" dirty="0" smtClean="0"/>
              <a:t>Guide to the reader</a:t>
            </a:r>
          </a:p>
          <a:p>
            <a:r>
              <a:rPr lang="en-US" dirty="0"/>
              <a:t> </a:t>
            </a:r>
            <a:r>
              <a:rPr lang="en-US" dirty="0" smtClean="0"/>
              <a:t>And many people to thank!</a:t>
            </a:r>
          </a:p>
          <a:p>
            <a:endParaRPr lang="en-US" dirty="0"/>
          </a:p>
          <a:p>
            <a:endParaRPr lang="en-US" dirty="0"/>
          </a:p>
        </p:txBody>
      </p:sp>
      <p:pic>
        <p:nvPicPr>
          <p:cNvPr id="4" name="Picture 3" descr="Residents clean up after flooding in Iowa"/>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038600"/>
            <a:ext cx="2971800" cy="2209800"/>
          </a:xfrm>
          <a:prstGeom prst="rect">
            <a:avLst/>
          </a:prstGeom>
          <a:noFill/>
          <a:ln>
            <a:noFill/>
          </a:ln>
        </p:spPr>
      </p:pic>
      <p:pic>
        <p:nvPicPr>
          <p:cNvPr id="1026" name="Picture 2" descr="C:\Users\Elaine\Documents\TALKS\March 2010talks\fEMA PHOTOS0--CHECK\US. am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038600"/>
            <a:ext cx="3323008"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7734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rgbClr val="073763"/>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1172</TotalTime>
  <Words>2864</Words>
  <Application>Microsoft Office PowerPoint</Application>
  <PresentationFormat>On-screen Show (4:3)</PresentationFormat>
  <Paragraphs>420</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Solstice</vt:lpstr>
      <vt:lpstr>Women Building Resilience  to Disaster in the US:  New Resources and Strategies </vt:lpstr>
      <vt:lpstr>Overview</vt:lpstr>
      <vt:lpstr>A growing field--new scholarship</vt:lpstr>
      <vt:lpstr>The Women of Katrina:  How Gender, Race and Class Matter in an American Disaster</vt:lpstr>
      <vt:lpstr>The Women of Katrina</vt:lpstr>
      <vt:lpstr>Women Confronting Natural Disaster:  From Vulnerability to Resilience</vt:lpstr>
      <vt:lpstr>Table of Contents </vt:lpstr>
      <vt:lpstr>Preface </vt:lpstr>
      <vt:lpstr>1.  Women and disasters in the US </vt:lpstr>
      <vt:lpstr>2.  Representations of women in        disasters </vt:lpstr>
      <vt:lpstr>Why it matters</vt:lpstr>
      <vt:lpstr>3.  How gender changes disaster       studies </vt:lpstr>
      <vt:lpstr>Why it matters</vt:lpstr>
      <vt:lpstr>4.  Measuring vulnerability and       capacity</vt:lpstr>
      <vt:lpstr>Why it matters</vt:lpstr>
      <vt:lpstr>5.  Health and well-being</vt:lpstr>
      <vt:lpstr>Why it matters</vt:lpstr>
      <vt:lpstr>6.  Violence against women </vt:lpstr>
      <vt:lpstr>Why it matters</vt:lpstr>
      <vt:lpstr>7.  Intimacy &amp; family life</vt:lpstr>
      <vt:lpstr>Why it matters</vt:lpstr>
      <vt:lpstr>8.  Housing and homes </vt:lpstr>
      <vt:lpstr>Why it matters</vt:lpstr>
      <vt:lpstr>9.  Work and workplaces</vt:lpstr>
      <vt:lpstr>Why it matters</vt:lpstr>
      <vt:lpstr>10.  Grassroots groups and recovery </vt:lpstr>
      <vt:lpstr>Why it matters</vt:lpstr>
      <vt:lpstr>11.   Building disaster resilience</vt:lpstr>
      <vt:lpstr>Why it matters</vt:lpstr>
      <vt:lpstr>12.  Fighting for the future</vt:lpstr>
      <vt:lpstr>Looking back:  some achievements</vt:lpstr>
      <vt:lpstr>PowerPoint Presentation</vt:lpstr>
      <vt:lpstr>Looking back:   some persistent knowledge gaps</vt:lpstr>
      <vt:lpstr>Looking back:  some persistent policy/practice gaps </vt:lpstr>
      <vt:lpstr>Looking ahead:  10 practical  actions</vt:lpstr>
      <vt:lpstr>PowerPoint Presentation</vt:lpstr>
      <vt:lpstr>PowerPoint Presentation</vt:lpstr>
      <vt:lpstr>PowerPoint Presentation</vt:lpstr>
      <vt:lpstr>PowerPoint Presentation</vt:lpstr>
      <vt:lpstr>Many ways forward </vt:lpstr>
      <vt:lpstr>PowerPoint Presentation</vt:lpstr>
      <vt:lpstr>PowerPoint Presentation</vt:lpstr>
      <vt:lpstr>PowerPoint Presentation</vt:lpstr>
      <vt:lpstr>  </vt:lpstr>
      <vt:lpstr>A simple example: girls, too? </vt:lpstr>
      <vt:lpstr>For discussion. . .</vt:lpstr>
      <vt:lpstr>Quick poll [1]</vt:lpstr>
      <vt:lpstr>Quick poll [2]</vt:lpstr>
      <vt:lpstr>Quick poll [3]</vt:lpstr>
      <vt:lpstr>Quick poll [4]</vt:lpstr>
      <vt:lpstr>Your thoughts? Polling discussion</vt:lpstr>
      <vt:lpstr>Resources posted to EMForum</vt:lpstr>
      <vt:lpstr>Thanks for tuning in!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and Disaster Resilience</dc:title>
  <dc:creator>Owner</dc:creator>
  <cp:lastModifiedBy>Elaine</cp:lastModifiedBy>
  <cp:revision>102</cp:revision>
  <cp:lastPrinted>2012-04-25T01:08:50Z</cp:lastPrinted>
  <dcterms:created xsi:type="dcterms:W3CDTF">2012-04-16T20:00:02Z</dcterms:created>
  <dcterms:modified xsi:type="dcterms:W3CDTF">2012-09-11T21:31:28Z</dcterms:modified>
</cp:coreProperties>
</file>