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9" r:id="rId1"/>
  </p:sldMasterIdLst>
  <p:notesMasterIdLst>
    <p:notesMasterId r:id="rId14"/>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e Moser" initials="S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9D6"/>
    <a:srgbClr val="6083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0" autoAdjust="0"/>
    <p:restoredTop sz="94654" autoAdjust="0"/>
  </p:normalViewPr>
  <p:slideViewPr>
    <p:cSldViewPr snapToGrid="0" snapToObjects="1">
      <p:cViewPr varScale="1">
        <p:scale>
          <a:sx n="101" d="100"/>
          <a:sy n="101" d="100"/>
        </p:scale>
        <p:origin x="200" y="3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8BE4-0229-4F22-A9B9-62956841BD36}" type="datetimeFigureOut">
              <a:rPr lang="en-US" smtClean="0"/>
              <a:t>10/18/16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8EFE4-E5FE-4128-9B42-D4E5007C032A}" type="slidenum">
              <a:rPr lang="en-US" smtClean="0"/>
              <a:t>‹#›</a:t>
            </a:fld>
            <a:endParaRPr lang="en-US"/>
          </a:p>
        </p:txBody>
      </p:sp>
    </p:spTree>
    <p:extLst>
      <p:ext uri="{BB962C8B-B14F-4D97-AF65-F5344CB8AC3E}">
        <p14:creationId xmlns:p14="http://schemas.microsoft.com/office/powerpoint/2010/main" val="319505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8EFE4-E5FE-4128-9B42-D4E5007C032A}" type="slidenum">
              <a:rPr lang="en-US" smtClean="0"/>
              <a:t>2</a:t>
            </a:fld>
            <a:endParaRPr lang="en-US"/>
          </a:p>
        </p:txBody>
      </p:sp>
    </p:spTree>
    <p:extLst>
      <p:ext uri="{BB962C8B-B14F-4D97-AF65-F5344CB8AC3E}">
        <p14:creationId xmlns:p14="http://schemas.microsoft.com/office/powerpoint/2010/main" val="138497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8B8C55F-1861-7140-AA14-C109A2B9A6DF}"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21CF6-80A1-B64F-A948-C434D21B810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584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8C55F-1861-7140-AA14-C109A2B9A6DF}"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21CF6-80A1-B64F-A948-C434D21B8102}" type="slidenum">
              <a:rPr lang="en-US" smtClean="0"/>
              <a:t>‹#›</a:t>
            </a:fld>
            <a:endParaRPr lang="en-US"/>
          </a:p>
        </p:txBody>
      </p:sp>
    </p:spTree>
    <p:extLst>
      <p:ext uri="{BB962C8B-B14F-4D97-AF65-F5344CB8AC3E}">
        <p14:creationId xmlns:p14="http://schemas.microsoft.com/office/powerpoint/2010/main" val="133852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8C55F-1861-7140-AA14-C109A2B9A6DF}"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21CF6-80A1-B64F-A948-C434D21B810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4739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8C55F-1861-7140-AA14-C109A2B9A6DF}"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21CF6-80A1-B64F-A948-C434D21B8102}" type="slidenum">
              <a:rPr lang="en-US" smtClean="0"/>
              <a:t>‹#›</a:t>
            </a:fld>
            <a:endParaRPr lang="en-US"/>
          </a:p>
        </p:txBody>
      </p:sp>
    </p:spTree>
    <p:extLst>
      <p:ext uri="{BB962C8B-B14F-4D97-AF65-F5344CB8AC3E}">
        <p14:creationId xmlns:p14="http://schemas.microsoft.com/office/powerpoint/2010/main" val="119662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8C55F-1861-7140-AA14-C109A2B9A6DF}"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21CF6-80A1-B64F-A948-C434D21B810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32297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B8C55F-1861-7140-AA14-C109A2B9A6DF}" type="datetimeFigureOut">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21CF6-80A1-B64F-A948-C434D21B8102}" type="slidenum">
              <a:rPr lang="en-US" smtClean="0"/>
              <a:t>‹#›</a:t>
            </a:fld>
            <a:endParaRPr lang="en-US"/>
          </a:p>
        </p:txBody>
      </p:sp>
    </p:spTree>
    <p:extLst>
      <p:ext uri="{BB962C8B-B14F-4D97-AF65-F5344CB8AC3E}">
        <p14:creationId xmlns:p14="http://schemas.microsoft.com/office/powerpoint/2010/main" val="5766745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B8C55F-1861-7140-AA14-C109A2B9A6DF}" type="datetimeFigureOut">
              <a:rPr lang="en-US" smtClean="0"/>
              <a:t>10/18/16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21CF6-80A1-B64F-A948-C434D21B8102}" type="slidenum">
              <a:rPr lang="en-US" smtClean="0"/>
              <a:t>‹#›</a:t>
            </a:fld>
            <a:endParaRPr lang="en-US"/>
          </a:p>
        </p:txBody>
      </p:sp>
    </p:spTree>
    <p:extLst>
      <p:ext uri="{BB962C8B-B14F-4D97-AF65-F5344CB8AC3E}">
        <p14:creationId xmlns:p14="http://schemas.microsoft.com/office/powerpoint/2010/main" val="5757990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B8C55F-1861-7140-AA14-C109A2B9A6DF}" type="datetimeFigureOut">
              <a:rPr lang="en-US" smtClean="0"/>
              <a:t>10/18/16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21CF6-80A1-B64F-A948-C434D21B8102}" type="slidenum">
              <a:rPr lang="en-US" smtClean="0"/>
              <a:t>‹#›</a:t>
            </a:fld>
            <a:endParaRPr lang="en-US"/>
          </a:p>
        </p:txBody>
      </p:sp>
    </p:spTree>
    <p:extLst>
      <p:ext uri="{BB962C8B-B14F-4D97-AF65-F5344CB8AC3E}">
        <p14:creationId xmlns:p14="http://schemas.microsoft.com/office/powerpoint/2010/main" val="89380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8C55F-1861-7140-AA14-C109A2B9A6DF}" type="datetimeFigureOut">
              <a:rPr lang="en-US" smtClean="0"/>
              <a:t>10/18/16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21CF6-80A1-B64F-A948-C434D21B8102}" type="slidenum">
              <a:rPr lang="en-US" smtClean="0"/>
              <a:t>‹#›</a:t>
            </a:fld>
            <a:endParaRPr lang="en-US"/>
          </a:p>
        </p:txBody>
      </p:sp>
    </p:spTree>
    <p:extLst>
      <p:ext uri="{BB962C8B-B14F-4D97-AF65-F5344CB8AC3E}">
        <p14:creationId xmlns:p14="http://schemas.microsoft.com/office/powerpoint/2010/main" val="5723736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8C55F-1861-7140-AA14-C109A2B9A6DF}" type="datetimeFigureOut">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21CF6-80A1-B64F-A948-C434D21B8102}" type="slidenum">
              <a:rPr lang="en-US" smtClean="0"/>
              <a:t>‹#›</a:t>
            </a:fld>
            <a:endParaRPr lang="en-US"/>
          </a:p>
        </p:txBody>
      </p:sp>
    </p:spTree>
    <p:extLst>
      <p:ext uri="{BB962C8B-B14F-4D97-AF65-F5344CB8AC3E}">
        <p14:creationId xmlns:p14="http://schemas.microsoft.com/office/powerpoint/2010/main" val="13043781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B8C55F-1861-7140-AA14-C109A2B9A6DF}" type="datetimeFigureOut">
              <a:rPr lang="en-US" smtClean="0"/>
              <a:t>10/18/16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721CF6-80A1-B64F-A948-C434D21B8102}"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843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8B8C55F-1861-7140-AA14-C109A2B9A6DF}" type="datetimeFigureOut">
              <a:rPr lang="en-US" smtClean="0"/>
              <a:t>10/18/16</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1721CF6-80A1-B64F-A948-C434D21B810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261976"/>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www.agci.org/RESILIE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38195"/>
            <a:ext cx="7772400" cy="1463040"/>
          </a:xfrm>
        </p:spPr>
        <p:txBody>
          <a:bodyPr>
            <a:normAutofit/>
          </a:bodyPr>
          <a:lstStyle/>
          <a:p>
            <a:r>
              <a:rPr lang="en-US" dirty="0">
                <a:solidFill>
                  <a:schemeClr val="bg1"/>
                </a:solidFill>
              </a:rPr>
              <a:t>Fostering Dialogue to Support Community Resilience</a:t>
            </a:r>
          </a:p>
        </p:txBody>
      </p:sp>
      <p:sp>
        <p:nvSpPr>
          <p:cNvPr id="3" name="Subtitle 2"/>
          <p:cNvSpPr>
            <a:spLocks noGrp="1"/>
          </p:cNvSpPr>
          <p:nvPr>
            <p:ph type="subTitle" idx="1"/>
          </p:nvPr>
        </p:nvSpPr>
        <p:spPr>
          <a:xfrm>
            <a:off x="8588297" y="4957981"/>
            <a:ext cx="3287751" cy="1463040"/>
          </a:xfrm>
        </p:spPr>
        <p:txBody>
          <a:bodyPr>
            <a:normAutofit/>
          </a:bodyPr>
          <a:lstStyle/>
          <a:p>
            <a:r>
              <a:rPr lang="en-US" sz="2000" dirty="0">
                <a:solidFill>
                  <a:schemeClr val="bg1"/>
                </a:solidFill>
              </a:rPr>
              <a:t>Resilience Road Marker (#1): Ideas for Implementation from Research and Practice</a:t>
            </a:r>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315129" y="236471"/>
            <a:ext cx="7615451" cy="4149683"/>
          </a:xfrm>
          <a:prstGeom prst="rect">
            <a:avLst/>
          </a:prstGeom>
        </p:spPr>
      </p:pic>
    </p:spTree>
    <p:extLst>
      <p:ext uri="{BB962C8B-B14F-4D97-AF65-F5344CB8AC3E}">
        <p14:creationId xmlns:p14="http://schemas.microsoft.com/office/powerpoint/2010/main" val="45133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351160"/>
          </a:xfrm>
          <a:solidFill>
            <a:schemeClr val="accent2"/>
          </a:solidFill>
        </p:spPr>
        <p:txBody>
          <a:bodyPr/>
          <a:lstStyle/>
          <a:p>
            <a:r>
              <a:rPr lang="en-US" dirty="0"/>
              <a:t>Build long-term partnerships </a:t>
            </a:r>
            <a:br>
              <a:rPr lang="en-US" dirty="0"/>
            </a:br>
            <a:r>
              <a:rPr lang="en-US" dirty="0"/>
              <a:t>&amp; continue the dialogue </a:t>
            </a:r>
          </a:p>
        </p:txBody>
      </p:sp>
      <p:sp>
        <p:nvSpPr>
          <p:cNvPr id="3" name="Content Placeholder 2"/>
          <p:cNvSpPr>
            <a:spLocks noGrp="1"/>
          </p:cNvSpPr>
          <p:nvPr>
            <p:ph idx="1"/>
          </p:nvPr>
        </p:nvSpPr>
        <p:spPr>
          <a:xfrm>
            <a:off x="161365" y="2191054"/>
            <a:ext cx="10582835" cy="4465385"/>
          </a:xfrm>
        </p:spPr>
        <p:txBody>
          <a:bodyPr numCol="2">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900" dirty="0"/>
          </a:p>
          <a:p>
            <a:endParaRPr lang="en-US" sz="1900" dirty="0"/>
          </a:p>
          <a:p>
            <a:endParaRPr lang="en-US" sz="1900" dirty="0"/>
          </a:p>
          <a:p>
            <a:r>
              <a:rPr lang="en-US" dirty="0"/>
              <a:t>“Helping low-income communities become more resilient is one of our most fundamental imperatives as a society that is beginning to confront the realities of a changing climate. What we do to help those most vulnerable reflects who we are. We provide practical support, like basic capacity, training, tools and resources, while also helping to develop healthy and sustainable housing that is affordable. Based on that foundation, </a:t>
            </a:r>
            <a:r>
              <a:rPr lang="en-US" b="1" dirty="0">
                <a:solidFill>
                  <a:srgbClr val="6083B6"/>
                </a:solidFill>
              </a:rPr>
              <a:t>we can further help communities to thrive by ensuring access to quality food, transportation for employment and recreation, and investing in quality community assets like schools and health care facilities</a:t>
            </a:r>
            <a:r>
              <a:rPr lang="en-US" dirty="0">
                <a:solidFill>
                  <a:srgbClr val="6083B6"/>
                </a:solidFill>
              </a:rPr>
              <a:t>.</a:t>
            </a:r>
            <a:r>
              <a:rPr lang="en-US" dirty="0"/>
              <a:t>”</a:t>
            </a:r>
          </a:p>
          <a:p>
            <a:endParaRPr lang="en-US" dirty="0"/>
          </a:p>
          <a:p>
            <a:r>
              <a:rPr lang="en-US" dirty="0"/>
              <a:t>-Tom </a:t>
            </a:r>
            <a:r>
              <a:rPr lang="en-US" dirty="0" err="1"/>
              <a:t>Osdoba</a:t>
            </a:r>
            <a:r>
              <a:rPr lang="en-US" dirty="0"/>
              <a:t>, Enterprise Community Partners </a:t>
            </a: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528625" y="2191054"/>
            <a:ext cx="2939672" cy="417821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850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71769"/>
            <a:ext cx="9720072" cy="1364608"/>
          </a:xfrm>
          <a:solidFill>
            <a:schemeClr val="accent2"/>
          </a:solidFill>
        </p:spPr>
        <p:txBody>
          <a:bodyPr/>
          <a:lstStyle/>
          <a:p>
            <a:r>
              <a:rPr lang="en-US" dirty="0"/>
              <a:t>Build long-term partnerships </a:t>
            </a:r>
            <a:br>
              <a:rPr lang="en-US" dirty="0"/>
            </a:br>
            <a:r>
              <a:rPr lang="en-US" dirty="0"/>
              <a:t>&amp; continue the dialogue </a:t>
            </a:r>
          </a:p>
        </p:txBody>
      </p:sp>
      <p:sp>
        <p:nvSpPr>
          <p:cNvPr id="3" name="Content Placeholder 2"/>
          <p:cNvSpPr>
            <a:spLocks noGrp="1"/>
          </p:cNvSpPr>
          <p:nvPr>
            <p:ph idx="1"/>
          </p:nvPr>
        </p:nvSpPr>
        <p:spPr>
          <a:xfrm>
            <a:off x="1024128" y="2453269"/>
            <a:ext cx="9720071" cy="4023360"/>
          </a:xfrm>
        </p:spPr>
        <p:txBody>
          <a:bodyPr>
            <a:normAutofit lnSpcReduction="10000"/>
          </a:bodyPr>
          <a:lstStyle/>
          <a:p>
            <a:r>
              <a:rPr lang="en-US" sz="3000" dirty="0"/>
              <a:t>Dealing effectively with climate change and </a:t>
            </a:r>
            <a:r>
              <a:rPr lang="en-US" sz="3000" dirty="0" smtClean="0"/>
              <a:t>related </a:t>
            </a:r>
            <a:r>
              <a:rPr lang="en-US" sz="3000" dirty="0"/>
              <a:t>disruptions is not conducive to easy one-off solutions. </a:t>
            </a:r>
          </a:p>
          <a:p>
            <a:endParaRPr lang="en-US" sz="3000" dirty="0"/>
          </a:p>
          <a:p>
            <a:r>
              <a:rPr lang="en-US" sz="3000" dirty="0"/>
              <a:t>Seek </a:t>
            </a:r>
            <a:r>
              <a:rPr lang="en-US" sz="3000" b="1" dirty="0"/>
              <a:t>diverse partnerships </a:t>
            </a:r>
            <a:r>
              <a:rPr lang="en-US" sz="3000" dirty="0"/>
              <a:t>and create opportunities for meaningful engagement. </a:t>
            </a:r>
          </a:p>
          <a:p>
            <a:endParaRPr lang="en-US" sz="3000" dirty="0"/>
          </a:p>
          <a:p>
            <a:r>
              <a:rPr lang="en-US" sz="3000" b="1" dirty="0"/>
              <a:t>Long-term ongoing learning </a:t>
            </a:r>
            <a:r>
              <a:rPr lang="en-US" sz="3000" b="1"/>
              <a:t>processes </a:t>
            </a:r>
            <a:r>
              <a:rPr lang="en-US" sz="3000" smtClean="0"/>
              <a:t>is </a:t>
            </a:r>
            <a:r>
              <a:rPr lang="en-US" sz="3000" dirty="0"/>
              <a:t>essential to remain alert to constantly changing conditions.</a:t>
            </a:r>
          </a:p>
        </p:txBody>
      </p:sp>
    </p:spTree>
    <p:extLst>
      <p:ext uri="{BB962C8B-B14F-4D97-AF65-F5344CB8AC3E}">
        <p14:creationId xmlns:p14="http://schemas.microsoft.com/office/powerpoint/2010/main" val="79529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t>FOR MORE INFORMATION</a:t>
            </a:r>
          </a:p>
        </p:txBody>
      </p:sp>
      <p:sp>
        <p:nvSpPr>
          <p:cNvPr id="3" name="Content Placeholder 2"/>
          <p:cNvSpPr>
            <a:spLocks noGrp="1"/>
          </p:cNvSpPr>
          <p:nvPr>
            <p:ph idx="1"/>
          </p:nvPr>
        </p:nvSpPr>
        <p:spPr>
          <a:xfrm>
            <a:off x="1024128" y="2499360"/>
            <a:ext cx="9720071" cy="3810000"/>
          </a:xfrm>
        </p:spPr>
        <p:txBody>
          <a:bodyPr/>
          <a:lstStyle/>
          <a:p>
            <a:pPr algn="ctr"/>
            <a:r>
              <a:rPr lang="en-US" sz="3000" dirty="0">
                <a:hlinkClick r:id="rId2"/>
              </a:rPr>
              <a:t>WWW.AGCI.ORG/RESILIENCE</a:t>
            </a:r>
            <a:r>
              <a:rPr lang="en-US" sz="3000" dirty="0"/>
              <a:t> </a:t>
            </a:r>
          </a:p>
          <a:p>
            <a:endParaRPr lang="en-US" sz="4400" dirty="0"/>
          </a:p>
          <a:p>
            <a:r>
              <a:rPr lang="en-US" sz="1800" b="1"/>
              <a:t>               Produced </a:t>
            </a:r>
            <a:r>
              <a:rPr lang="en-US" sz="1800" b="1" dirty="0"/>
              <a:t>by: </a:t>
            </a:r>
            <a:r>
              <a:rPr lang="en-US" b="1" dirty="0"/>
              <a:t>			</a:t>
            </a:r>
            <a:r>
              <a:rPr lang="en-US" b="1"/>
              <a:t>			</a:t>
            </a:r>
            <a:r>
              <a:rPr lang="en-US" sz="1800" b="1"/>
              <a:t>With </a:t>
            </a:r>
            <a:r>
              <a:rPr lang="en-US" sz="1800" b="1" dirty="0"/>
              <a:t>generous 									support from:</a:t>
            </a:r>
            <a:r>
              <a:rPr lang="en-US" b="1" dirty="0"/>
              <a:t> </a:t>
            </a:r>
          </a:p>
          <a:p>
            <a:endParaRPr lang="en-US" dirty="0"/>
          </a:p>
          <a:p>
            <a:endParaRPr lang="en-US"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326668" y="4643746"/>
            <a:ext cx="2038988" cy="17983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3125" y="4526617"/>
            <a:ext cx="2019047" cy="19133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24451" y="4643746"/>
            <a:ext cx="2778760" cy="1679081"/>
          </a:xfrm>
          <a:prstGeom prst="rect">
            <a:avLst/>
          </a:prstGeom>
        </p:spPr>
      </p:pic>
    </p:spTree>
    <p:extLst>
      <p:ext uri="{BB962C8B-B14F-4D97-AF65-F5344CB8AC3E}">
        <p14:creationId xmlns:p14="http://schemas.microsoft.com/office/powerpoint/2010/main" val="724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solidFill>
                  <a:schemeClr val="tx1"/>
                </a:solidFill>
              </a:rPr>
              <a:t>What is resilience? </a:t>
            </a:r>
          </a:p>
        </p:txBody>
      </p:sp>
      <p:sp>
        <p:nvSpPr>
          <p:cNvPr id="3" name="Content Placeholder 2"/>
          <p:cNvSpPr>
            <a:spLocks noGrp="1"/>
          </p:cNvSpPr>
          <p:nvPr>
            <p:ph idx="1"/>
          </p:nvPr>
        </p:nvSpPr>
        <p:spPr>
          <a:xfrm>
            <a:off x="1024128" y="2595282"/>
            <a:ext cx="9720071" cy="3714078"/>
          </a:xfrm>
        </p:spPr>
        <p:txBody>
          <a:bodyPr>
            <a:normAutofit/>
          </a:bodyPr>
          <a:lstStyle/>
          <a:p>
            <a:r>
              <a:rPr lang="en-US" sz="2800" dirty="0"/>
              <a:t>Resilience captures that </a:t>
            </a:r>
            <a:r>
              <a:rPr lang="en-US" sz="2800" b="1" dirty="0"/>
              <a:t>positive sense of persisting and thriving in the face of adversity and unknowns. </a:t>
            </a:r>
          </a:p>
          <a:p>
            <a:endParaRPr lang="en-US" sz="2800" dirty="0"/>
          </a:p>
          <a:p>
            <a:r>
              <a:rPr lang="en-US" sz="2800" dirty="0"/>
              <a:t>Resilience offers the potential of </a:t>
            </a:r>
            <a:r>
              <a:rPr lang="en-US" sz="2800" b="1" dirty="0"/>
              <a:t>a unified approach to addressing environmental and social vulnerabilities</a:t>
            </a:r>
            <a:r>
              <a:rPr lang="en-US" sz="2800" dirty="0"/>
              <a:t> as communities prepare for the impacts of climate change. </a:t>
            </a:r>
          </a:p>
        </p:txBody>
      </p:sp>
    </p:spTree>
    <p:extLst>
      <p:ext uri="{BB962C8B-B14F-4D97-AF65-F5344CB8AC3E}">
        <p14:creationId xmlns:p14="http://schemas.microsoft.com/office/powerpoint/2010/main" val="15521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70646"/>
            <a:ext cx="9343554" cy="1438835"/>
          </a:xfrm>
          <a:solidFill>
            <a:schemeClr val="accent2"/>
          </a:solidFill>
        </p:spPr>
        <p:txBody>
          <a:bodyPr/>
          <a:lstStyle/>
          <a:p>
            <a:r>
              <a:rPr lang="en-US" dirty="0">
                <a:solidFill>
                  <a:schemeClr val="tx1"/>
                </a:solidFill>
              </a:rPr>
              <a:t>Navigating the discourse</a:t>
            </a:r>
          </a:p>
        </p:txBody>
      </p:sp>
      <p:pic>
        <p:nvPicPr>
          <p:cNvPr id="4" name="Picture 3"/>
          <p:cNvPicPr>
            <a:picLocks noChangeAspect="1"/>
          </p:cNvPicPr>
          <p:nvPr/>
        </p:nvPicPr>
        <p:blipFill>
          <a:blip r:embed="rId2" cstate="hqprint">
            <a:biLevel thresh="75000"/>
            <a:extLst>
              <a:ext uri="{28A0092B-C50C-407E-A947-70E740481C1C}">
                <a14:useLocalDpi xmlns:a14="http://schemas.microsoft.com/office/drawing/2010/main"/>
              </a:ext>
            </a:extLst>
          </a:blip>
          <a:stretch>
            <a:fillRect/>
          </a:stretch>
        </p:blipFill>
        <p:spPr>
          <a:xfrm>
            <a:off x="4704540" y="2566273"/>
            <a:ext cx="561340" cy="584053"/>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006" y="2564167"/>
            <a:ext cx="735330" cy="588264"/>
          </a:xfrm>
          <a:prstGeom prst="rect">
            <a:avLst/>
          </a:prstGeom>
        </p:spPr>
      </p:pic>
      <p:pic>
        <p:nvPicPr>
          <p:cNvPr id="7" name="Picture 6"/>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52524" y="2553499"/>
            <a:ext cx="843540" cy="609600"/>
          </a:xfrm>
          <a:prstGeom prst="rect">
            <a:avLst/>
          </a:prstGeom>
        </p:spPr>
      </p:pic>
      <p:sp>
        <p:nvSpPr>
          <p:cNvPr id="5" name="TextBox 4"/>
          <p:cNvSpPr txBox="1"/>
          <p:nvPr/>
        </p:nvSpPr>
        <p:spPr>
          <a:xfrm>
            <a:off x="8152524" y="3318050"/>
            <a:ext cx="2874203" cy="3219343"/>
          </a:xfrm>
          <a:prstGeom prst="rect">
            <a:avLst/>
          </a:prstGeom>
          <a:noFill/>
        </p:spPr>
        <p:txBody>
          <a:bodyPr wrap="square" rtlCol="0">
            <a:spAutoFit/>
          </a:bodyPr>
          <a:lstStyle/>
          <a:p>
            <a:r>
              <a:rPr lang="en-US" i="1" dirty="0"/>
              <a:t>“We need to have all the voices of our community at the table to address a diversity of threats facing local environments, housing and equity to create a </a:t>
            </a:r>
            <a:r>
              <a:rPr lang="en-US" b="1" i="1" dirty="0"/>
              <a:t>resilient</a:t>
            </a:r>
            <a:r>
              <a:rPr lang="en-US" i="1" dirty="0"/>
              <a:t> future for us all.”</a:t>
            </a:r>
            <a:endParaRPr lang="en-US" dirty="0"/>
          </a:p>
          <a:p>
            <a:r>
              <a:rPr lang="en-US" sz="1600" dirty="0"/>
              <a:t> </a:t>
            </a:r>
          </a:p>
          <a:p>
            <a:pPr>
              <a:lnSpc>
                <a:spcPct val="120000"/>
              </a:lnSpc>
            </a:pPr>
            <a:r>
              <a:rPr lang="en-US" dirty="0"/>
              <a:t>Maintaining or improving a situation.</a:t>
            </a:r>
          </a:p>
          <a:p>
            <a:endParaRPr lang="en-US" dirty="0"/>
          </a:p>
        </p:txBody>
      </p:sp>
      <p:sp>
        <p:nvSpPr>
          <p:cNvPr id="8" name="TextBox 7"/>
          <p:cNvSpPr txBox="1"/>
          <p:nvPr/>
        </p:nvSpPr>
        <p:spPr>
          <a:xfrm>
            <a:off x="1024128" y="3318050"/>
            <a:ext cx="2867424" cy="2751522"/>
          </a:xfrm>
          <a:prstGeom prst="rect">
            <a:avLst/>
          </a:prstGeom>
          <a:noFill/>
        </p:spPr>
        <p:txBody>
          <a:bodyPr wrap="square" rtlCol="0">
            <a:spAutoFit/>
          </a:bodyPr>
          <a:lstStyle/>
          <a:p>
            <a:r>
              <a:rPr lang="en-US" sz="300" i="1" dirty="0"/>
              <a:t> </a:t>
            </a:r>
            <a:r>
              <a:rPr lang="en-US" i="1" dirty="0"/>
              <a:t>“We need a strategy that coordinates every department’s actions to make the city more </a:t>
            </a:r>
            <a:r>
              <a:rPr lang="en-US" b="1" i="1" dirty="0"/>
              <a:t>resilient</a:t>
            </a:r>
            <a:r>
              <a:rPr lang="en-US" i="1" dirty="0"/>
              <a:t> to a storm.”</a:t>
            </a:r>
          </a:p>
          <a:p>
            <a:endParaRPr lang="en-US" dirty="0"/>
          </a:p>
          <a:p>
            <a:pPr>
              <a:lnSpc>
                <a:spcPct val="120000"/>
              </a:lnSpc>
            </a:pPr>
            <a:r>
              <a:rPr lang="en-US" dirty="0"/>
              <a:t>Anticipating and responding to shocks and longer-term stresses and changes.</a:t>
            </a:r>
          </a:p>
        </p:txBody>
      </p:sp>
      <p:sp>
        <p:nvSpPr>
          <p:cNvPr id="9" name="TextBox 8"/>
          <p:cNvSpPr txBox="1"/>
          <p:nvPr/>
        </p:nvSpPr>
        <p:spPr>
          <a:xfrm>
            <a:off x="4661067" y="3318050"/>
            <a:ext cx="2871216" cy="2871216"/>
          </a:xfrm>
          <a:prstGeom prst="rect">
            <a:avLst/>
          </a:prstGeom>
          <a:noFill/>
        </p:spPr>
        <p:txBody>
          <a:bodyPr wrap="square" rtlCol="0">
            <a:spAutoFit/>
          </a:bodyPr>
          <a:lstStyle/>
          <a:p>
            <a:r>
              <a:rPr lang="en-US" i="1" dirty="0"/>
              <a:t>“We need </a:t>
            </a:r>
            <a:r>
              <a:rPr lang="en-US" b="1" i="1" dirty="0"/>
              <a:t>resilient</a:t>
            </a:r>
            <a:r>
              <a:rPr lang="en-US" i="1" dirty="0"/>
              <a:t> buildings and infrastructure that can withstand extreme weather conditions and flooding, or can easily be repaired if they get damaged.” </a:t>
            </a:r>
          </a:p>
          <a:p>
            <a:endParaRPr lang="en-US" i="1" dirty="0"/>
          </a:p>
          <a:p>
            <a:pPr>
              <a:lnSpc>
                <a:spcPct val="120000"/>
              </a:lnSpc>
            </a:pPr>
            <a:r>
              <a:rPr lang="en-US" dirty="0"/>
              <a:t>Maintaining a key system function.</a:t>
            </a:r>
          </a:p>
          <a:p>
            <a:endParaRPr lang="en-US" dirty="0"/>
          </a:p>
        </p:txBody>
      </p:sp>
      <p:sp>
        <p:nvSpPr>
          <p:cNvPr id="11" name="TextBox 10"/>
          <p:cNvSpPr txBox="1"/>
          <p:nvPr/>
        </p:nvSpPr>
        <p:spPr>
          <a:xfrm>
            <a:off x="1878336" y="2658244"/>
            <a:ext cx="1380186" cy="400110"/>
          </a:xfrm>
          <a:prstGeom prst="rect">
            <a:avLst/>
          </a:prstGeom>
          <a:noFill/>
        </p:spPr>
        <p:txBody>
          <a:bodyPr wrap="none" rtlCol="0">
            <a:spAutoFit/>
          </a:bodyPr>
          <a:lstStyle/>
          <a:p>
            <a:r>
              <a:rPr lang="en-US" sz="2000" b="1" dirty="0" smtClean="0">
                <a:solidFill>
                  <a:srgbClr val="6083B6"/>
                </a:solidFill>
              </a:rPr>
              <a:t>OUTCOME</a:t>
            </a:r>
            <a:r>
              <a:rPr lang="en-US" b="1" dirty="0" smtClean="0">
                <a:solidFill>
                  <a:srgbClr val="6083B6"/>
                </a:solidFill>
              </a:rPr>
              <a:t>:</a:t>
            </a:r>
            <a:endParaRPr lang="en-US" dirty="0"/>
          </a:p>
        </p:txBody>
      </p:sp>
      <p:sp>
        <p:nvSpPr>
          <p:cNvPr id="12" name="TextBox 11"/>
          <p:cNvSpPr txBox="1"/>
          <p:nvPr/>
        </p:nvSpPr>
        <p:spPr>
          <a:xfrm>
            <a:off x="5460880" y="2658244"/>
            <a:ext cx="1224374" cy="400110"/>
          </a:xfrm>
          <a:prstGeom prst="rect">
            <a:avLst/>
          </a:prstGeom>
          <a:noFill/>
        </p:spPr>
        <p:txBody>
          <a:bodyPr wrap="none" rtlCol="0">
            <a:spAutoFit/>
          </a:bodyPr>
          <a:lstStyle/>
          <a:p>
            <a:r>
              <a:rPr lang="en-US" sz="2000" b="1" dirty="0" smtClean="0">
                <a:solidFill>
                  <a:srgbClr val="6083B6"/>
                </a:solidFill>
              </a:rPr>
              <a:t>PROCESS</a:t>
            </a:r>
            <a:r>
              <a:rPr lang="en-US" b="1" dirty="0" smtClean="0">
                <a:solidFill>
                  <a:srgbClr val="6083B6"/>
                </a:solidFill>
              </a:rPr>
              <a:t>:</a:t>
            </a:r>
            <a:endParaRPr lang="en-US" dirty="0"/>
          </a:p>
        </p:txBody>
      </p:sp>
      <p:sp>
        <p:nvSpPr>
          <p:cNvPr id="13" name="TextBox 12"/>
          <p:cNvSpPr txBox="1"/>
          <p:nvPr/>
        </p:nvSpPr>
        <p:spPr>
          <a:xfrm>
            <a:off x="9076159" y="2504356"/>
            <a:ext cx="1387175" cy="707886"/>
          </a:xfrm>
          <a:prstGeom prst="rect">
            <a:avLst/>
          </a:prstGeom>
          <a:noFill/>
        </p:spPr>
        <p:txBody>
          <a:bodyPr wrap="none" rtlCol="0">
            <a:spAutoFit/>
          </a:bodyPr>
          <a:lstStyle/>
          <a:p>
            <a:r>
              <a:rPr lang="en-US" sz="2000" b="1" dirty="0" smtClean="0">
                <a:solidFill>
                  <a:srgbClr val="6083B6"/>
                </a:solidFill>
              </a:rPr>
              <a:t>SYSTEM</a:t>
            </a:r>
          </a:p>
          <a:p>
            <a:r>
              <a:rPr lang="en-US" sz="2000" b="1" dirty="0" smtClean="0">
                <a:solidFill>
                  <a:srgbClr val="6083B6"/>
                </a:solidFill>
              </a:rPr>
              <a:t>PROPERTY</a:t>
            </a:r>
            <a:r>
              <a:rPr lang="en-US" b="1" dirty="0" smtClean="0">
                <a:solidFill>
                  <a:srgbClr val="6083B6"/>
                </a:solidFill>
              </a:rPr>
              <a:t>:</a:t>
            </a:r>
            <a:endParaRPr lang="en-US" dirty="0"/>
          </a:p>
        </p:txBody>
      </p:sp>
    </p:spTree>
    <p:extLst>
      <p:ext uri="{BB962C8B-B14F-4D97-AF65-F5344CB8AC3E}">
        <p14:creationId xmlns:p14="http://schemas.microsoft.com/office/powerpoint/2010/main" val="175916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t>Improving the resilience dialogue </a:t>
            </a:r>
          </a:p>
        </p:txBody>
      </p:sp>
      <p:sp>
        <p:nvSpPr>
          <p:cNvPr id="3" name="Content Placeholder 2"/>
          <p:cNvSpPr>
            <a:spLocks noGrp="1"/>
          </p:cNvSpPr>
          <p:nvPr>
            <p:ph idx="1"/>
          </p:nvPr>
        </p:nvSpPr>
        <p:spPr>
          <a:xfrm>
            <a:off x="1024128" y="2084832"/>
            <a:ext cx="9720071" cy="3699974"/>
          </a:xfrm>
        </p:spPr>
        <p:txBody>
          <a:bodyPr>
            <a:normAutofit/>
          </a:bodyPr>
          <a:lstStyle/>
          <a:p>
            <a:pPr>
              <a:buFont typeface="Arial" charset="0"/>
              <a:buChar char="•"/>
            </a:pPr>
            <a:endParaRPr lang="en-US" sz="3000" b="1" dirty="0"/>
          </a:p>
          <a:p>
            <a:pPr>
              <a:buFont typeface="Arial" charset="0"/>
              <a:buChar char="•"/>
            </a:pPr>
            <a:r>
              <a:rPr lang="en-US" sz="3000" b="1" dirty="0"/>
              <a:t>    Explore Your Own Thinking </a:t>
            </a:r>
          </a:p>
          <a:p>
            <a:pPr marL="0" indent="0">
              <a:buNone/>
            </a:pPr>
            <a:r>
              <a:rPr lang="en-US" sz="1000" b="1" dirty="0"/>
              <a:t> </a:t>
            </a:r>
          </a:p>
          <a:p>
            <a:pPr>
              <a:buFont typeface="Arial" charset="0"/>
              <a:buChar char="•"/>
            </a:pPr>
            <a:r>
              <a:rPr lang="en-US" sz="3000" b="1" dirty="0"/>
              <a:t>    Acknowledge Differences &amp; Complementarities</a:t>
            </a:r>
          </a:p>
          <a:p>
            <a:pPr marL="0" indent="0">
              <a:buNone/>
            </a:pPr>
            <a:r>
              <a:rPr lang="en-US" sz="500" b="1" dirty="0"/>
              <a:t>    </a:t>
            </a:r>
          </a:p>
          <a:p>
            <a:pPr>
              <a:buFont typeface="Arial" charset="0"/>
              <a:buChar char="•"/>
            </a:pPr>
            <a:r>
              <a:rPr lang="en-US" sz="3000" b="1" dirty="0"/>
              <a:t>    Find Shared Values &amp; Goals </a:t>
            </a:r>
          </a:p>
          <a:p>
            <a:pPr marL="0" indent="0">
              <a:buNone/>
            </a:pPr>
            <a:endParaRPr lang="en-US" sz="500" b="1" dirty="0"/>
          </a:p>
          <a:p>
            <a:pPr>
              <a:buFont typeface="Arial" charset="0"/>
              <a:buChar char="•"/>
            </a:pPr>
            <a:r>
              <a:rPr lang="en-US" sz="3000" b="1" dirty="0"/>
              <a:t>    Build Partnerships &amp; Continue the Dialogue </a:t>
            </a:r>
          </a:p>
        </p:txBody>
      </p:sp>
    </p:spTree>
    <p:extLst>
      <p:ext uri="{BB962C8B-B14F-4D97-AF65-F5344CB8AC3E}">
        <p14:creationId xmlns:p14="http://schemas.microsoft.com/office/powerpoint/2010/main" val="112266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71769"/>
            <a:ext cx="10123485" cy="1499616"/>
          </a:xfrm>
          <a:solidFill>
            <a:schemeClr val="accent2"/>
          </a:solidFill>
        </p:spPr>
        <p:txBody>
          <a:bodyPr numCol="1"/>
          <a:lstStyle/>
          <a:p>
            <a:r>
              <a:rPr lang="en-US" dirty="0"/>
              <a:t>Explore your own thinking about resilience</a:t>
            </a:r>
          </a:p>
        </p:txBody>
      </p:sp>
      <p:sp>
        <p:nvSpPr>
          <p:cNvPr id="3" name="Content Placeholder 2"/>
          <p:cNvSpPr>
            <a:spLocks noGrp="1"/>
          </p:cNvSpPr>
          <p:nvPr>
            <p:ph idx="1"/>
          </p:nvPr>
        </p:nvSpPr>
        <p:spPr>
          <a:xfrm>
            <a:off x="1024127" y="2286000"/>
            <a:ext cx="6528140" cy="4557252"/>
          </a:xfrm>
        </p:spPr>
        <p:txBody>
          <a:bodyPr numCol="1">
            <a:noAutofit/>
          </a:bodyPr>
          <a:lstStyle/>
          <a:p>
            <a:r>
              <a:rPr lang="en-US" dirty="0"/>
              <a:t>“Resilience is defined in many different ways. To us here in Baltimore City, </a:t>
            </a:r>
            <a:r>
              <a:rPr lang="en-US" b="1" dirty="0">
                <a:solidFill>
                  <a:srgbClr val="86A9D6"/>
                </a:solidFill>
              </a:rPr>
              <a:t>resilience is the ability of the community to anticipate, accommodate and positively adapt to or thrive amid changing climate conditions or hazard events and enhance quality of life, reliable systems, economic vitality and conservation of resources for present and future generations</a:t>
            </a:r>
            <a:r>
              <a:rPr lang="en-US" b="1" dirty="0"/>
              <a:t>. </a:t>
            </a:r>
            <a:r>
              <a:rPr lang="en-US" dirty="0"/>
              <a:t>In defining it this way, the city is committed to improving essential infrastructure and buildings, addressing histories of injustice, giving people more of a voice, protecting people and property, and preserving and restoring natural systems. </a:t>
            </a:r>
          </a:p>
          <a:p>
            <a:r>
              <a:rPr lang="en-US" dirty="0" smtClean="0"/>
              <a:t>             </a:t>
            </a:r>
            <a:r>
              <a:rPr lang="en-US" dirty="0"/>
              <a:t>- Kristin Baja, </a:t>
            </a:r>
            <a:r>
              <a:rPr lang="en-US" dirty="0" smtClean="0"/>
              <a:t>City of Baltimore </a:t>
            </a:r>
            <a:endParaRPr lang="en-US" dirty="0"/>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724395" y="2286000"/>
            <a:ext cx="2980765" cy="3684496"/>
          </a:xfrm>
          <a:prstGeom prst="rect">
            <a:avLst/>
          </a:prstGeom>
        </p:spPr>
      </p:pic>
    </p:spTree>
    <p:extLst>
      <p:ext uri="{BB962C8B-B14F-4D97-AF65-F5344CB8AC3E}">
        <p14:creationId xmlns:p14="http://schemas.microsoft.com/office/powerpoint/2010/main" val="104118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123484" cy="1499616"/>
          </a:xfrm>
          <a:solidFill>
            <a:schemeClr val="accent2"/>
          </a:solidFill>
        </p:spPr>
        <p:txBody>
          <a:bodyPr/>
          <a:lstStyle/>
          <a:p>
            <a:r>
              <a:rPr lang="en-US" dirty="0"/>
              <a:t>Explore your own thinking about resilience</a:t>
            </a:r>
          </a:p>
        </p:txBody>
      </p:sp>
      <p:sp>
        <p:nvSpPr>
          <p:cNvPr id="3" name="Content Placeholder 2"/>
          <p:cNvSpPr>
            <a:spLocks noGrp="1"/>
          </p:cNvSpPr>
          <p:nvPr>
            <p:ph idx="1"/>
          </p:nvPr>
        </p:nvSpPr>
        <p:spPr>
          <a:xfrm>
            <a:off x="1024128" y="2514600"/>
            <a:ext cx="9720071" cy="3794760"/>
          </a:xfrm>
        </p:spPr>
        <p:txBody>
          <a:bodyPr>
            <a:normAutofit/>
          </a:bodyPr>
          <a:lstStyle/>
          <a:p>
            <a:r>
              <a:rPr lang="en-US" sz="3000" dirty="0" smtClean="0"/>
              <a:t>The </a:t>
            </a:r>
            <a:r>
              <a:rPr lang="en-US" sz="3000" dirty="0"/>
              <a:t>5W’s of resilience: </a:t>
            </a:r>
          </a:p>
          <a:p>
            <a:r>
              <a:rPr lang="en-US" sz="3000" dirty="0"/>
              <a:t>For </a:t>
            </a:r>
            <a:r>
              <a:rPr lang="en-US" sz="3000" b="1" dirty="0"/>
              <a:t>Whom</a:t>
            </a:r>
            <a:r>
              <a:rPr lang="en-US" sz="3000" dirty="0"/>
              <a:t>, </a:t>
            </a:r>
            <a:r>
              <a:rPr lang="en-US" sz="3000" b="1" dirty="0"/>
              <a:t>What</a:t>
            </a:r>
            <a:r>
              <a:rPr lang="en-US" sz="3000" dirty="0"/>
              <a:t>, </a:t>
            </a:r>
            <a:r>
              <a:rPr lang="en-US" sz="3000" b="1" dirty="0"/>
              <a:t>Where</a:t>
            </a:r>
            <a:r>
              <a:rPr lang="en-US" sz="3000" dirty="0"/>
              <a:t>, </a:t>
            </a:r>
            <a:r>
              <a:rPr lang="en-US" sz="3000" b="1" dirty="0"/>
              <a:t>When</a:t>
            </a:r>
            <a:r>
              <a:rPr lang="en-US" sz="3000" dirty="0"/>
              <a:t> &amp; </a:t>
            </a:r>
            <a:r>
              <a:rPr lang="en-US" sz="3000" b="1" dirty="0"/>
              <a:t>Why</a:t>
            </a:r>
            <a:r>
              <a:rPr lang="en-US" sz="3000" dirty="0"/>
              <a:t> are you building greater resilience? </a:t>
            </a:r>
          </a:p>
          <a:p>
            <a:endParaRPr lang="en-US" sz="3000" dirty="0"/>
          </a:p>
          <a:p>
            <a:r>
              <a:rPr lang="en-US" sz="3000" dirty="0"/>
              <a:t>Are you thinking about resilience as a </a:t>
            </a:r>
            <a:r>
              <a:rPr lang="en-US" sz="3000" b="1" dirty="0"/>
              <a:t>system property</a:t>
            </a:r>
            <a:r>
              <a:rPr lang="en-US" sz="3000" dirty="0"/>
              <a:t>, a </a:t>
            </a:r>
            <a:r>
              <a:rPr lang="en-US" sz="3000" b="1" dirty="0"/>
              <a:t>process</a:t>
            </a:r>
            <a:r>
              <a:rPr lang="en-US" sz="3000" dirty="0"/>
              <a:t>, or an </a:t>
            </a:r>
            <a:r>
              <a:rPr lang="en-US" sz="3000" b="1" dirty="0"/>
              <a:t>outcome</a:t>
            </a:r>
            <a:r>
              <a:rPr lang="en-US" sz="3000" dirty="0"/>
              <a:t>? </a:t>
            </a:r>
          </a:p>
        </p:txBody>
      </p:sp>
    </p:spTree>
    <p:extLst>
      <p:ext uri="{BB962C8B-B14F-4D97-AF65-F5344CB8AC3E}">
        <p14:creationId xmlns:p14="http://schemas.microsoft.com/office/powerpoint/2010/main" val="127415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439326" cy="1499616"/>
          </a:xfrm>
          <a:solidFill>
            <a:schemeClr val="accent2"/>
          </a:solidFill>
        </p:spPr>
        <p:txBody>
          <a:bodyPr/>
          <a:lstStyle/>
          <a:p>
            <a:r>
              <a:rPr lang="en-US" dirty="0"/>
              <a:t>Acknowledge differences &amp; complementarities</a:t>
            </a:r>
          </a:p>
        </p:txBody>
      </p:sp>
      <p:sp>
        <p:nvSpPr>
          <p:cNvPr id="3" name="Content Placeholder 2"/>
          <p:cNvSpPr>
            <a:spLocks noGrp="1"/>
          </p:cNvSpPr>
          <p:nvPr>
            <p:ph idx="1"/>
          </p:nvPr>
        </p:nvSpPr>
        <p:spPr>
          <a:xfrm>
            <a:off x="1024128" y="2622175"/>
            <a:ext cx="9720071" cy="3843301"/>
          </a:xfrm>
        </p:spPr>
        <p:txBody>
          <a:bodyPr>
            <a:normAutofit/>
          </a:bodyPr>
          <a:lstStyle/>
          <a:p>
            <a:pPr marL="0" indent="0">
              <a:buNone/>
            </a:pPr>
            <a:r>
              <a:rPr lang="en-US" sz="3000" dirty="0" smtClean="0"/>
              <a:t>What </a:t>
            </a:r>
            <a:r>
              <a:rPr lang="en-US" sz="3000" dirty="0"/>
              <a:t>are the subtle and not so subtle </a:t>
            </a:r>
            <a:r>
              <a:rPr lang="en-US" sz="3000" b="1" dirty="0"/>
              <a:t>differences in your and your partners’ vision</a:t>
            </a:r>
            <a:r>
              <a:rPr lang="en-US" sz="3000" dirty="0"/>
              <a:t> of a resilient future?</a:t>
            </a:r>
          </a:p>
          <a:p>
            <a:endParaRPr lang="en-US" sz="3000" dirty="0"/>
          </a:p>
          <a:p>
            <a:r>
              <a:rPr lang="en-US" sz="3000" dirty="0"/>
              <a:t>Work to </a:t>
            </a:r>
            <a:r>
              <a:rPr lang="en-US" sz="3000" b="1" dirty="0"/>
              <a:t>foster conversation </a:t>
            </a:r>
            <a:r>
              <a:rPr lang="en-US" sz="3000" dirty="0"/>
              <a:t>that brings to the surface legitimate differences in perspective.</a:t>
            </a:r>
          </a:p>
        </p:txBody>
      </p:sp>
    </p:spTree>
    <p:extLst>
      <p:ext uri="{BB962C8B-B14F-4D97-AF65-F5344CB8AC3E}">
        <p14:creationId xmlns:p14="http://schemas.microsoft.com/office/powerpoint/2010/main" val="56533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70478"/>
          </a:xfrm>
          <a:solidFill>
            <a:schemeClr val="accent2"/>
          </a:solidFill>
        </p:spPr>
        <p:txBody>
          <a:bodyPr/>
          <a:lstStyle/>
          <a:p>
            <a:r>
              <a:rPr lang="en-US" dirty="0"/>
              <a:t>Find shared values and goals</a:t>
            </a:r>
          </a:p>
        </p:txBody>
      </p:sp>
      <p:sp>
        <p:nvSpPr>
          <p:cNvPr id="3" name="Content Placeholder 2"/>
          <p:cNvSpPr>
            <a:spLocks noGrp="1"/>
          </p:cNvSpPr>
          <p:nvPr>
            <p:ph idx="1"/>
          </p:nvPr>
        </p:nvSpPr>
        <p:spPr>
          <a:xfrm>
            <a:off x="1220768" y="2151529"/>
            <a:ext cx="9720071" cy="4437530"/>
          </a:xfrm>
        </p:spPr>
        <p:txBody>
          <a:bodyPr numCol="2">
            <a:normAutofit/>
          </a:bodyPr>
          <a:lstStyle/>
          <a:p>
            <a:r>
              <a:rPr lang="en-US" sz="2000" dirty="0"/>
              <a:t>“The State of Colorado is committed to building resilience, and it takes everyone—government, non-profits, the private sector, individuals—to get there. Building a culture of resilience requires a lot of conversation, coordination and trust. </a:t>
            </a:r>
            <a:r>
              <a:rPr lang="en-US" sz="2000" b="1" dirty="0">
                <a:solidFill>
                  <a:srgbClr val="6083B6"/>
                </a:solidFill>
              </a:rPr>
              <a:t>To get there we can unite around what matters to us—safe and thriving communities, our high quality of life, water, our natural environment, and the endless recreational opportunities that we enjoy. </a:t>
            </a:r>
            <a:r>
              <a:rPr lang="en-US" sz="2000" dirty="0"/>
              <a:t>From these shared values, we can see how each of us has a crucial contribution to make.”</a:t>
            </a:r>
          </a:p>
          <a:p>
            <a:r>
              <a:rPr lang="en-US" sz="2000" dirty="0" smtClean="0"/>
              <a:t>         </a:t>
            </a:r>
            <a:r>
              <a:rPr lang="en-US" sz="2000" dirty="0"/>
              <a:t>- Ian Hyde, State of Colorado</a:t>
            </a: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222371" y="2260933"/>
            <a:ext cx="3217161" cy="3835068"/>
          </a:xfrm>
          <a:prstGeom prst="rect">
            <a:avLst/>
          </a:prstGeom>
        </p:spPr>
      </p:pic>
    </p:spTree>
    <p:extLst>
      <p:ext uri="{BB962C8B-B14F-4D97-AF65-F5344CB8AC3E}">
        <p14:creationId xmlns:p14="http://schemas.microsoft.com/office/powerpoint/2010/main" val="80323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83925"/>
          </a:xfrm>
          <a:solidFill>
            <a:schemeClr val="accent2"/>
          </a:solidFill>
        </p:spPr>
        <p:txBody>
          <a:bodyPr/>
          <a:lstStyle/>
          <a:p>
            <a:r>
              <a:rPr lang="en-US" dirty="0"/>
              <a:t>Find shared values and goals</a:t>
            </a:r>
          </a:p>
        </p:txBody>
      </p:sp>
      <p:sp>
        <p:nvSpPr>
          <p:cNvPr id="3" name="Content Placeholder 2"/>
          <p:cNvSpPr>
            <a:spLocks noGrp="1"/>
          </p:cNvSpPr>
          <p:nvPr>
            <p:ph idx="1"/>
          </p:nvPr>
        </p:nvSpPr>
        <p:spPr>
          <a:xfrm>
            <a:off x="890313" y="2430965"/>
            <a:ext cx="10238604" cy="4023360"/>
          </a:xfrm>
        </p:spPr>
        <p:txBody>
          <a:bodyPr>
            <a:normAutofit/>
          </a:bodyPr>
          <a:lstStyle/>
          <a:p>
            <a:r>
              <a:rPr lang="en-US" sz="3000" dirty="0"/>
              <a:t>Move towards a consensus on </a:t>
            </a:r>
            <a:r>
              <a:rPr lang="en-US" sz="3000" b="1" dirty="0"/>
              <a:t>core principles </a:t>
            </a:r>
            <a:r>
              <a:rPr lang="en-US" sz="3000" dirty="0"/>
              <a:t>and </a:t>
            </a:r>
            <a:r>
              <a:rPr lang="en-US" sz="3000" b="1" dirty="0"/>
              <a:t>common goals. </a:t>
            </a:r>
          </a:p>
          <a:p>
            <a:endParaRPr lang="en-US" sz="3000" dirty="0"/>
          </a:p>
          <a:p>
            <a:r>
              <a:rPr lang="en-US" sz="3000" dirty="0"/>
              <a:t>This could result in diverse foci for action, e.g.: </a:t>
            </a:r>
          </a:p>
          <a:p>
            <a:r>
              <a:rPr lang="en-US" sz="3000" dirty="0"/>
              <a:t>- improving adaptability to a changing economy and environment</a:t>
            </a:r>
          </a:p>
          <a:p>
            <a:r>
              <a:rPr lang="en-US" sz="3000" dirty="0"/>
              <a:t>- improving social justice, or </a:t>
            </a:r>
          </a:p>
          <a:p>
            <a:r>
              <a:rPr lang="en-US" sz="3000" dirty="0"/>
              <a:t>- collective learning and action. </a:t>
            </a:r>
          </a:p>
        </p:txBody>
      </p:sp>
    </p:spTree>
    <p:extLst>
      <p:ext uri="{BB962C8B-B14F-4D97-AF65-F5344CB8AC3E}">
        <p14:creationId xmlns:p14="http://schemas.microsoft.com/office/powerpoint/2010/main" val="1975152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2827</TotalTime>
  <Words>736</Words>
  <Application>Microsoft Macintosh PowerPoint</Application>
  <PresentationFormat>Widescreen</PresentationFormat>
  <Paragraphs>78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Tw Cen MT</vt:lpstr>
      <vt:lpstr>Tw Cen MT Condensed</vt:lpstr>
      <vt:lpstr>Wingdings 3</vt:lpstr>
      <vt:lpstr>Arial</vt:lpstr>
      <vt:lpstr>Integral</vt:lpstr>
      <vt:lpstr>Fostering Dialogue to Support Community Resilience</vt:lpstr>
      <vt:lpstr>What is resilience? </vt:lpstr>
      <vt:lpstr>Navigating the discourse</vt:lpstr>
      <vt:lpstr>Improving the resilience dialogue </vt:lpstr>
      <vt:lpstr>Explore your own thinking about resilience</vt:lpstr>
      <vt:lpstr>Explore your own thinking about resilience</vt:lpstr>
      <vt:lpstr>Acknowledge differences &amp; complementarities</vt:lpstr>
      <vt:lpstr>Find shared values and goals</vt:lpstr>
      <vt:lpstr>Find shared values and goals</vt:lpstr>
      <vt:lpstr>Build long-term partnerships  &amp; continue the dialogue </vt:lpstr>
      <vt:lpstr>Build long-term partnerships  &amp; continue the dialogue </vt:lpstr>
      <vt:lpstr>FOR MORE INFORMATION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Dialogue to Support Community Resilience</dc:title>
  <dc:creator>Ellie Barber</dc:creator>
  <cp:lastModifiedBy>James Arnott</cp:lastModifiedBy>
  <cp:revision>30</cp:revision>
  <dcterms:created xsi:type="dcterms:W3CDTF">2016-09-19T20:31:05Z</dcterms:created>
  <dcterms:modified xsi:type="dcterms:W3CDTF">2016-10-19T00:27:04Z</dcterms:modified>
</cp:coreProperties>
</file>