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0"/>
  </p:notesMasterIdLst>
  <p:handoutMasterIdLst>
    <p:handoutMasterId r:id="rId41"/>
  </p:handoutMasterIdLst>
  <p:sldIdLst>
    <p:sldId id="284" r:id="rId2"/>
    <p:sldId id="373" r:id="rId3"/>
    <p:sldId id="290" r:id="rId4"/>
    <p:sldId id="291" r:id="rId5"/>
    <p:sldId id="292" r:id="rId6"/>
    <p:sldId id="329" r:id="rId7"/>
    <p:sldId id="338" r:id="rId8"/>
    <p:sldId id="339" r:id="rId9"/>
    <p:sldId id="341" r:id="rId10"/>
    <p:sldId id="343" r:id="rId11"/>
    <p:sldId id="362" r:id="rId12"/>
    <p:sldId id="366" r:id="rId13"/>
    <p:sldId id="354" r:id="rId14"/>
    <p:sldId id="365" r:id="rId15"/>
    <p:sldId id="355" r:id="rId16"/>
    <p:sldId id="352" r:id="rId17"/>
    <p:sldId id="356" r:id="rId18"/>
    <p:sldId id="360" r:id="rId19"/>
    <p:sldId id="361" r:id="rId20"/>
    <p:sldId id="330" r:id="rId21"/>
    <p:sldId id="346" r:id="rId22"/>
    <p:sldId id="367" r:id="rId23"/>
    <p:sldId id="297" r:id="rId24"/>
    <p:sldId id="299" r:id="rId25"/>
    <p:sldId id="368" r:id="rId26"/>
    <p:sldId id="320" r:id="rId27"/>
    <p:sldId id="369" r:id="rId28"/>
    <p:sldId id="370" r:id="rId29"/>
    <p:sldId id="316" r:id="rId30"/>
    <p:sldId id="371" r:id="rId31"/>
    <p:sldId id="318" r:id="rId32"/>
    <p:sldId id="372" r:id="rId33"/>
    <p:sldId id="349" r:id="rId34"/>
    <p:sldId id="321" r:id="rId35"/>
    <p:sldId id="324" r:id="rId36"/>
    <p:sldId id="325" r:id="rId37"/>
    <p:sldId id="358" r:id="rId38"/>
    <p:sldId id="34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176" autoAdjust="0"/>
  </p:normalViewPr>
  <p:slideViewPr>
    <p:cSldViewPr>
      <p:cViewPr>
        <p:scale>
          <a:sx n="70" d="100"/>
          <a:sy n="70" d="100"/>
        </p:scale>
        <p:origin x="-1164" y="-108"/>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10" d="100"/>
          <a:sy n="110" d="100"/>
        </p:scale>
        <p:origin x="-123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943600" cy="480060"/>
          </a:xfrm>
          <a:prstGeom prst="rect">
            <a:avLst/>
          </a:prstGeom>
        </p:spPr>
        <p:txBody>
          <a:bodyPr vert="horz" lIns="96661" tIns="48331" rIns="96661" bIns="48331" rtlCol="0"/>
          <a:lstStyle>
            <a:lvl1pPr algn="l">
              <a:defRPr sz="1300"/>
            </a:lvl1pPr>
          </a:lstStyle>
          <a:p>
            <a:r>
              <a:rPr lang="en-US" b="1" smtClean="0"/>
              <a:t>Module 1: Introduction to the NHMA and DRR Ambassador Curriculum</a:t>
            </a:r>
            <a:endParaRPr lang="en-US" b="1" dirty="0"/>
          </a:p>
        </p:txBody>
      </p:sp>
      <p:sp>
        <p:nvSpPr>
          <p:cNvPr id="3" name="Date Placeholder 2"/>
          <p:cNvSpPr>
            <a:spLocks noGrp="1"/>
          </p:cNvSpPr>
          <p:nvPr>
            <p:ph type="dt" sz="quarter" idx="1"/>
          </p:nvPr>
        </p:nvSpPr>
        <p:spPr>
          <a:xfrm>
            <a:off x="6172199" y="0"/>
            <a:ext cx="1141307" cy="480060"/>
          </a:xfrm>
          <a:prstGeom prst="rect">
            <a:avLst/>
          </a:prstGeom>
        </p:spPr>
        <p:txBody>
          <a:bodyPr vert="horz" lIns="96661" tIns="48331" rIns="96661" bIns="48331" rtlCol="0"/>
          <a:lstStyle>
            <a:lvl1pPr algn="r">
              <a:defRPr sz="1300"/>
            </a:lvl1pPr>
          </a:lstStyle>
          <a:p>
            <a:endParaRPr lang="en-US" dirty="0" smtClean="0"/>
          </a:p>
          <a:p>
            <a:fld id="{961CCAB1-CF62-4DDE-A4EE-45D7208E3DF6}" type="datetimeFigureOut">
              <a:rPr lang="en-US" smtClean="0"/>
              <a:t>4/26/2017</a:t>
            </a:fld>
            <a:endParaRPr lang="en-US" dirty="0"/>
          </a:p>
        </p:txBody>
      </p:sp>
      <p:sp>
        <p:nvSpPr>
          <p:cNvPr id="4" name="Footer Placeholder 3"/>
          <p:cNvSpPr>
            <a:spLocks noGrp="1"/>
          </p:cNvSpPr>
          <p:nvPr>
            <p:ph type="ftr" sz="quarter" idx="2"/>
          </p:nvPr>
        </p:nvSpPr>
        <p:spPr>
          <a:xfrm>
            <a:off x="0" y="9119474"/>
            <a:ext cx="6781800" cy="480060"/>
          </a:xfrm>
          <a:prstGeom prst="rect">
            <a:avLst/>
          </a:prstGeom>
        </p:spPr>
        <p:txBody>
          <a:bodyPr vert="horz" lIns="96661" tIns="48331" rIns="96661" bIns="48331" rtlCol="0" anchor="b"/>
          <a:lstStyle>
            <a:lvl1pPr algn="l">
              <a:defRPr sz="1300"/>
            </a:lvl1pPr>
          </a:lstStyle>
          <a:p>
            <a:r>
              <a:rPr lang="en-US" b="1" smtClean="0"/>
              <a:t>NHMA Disaster Risk Reduction Ambassador Curriculum </a:t>
            </a:r>
            <a:endParaRPr lang="en-US" b="1" dirty="0"/>
          </a:p>
        </p:txBody>
      </p:sp>
      <p:sp>
        <p:nvSpPr>
          <p:cNvPr id="5" name="Slide Number Placeholder 4"/>
          <p:cNvSpPr>
            <a:spLocks noGrp="1"/>
          </p:cNvSpPr>
          <p:nvPr>
            <p:ph type="sldNum" sz="quarter" idx="3"/>
          </p:nvPr>
        </p:nvSpPr>
        <p:spPr>
          <a:xfrm>
            <a:off x="6857999" y="9119474"/>
            <a:ext cx="455507" cy="480060"/>
          </a:xfrm>
          <a:prstGeom prst="rect">
            <a:avLst/>
          </a:prstGeom>
        </p:spPr>
        <p:txBody>
          <a:bodyPr vert="horz" lIns="96661" tIns="48331" rIns="96661" bIns="48331" rtlCol="0" anchor="b"/>
          <a:lstStyle>
            <a:lvl1pPr algn="r">
              <a:defRPr sz="1300"/>
            </a:lvl1pPr>
          </a:lstStyle>
          <a:p>
            <a:fld id="{6F27A171-7B6B-4173-ACDA-DAD29D625FDC}" type="slidenum">
              <a:rPr lang="en-US" smtClean="0"/>
              <a:t>‹#›</a:t>
            </a:fld>
            <a:endParaRPr lang="en-US" dirty="0" smtClean="0"/>
          </a:p>
          <a:p>
            <a:endParaRPr lang="en-US" dirty="0"/>
          </a:p>
        </p:txBody>
      </p:sp>
    </p:spTree>
    <p:extLst>
      <p:ext uri="{BB962C8B-B14F-4D97-AF65-F5344CB8AC3E}">
        <p14:creationId xmlns:p14="http://schemas.microsoft.com/office/powerpoint/2010/main" val="356684062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096000" cy="480060"/>
          </a:xfrm>
          <a:prstGeom prst="rect">
            <a:avLst/>
          </a:prstGeom>
        </p:spPr>
        <p:txBody>
          <a:bodyPr vert="horz" lIns="96661" tIns="48331" rIns="96661" bIns="48331" rtlCol="0"/>
          <a:lstStyle>
            <a:lvl1pPr algn="l">
              <a:defRPr sz="1300"/>
            </a:lvl1pPr>
          </a:lstStyle>
          <a:p>
            <a:r>
              <a:rPr lang="en-US" smtClean="0"/>
              <a:t>Module 1: Introduction to the NHMA and DRR Ambassador Curriculum</a:t>
            </a:r>
            <a:endParaRPr lang="en-US" b="1" dirty="0"/>
          </a:p>
        </p:txBody>
      </p:sp>
      <p:sp>
        <p:nvSpPr>
          <p:cNvPr id="3" name="Date Placeholder 2"/>
          <p:cNvSpPr>
            <a:spLocks noGrp="1"/>
          </p:cNvSpPr>
          <p:nvPr>
            <p:ph type="dt" idx="1"/>
          </p:nvPr>
        </p:nvSpPr>
        <p:spPr>
          <a:xfrm>
            <a:off x="6248399" y="0"/>
            <a:ext cx="1065107" cy="480060"/>
          </a:xfrm>
          <a:prstGeom prst="rect">
            <a:avLst/>
          </a:prstGeom>
        </p:spPr>
        <p:txBody>
          <a:bodyPr vert="horz" lIns="96661" tIns="48331" rIns="96661" bIns="48331" rtlCol="0"/>
          <a:lstStyle>
            <a:lvl1pPr algn="r">
              <a:defRPr sz="1300"/>
            </a:lvl1pPr>
          </a:lstStyle>
          <a:p>
            <a:endParaRPr lang="en-US" dirty="0" smtClean="0"/>
          </a:p>
          <a:p>
            <a:fld id="{58DFE667-ADC0-4B06-8574-8F3AB2597FFE}" type="datetimeFigureOut">
              <a:rPr lang="en-US" smtClean="0"/>
              <a:pPr/>
              <a:t>4/26/2017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6705600" cy="480060"/>
          </a:xfrm>
          <a:prstGeom prst="rect">
            <a:avLst/>
          </a:prstGeom>
        </p:spPr>
        <p:txBody>
          <a:bodyPr vert="horz" lIns="96661" tIns="48331" rIns="96661" bIns="48331" rtlCol="0" anchor="b"/>
          <a:lstStyle>
            <a:lvl1pPr algn="l">
              <a:defRPr sz="1300" b="1"/>
            </a:lvl1pPr>
          </a:lstStyle>
          <a:p>
            <a:r>
              <a:rPr lang="en-US" smtClean="0"/>
              <a:t>NHMA Disaster Risk Reduction Ambassador Curriculum </a:t>
            </a:r>
            <a:endParaRPr lang="en-US" dirty="0"/>
          </a:p>
        </p:txBody>
      </p:sp>
      <p:sp>
        <p:nvSpPr>
          <p:cNvPr id="7" name="Slide Number Placeholder 6"/>
          <p:cNvSpPr>
            <a:spLocks noGrp="1"/>
          </p:cNvSpPr>
          <p:nvPr>
            <p:ph type="sldNum" sz="quarter" idx="5"/>
          </p:nvPr>
        </p:nvSpPr>
        <p:spPr>
          <a:xfrm>
            <a:off x="6781801" y="9119474"/>
            <a:ext cx="531706" cy="480060"/>
          </a:xfrm>
          <a:prstGeom prst="rect">
            <a:avLst/>
          </a:prstGeom>
        </p:spPr>
        <p:txBody>
          <a:bodyPr vert="horz" lIns="96661" tIns="48331" rIns="96661" bIns="48331" rtlCol="0" anchor="b"/>
          <a:lstStyle>
            <a:lvl1pPr algn="r">
              <a:defRPr sz="1300"/>
            </a:lvl1pPr>
          </a:lstStyle>
          <a:p>
            <a:fld id="{747641A0-CF2C-4CD0-B63C-5A16DC22D8C5}" type="slidenum">
              <a:rPr lang="en-US" smtClean="0"/>
              <a:t>‹#›</a:t>
            </a:fld>
            <a:endParaRPr lang="en-US"/>
          </a:p>
        </p:txBody>
      </p:sp>
    </p:spTree>
    <p:extLst>
      <p:ext uri="{BB962C8B-B14F-4D97-AF65-F5344CB8AC3E}">
        <p14:creationId xmlns:p14="http://schemas.microsoft.com/office/powerpoint/2010/main" val="60483933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hma.inf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hma.info/publications/the-patchwork-quil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nhma.info/wp-content/uploads/2016/04/A_Living_Mosaic_FINAL.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amiltonproject.org/assets/legacy/files/downloads_and_links/THP_15WaysRethinkFedDeficit_Feb13_rev_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unisdr.org/we/inform/terminolo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Approximate delivery time</a:t>
            </a:r>
            <a:r>
              <a:rPr lang="en-US" sz="1200" kern="1200" smtClean="0">
                <a:solidFill>
                  <a:schemeClr val="tx1"/>
                </a:solidFill>
                <a:effectLst/>
                <a:latin typeface="+mn-lt"/>
                <a:ea typeface="+mn-ea"/>
                <a:cs typeface="+mn-cs"/>
              </a:rPr>
              <a:t>:  30-45 </a:t>
            </a:r>
            <a:r>
              <a:rPr lang="en-US" sz="1200" kern="1200" dirty="0" smtClean="0">
                <a:solidFill>
                  <a:schemeClr val="tx1"/>
                </a:solidFill>
                <a:effectLst/>
                <a:latin typeface="+mn-lt"/>
                <a:ea typeface="+mn-ea"/>
                <a:cs typeface="+mn-cs"/>
              </a:rPr>
              <a:t>minutes</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a:t>
            </a:fld>
            <a:endParaRPr lang="en-US"/>
          </a:p>
        </p:txBody>
      </p:sp>
      <p:sp>
        <p:nvSpPr>
          <p:cNvPr id="5" name="Footer Placeholder 4"/>
          <p:cNvSpPr>
            <a:spLocks noGrp="1"/>
          </p:cNvSpPr>
          <p:nvPr>
            <p:ph type="ftr" sz="quarter" idx="11"/>
          </p:nvPr>
        </p:nvSpPr>
        <p:spPr/>
        <p:txBody>
          <a:bodyPr/>
          <a:lstStyle/>
          <a:p>
            <a:r>
              <a:rPr lang="en-US" dirty="0"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dirty="0" smtClean="0"/>
              <a:t>Module 1: Introduction to the NHMA and DRR Ambassador Curriculum</a:t>
            </a:r>
            <a:endParaRPr lang="en-US" b="1" dirty="0"/>
          </a:p>
        </p:txBody>
      </p:sp>
    </p:spTree>
    <p:extLst>
      <p:ext uri="{BB962C8B-B14F-4D97-AF65-F5344CB8AC3E}">
        <p14:creationId xmlns:p14="http://schemas.microsoft.com/office/powerpoint/2010/main" val="184099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 Introduction to the NHMA and DRR Ambassador Curriculum</a:t>
            </a:r>
            <a:endParaRPr lang="en-US" b="1" dirty="0"/>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Slide Number Placeholder 5"/>
          <p:cNvSpPr>
            <a:spLocks noGrp="1"/>
          </p:cNvSpPr>
          <p:nvPr>
            <p:ph type="sldNum" sz="quarter" idx="12"/>
          </p:nvPr>
        </p:nvSpPr>
        <p:spPr/>
        <p:txBody>
          <a:bodyPr/>
          <a:lstStyle/>
          <a:p>
            <a:fld id="{747641A0-CF2C-4CD0-B63C-5A16DC22D8C5}" type="slidenum">
              <a:rPr lang="en-US" smtClean="0"/>
              <a:t>10</a:t>
            </a:fld>
            <a:endParaRPr lang="en-US"/>
          </a:p>
        </p:txBody>
      </p:sp>
    </p:spTree>
    <p:extLst>
      <p:ext uri="{BB962C8B-B14F-4D97-AF65-F5344CB8AC3E}">
        <p14:creationId xmlns:p14="http://schemas.microsoft.com/office/powerpoint/2010/main" val="151594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NHMA Website: </a:t>
            </a:r>
            <a:r>
              <a:rPr lang="en-US" dirty="0">
                <a:hlinkClick r:id="rId3"/>
              </a:rPr>
              <a:t>http://nhma.info</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solidFill>
                  <a:prstClr val="black"/>
                </a:solidFill>
              </a:rPr>
              <a:pPr/>
              <a:t>11</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88828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000000"/>
                </a:solidFill>
              </a:rPr>
              <a:t>NHMA has four local initiatives. Each will be described in detail on the following slides.</a:t>
            </a:r>
            <a:endParaRPr lang="en-US"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62618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i="1" baseline="0" dirty="0" smtClean="0">
                <a:ea typeface="ＭＳ Ｐゴシック" pitchFamily="34" charset="-128"/>
              </a:rPr>
              <a:t>A </a:t>
            </a:r>
            <a:r>
              <a:rPr lang="en-US" altLang="en-US" i="1" dirty="0" smtClean="0">
                <a:ea typeface="ＭＳ Ｐゴシック" pitchFamily="34" charset="-128"/>
              </a:rPr>
              <a:t>Patchwork Quilt Approach</a:t>
            </a:r>
            <a:r>
              <a:rPr lang="en-US" altLang="en-US" dirty="0" smtClean="0">
                <a:ea typeface="ＭＳ Ｐゴシック" pitchFamily="34" charset="-128"/>
              </a:rPr>
              <a:t> and </a:t>
            </a:r>
            <a:r>
              <a:rPr lang="en-US" altLang="en-US" i="1" dirty="0" smtClean="0">
                <a:ea typeface="ＭＳ Ｐゴシック" pitchFamily="34" charset="-128"/>
              </a:rPr>
              <a:t>The</a:t>
            </a:r>
            <a:r>
              <a:rPr lang="en-US" altLang="en-US" i="1" baseline="0" dirty="0" smtClean="0">
                <a:ea typeface="ＭＳ Ｐゴシック" pitchFamily="34" charset="-128"/>
              </a:rPr>
              <a:t> </a:t>
            </a:r>
            <a:r>
              <a:rPr lang="en-US" altLang="en-US" i="1" dirty="0" smtClean="0">
                <a:ea typeface="ＭＳ Ｐゴシック" pitchFamily="34" charset="-128"/>
              </a:rPr>
              <a:t>Living Mosaic </a:t>
            </a:r>
          </a:p>
          <a:p>
            <a:pPr marL="171450" indent="-171450">
              <a:buFont typeface="Arial" panose="020B0604020202020204" pitchFamily="34" charset="0"/>
              <a:buChar char="•"/>
            </a:pPr>
            <a:r>
              <a:rPr lang="en-US" altLang="en-US" dirty="0" smtClean="0">
                <a:ea typeface="ＭＳ Ｐゴシック" pitchFamily="34" charset="-128"/>
              </a:rPr>
              <a:t>Documents developed and updated by NHMA members</a:t>
            </a:r>
          </a:p>
          <a:p>
            <a:pPr marL="171450" indent="-171450">
              <a:buFont typeface="Arial" panose="020B0604020202020204" pitchFamily="34" charset="0"/>
              <a:buChar char="•"/>
            </a:pPr>
            <a:r>
              <a:rPr lang="en-US" altLang="en-US" dirty="0" smtClean="0">
                <a:ea typeface="ＭＳ Ｐゴシック" pitchFamily="34" charset="-128"/>
              </a:rPr>
              <a:t>Urge bringing all available resources to bear on solving problems related to Disaster Risk Reduction for all in the entire community</a:t>
            </a:r>
            <a:endParaRPr lang="en-US" dirty="0" smtClean="0"/>
          </a:p>
          <a:p>
            <a:pPr marL="171450" indent="-171450">
              <a:buFont typeface="Arial" panose="020B0604020202020204" pitchFamily="34" charset="0"/>
              <a:buChar char="•"/>
            </a:pPr>
            <a:r>
              <a:rPr lang="en-US" altLang="en-US" dirty="0" smtClean="0">
                <a:ea typeface="ＭＳ Ｐゴシック" pitchFamily="34" charset="-128"/>
              </a:rPr>
              <a:t>Are </a:t>
            </a:r>
            <a:r>
              <a:rPr lang="en-US" altLang="en-US" b="1" dirty="0" smtClean="0">
                <a:ea typeface="ＭＳ Ｐゴシック" pitchFamily="34" charset="-128"/>
              </a:rPr>
              <a:t>go-to </a:t>
            </a:r>
            <a:r>
              <a:rPr lang="en-US" altLang="en-US" dirty="0" smtClean="0">
                <a:ea typeface="ＭＳ Ｐゴシック" pitchFamily="34" charset="-128"/>
              </a:rPr>
              <a:t>publications</a:t>
            </a:r>
            <a:r>
              <a:rPr lang="en-US" altLang="en-US" baseline="0" dirty="0" smtClean="0">
                <a:ea typeface="ＭＳ Ｐゴシック" pitchFamily="34" charset="-128"/>
              </a:rPr>
              <a:t> </a:t>
            </a:r>
            <a:r>
              <a:rPr lang="en-US" altLang="en-US" dirty="0" smtClean="0">
                <a:ea typeface="ＭＳ Ｐゴシック" pitchFamily="34" charset="-128"/>
              </a:rPr>
              <a:t>that provide resources based on all aspects of the disaster cycle</a:t>
            </a:r>
          </a:p>
          <a:p>
            <a:endParaRPr lang="en-US" dirty="0" smtClean="0">
              <a:solidFill>
                <a:srgbClr val="000000"/>
              </a:solidFill>
              <a:ea typeface="ＭＳ Ｐゴシック" pitchFamily="34" charset="-128"/>
            </a:endParaRPr>
          </a:p>
          <a:p>
            <a:r>
              <a:rPr lang="en-US" dirty="0" err="1" smtClean="0">
                <a:solidFill>
                  <a:srgbClr val="000000"/>
                </a:solidFill>
                <a:ea typeface="ＭＳ Ｐゴシック" pitchFamily="34" charset="-128"/>
              </a:rPr>
              <a:t>Weblinks</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r>
              <a:rPr lang="en-US" altLang="en-US" i="1" dirty="0">
                <a:ea typeface="ＭＳ Ｐゴシック" pitchFamily="34" charset="-128"/>
              </a:rPr>
              <a:t>A Patchwork Quilt </a:t>
            </a:r>
            <a:r>
              <a:rPr lang="en-US" altLang="en-US" i="1" dirty="0" smtClean="0">
                <a:ea typeface="ＭＳ Ｐゴシック" pitchFamily="34" charset="-128"/>
              </a:rPr>
              <a:t>Approach:</a:t>
            </a:r>
            <a:r>
              <a:rPr lang="en-US" altLang="en-US" dirty="0">
                <a:ea typeface="ＭＳ Ｐゴシック" pitchFamily="34" charset="-128"/>
              </a:rPr>
              <a:t> </a:t>
            </a:r>
            <a:r>
              <a:rPr lang="en-US" altLang="en-US" dirty="0">
                <a:ea typeface="ＭＳ Ｐゴシック" pitchFamily="34" charset="-128"/>
                <a:hlinkClick r:id="rId3"/>
              </a:rPr>
              <a:t>http://nhma.info/publications/the-patchwork-quilt</a:t>
            </a:r>
            <a:r>
              <a:rPr lang="en-US" altLang="en-US" dirty="0" smtClean="0">
                <a:ea typeface="ＭＳ Ｐゴシック" pitchFamily="34" charset="-128"/>
                <a:hlinkClick r:id="rId3"/>
              </a:rPr>
              <a:t>/</a:t>
            </a:r>
            <a:r>
              <a:rPr lang="en-US" altLang="en-US" dirty="0" smtClean="0">
                <a:ea typeface="ＭＳ Ｐゴシック" pitchFamily="34" charset="-128"/>
              </a:rPr>
              <a:t> </a:t>
            </a:r>
          </a:p>
          <a:p>
            <a:r>
              <a:rPr lang="en-US" altLang="en-US" i="1" dirty="0" smtClean="0">
                <a:ea typeface="ＭＳ Ｐゴシック" pitchFamily="34" charset="-128"/>
              </a:rPr>
              <a:t>The </a:t>
            </a:r>
            <a:r>
              <a:rPr lang="en-US" altLang="en-US" i="1" dirty="0">
                <a:ea typeface="ＭＳ Ｐゴシック" pitchFamily="34" charset="-128"/>
              </a:rPr>
              <a:t>Living </a:t>
            </a:r>
            <a:r>
              <a:rPr lang="en-US" altLang="en-US" i="1" dirty="0" smtClean="0">
                <a:ea typeface="ＭＳ Ｐゴシック" pitchFamily="34" charset="-128"/>
              </a:rPr>
              <a:t>Mosaic</a:t>
            </a:r>
            <a:r>
              <a:rPr lang="en-US" altLang="en-US" i="1" dirty="0">
                <a:ea typeface="ＭＳ Ｐゴシック" pitchFamily="34" charset="-128"/>
              </a:rPr>
              <a:t>: </a:t>
            </a:r>
            <a:r>
              <a:rPr lang="en-US" altLang="en-US" i="1" dirty="0">
                <a:ea typeface="ＭＳ Ｐゴシック" pitchFamily="34" charset="-128"/>
                <a:hlinkClick r:id="rId4"/>
              </a:rPr>
              <a:t>http://</a:t>
            </a:r>
            <a:r>
              <a:rPr lang="en-US" altLang="en-US" i="1" dirty="0" smtClean="0">
                <a:ea typeface="ＭＳ Ｐゴシック" pitchFamily="34" charset="-128"/>
                <a:hlinkClick r:id="rId4"/>
              </a:rPr>
              <a:t>nhma.info/wp-content/uploads/2016/04/A_Living_Mosaic_FINAL.pdf</a:t>
            </a:r>
            <a:r>
              <a:rPr lang="en-US" altLang="en-US" i="1" dirty="0" smtClean="0">
                <a:ea typeface="ＭＳ Ｐゴシック" pitchFamily="34" charset="-128"/>
              </a:rPr>
              <a:t>  </a:t>
            </a:r>
            <a:endParaRPr lang="en-US" altLang="en-US" i="1" dirty="0">
              <a:ea typeface="ＭＳ Ｐゴシック" pitchFamily="34" charset="-128"/>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71763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This document builds upon </a:t>
            </a:r>
            <a:r>
              <a:rPr lang="en-US" dirty="0" smtClean="0"/>
              <a:t>the predecessor documents,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Living Mosaic </a:t>
            </a:r>
            <a:r>
              <a:rPr lang="en-US" sz="1200" i="0" kern="1200" baseline="0" dirty="0" smtClean="0">
                <a:solidFill>
                  <a:schemeClr val="tx1"/>
                </a:solidFill>
                <a:effectLst/>
                <a:latin typeface="+mn-lt"/>
                <a:ea typeface="+mn-ea"/>
                <a:cs typeface="+mn-cs"/>
              </a:rPr>
              <a:t>and </a:t>
            </a:r>
            <a:r>
              <a:rPr lang="en-US" sz="1200" i="1" kern="1200" baseline="0" dirty="0" smtClean="0">
                <a:solidFill>
                  <a:schemeClr val="tx1"/>
                </a:solidFill>
                <a:effectLst/>
                <a:latin typeface="+mn-lt"/>
                <a:ea typeface="+mn-ea"/>
                <a:cs typeface="+mn-cs"/>
              </a:rPr>
              <a:t>The Patchwork Quilt Approach</a:t>
            </a:r>
            <a:r>
              <a:rPr lang="en-US" sz="1200" i="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dirty="0" smtClean="0"/>
              <a:t>Includes new and updated content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Describes actionable paths to get to disaster resilient rebuilding, including </a:t>
            </a:r>
            <a:r>
              <a:rPr lang="en-US" sz="1200" kern="1200" baseline="0" dirty="0" smtClean="0">
                <a:solidFill>
                  <a:schemeClr val="tx1"/>
                </a:solidFill>
                <a:effectLst/>
                <a:latin typeface="+mn-lt"/>
                <a:ea typeface="+mn-ea"/>
                <a:cs typeface="+mn-cs"/>
              </a:rPr>
              <a:t>examples that </a:t>
            </a:r>
            <a:r>
              <a:rPr lang="en-US" sz="1200" kern="1200" dirty="0" smtClean="0">
                <a:solidFill>
                  <a:schemeClr val="tx1"/>
                </a:solidFill>
                <a:effectLst/>
                <a:latin typeface="+mn-lt"/>
                <a:ea typeface="+mn-ea"/>
                <a:cs typeface="+mn-cs"/>
              </a:rPr>
              <a:t>illustrate how the paths can be, and has been, followed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MENTION</a:t>
            </a:r>
            <a:r>
              <a:rPr lang="en-US" b="0" baseline="0" dirty="0" smtClean="0"/>
              <a:t> this document is more fully described in Module 8 of the DRR Ambassador Curriculum, </a:t>
            </a:r>
            <a:r>
              <a:rPr lang="en-US" i="1" dirty="0" smtClean="0">
                <a:solidFill>
                  <a:srgbClr val="000000"/>
                </a:solidFill>
              </a:rPr>
              <a:t>Leveraging Resources to Improve </a:t>
            </a:r>
            <a:r>
              <a:rPr lang="en-US" i="1" dirty="0" smtClean="0">
                <a:solidFill>
                  <a:srgbClr val="000000"/>
                </a:solidFill>
              </a:rPr>
              <a:t>DRR</a:t>
            </a:r>
            <a:endParaRPr lang="en-US" i="1" dirty="0" smtClean="0">
              <a:solidFill>
                <a:srgbClr val="000000"/>
              </a:solidFill>
            </a:endParaRPr>
          </a:p>
          <a:p>
            <a:endParaRPr lang="en-US" b="1" dirty="0"/>
          </a:p>
        </p:txBody>
      </p:sp>
      <p:sp>
        <p:nvSpPr>
          <p:cNvPr id="4" name="Header Placeholder 3"/>
          <p:cNvSpPr>
            <a:spLocks noGrp="1"/>
          </p:cNvSpPr>
          <p:nvPr>
            <p:ph type="hdr" sz="quarter" idx="10"/>
          </p:nvPr>
        </p:nvSpPr>
        <p:spPr/>
        <p:txBody>
          <a:bodyPr/>
          <a:lstStyle/>
          <a:p>
            <a:r>
              <a:rPr lang="en-US" smtClean="0"/>
              <a:t>Module 1: Introduction to the NHMA and DRR Ambassador Curriculum</a:t>
            </a:r>
            <a:endParaRPr lang="en-US" b="1" dirty="0"/>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Slide Number Placeholder 5"/>
          <p:cNvSpPr>
            <a:spLocks noGrp="1"/>
          </p:cNvSpPr>
          <p:nvPr>
            <p:ph type="sldNum" sz="quarter" idx="12"/>
          </p:nvPr>
        </p:nvSpPr>
        <p:spPr/>
        <p:txBody>
          <a:bodyPr/>
          <a:lstStyle/>
          <a:p>
            <a:fld id="{747641A0-CF2C-4CD0-B63C-5A16DC22D8C5}" type="slidenum">
              <a:rPr lang="en-US" smtClean="0"/>
              <a:t>14</a:t>
            </a:fld>
            <a:endParaRPr lang="en-US"/>
          </a:p>
        </p:txBody>
      </p:sp>
    </p:spTree>
    <p:extLst>
      <p:ext uri="{BB962C8B-B14F-4D97-AF65-F5344CB8AC3E}">
        <p14:creationId xmlns:p14="http://schemas.microsoft.com/office/powerpoint/2010/main" val="180146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612">
              <a:buFont typeface="Arial" panose="020B0604020202020204" pitchFamily="34" charset="0"/>
              <a:buChar char="•"/>
              <a:defRPr/>
            </a:pPr>
            <a:r>
              <a:rPr lang="en-US" altLang="en-US" sz="1100" dirty="0">
                <a:solidFill>
                  <a:srgbClr val="000000"/>
                </a:solidFill>
                <a:ea typeface="ＭＳ Ｐゴシック" pitchFamily="34" charset="-128"/>
              </a:rPr>
              <a:t>NHMA has found the RNN Framework to be incredibly beneficial to help create </a:t>
            </a:r>
            <a:r>
              <a:rPr lang="en-US" sz="1100" dirty="0" smtClean="0"/>
              <a:t>peer-to-peer networking between and among professionals representing communities actively working towards Disaster Risk Reduction and reducing disaster costs, risks, and consequences</a:t>
            </a:r>
            <a:r>
              <a:rPr lang="en-US" altLang="en-US" sz="1100" dirty="0" smtClean="0">
                <a:solidFill>
                  <a:srgbClr val="000000"/>
                </a:solidFill>
                <a:ea typeface="ＭＳ Ｐゴシック" pitchFamily="34" charset="-128"/>
              </a:rPr>
              <a:t> </a:t>
            </a:r>
          </a:p>
          <a:p>
            <a:pPr marL="628650" lvl="1" indent="-171450" defTabSz="966612">
              <a:buFont typeface="Arial" panose="020B0604020202020204" pitchFamily="34" charset="0"/>
              <a:buChar char="•"/>
              <a:defRPr/>
            </a:pPr>
            <a:r>
              <a:rPr lang="en-US" altLang="en-US" sz="1100" dirty="0" smtClean="0">
                <a:solidFill>
                  <a:srgbClr val="000000"/>
                </a:solidFill>
                <a:ea typeface="ＭＳ Ｐゴシック" pitchFamily="34" charset="-128"/>
              </a:rPr>
              <a:t>A </a:t>
            </a:r>
            <a:r>
              <a:rPr lang="en-US" altLang="en-US" sz="1100" dirty="0">
                <a:solidFill>
                  <a:srgbClr val="000000"/>
                </a:solidFill>
                <a:ea typeface="ＭＳ Ｐゴシック" pitchFamily="34" charset="-128"/>
              </a:rPr>
              <a:t>peer that does your job elsewhere with same or different hazards and risks - </a:t>
            </a:r>
            <a:r>
              <a:rPr lang="en-US" altLang="en-US" sz="1100" dirty="0" smtClean="0">
                <a:solidFill>
                  <a:srgbClr val="000000"/>
                </a:solidFill>
                <a:ea typeface="ＭＳ Ｐゴシック" pitchFamily="34" charset="-128"/>
              </a:rPr>
              <a:t>but </a:t>
            </a:r>
            <a:r>
              <a:rPr lang="en-US" altLang="en-US" sz="1100" dirty="0">
                <a:solidFill>
                  <a:srgbClr val="000000"/>
                </a:solidFill>
                <a:ea typeface="ＭＳ Ｐゴシック" pitchFamily="34" charset="-128"/>
              </a:rPr>
              <a:t>that knows the city, county, or state level – where the rubber hits the road.  </a:t>
            </a:r>
          </a:p>
          <a:p>
            <a:pPr marL="181240" indent="-181240" defTabSz="966612">
              <a:buFont typeface="Arial" panose="020B0604020202020204" pitchFamily="34" charset="0"/>
              <a:buChar char="•"/>
              <a:defRPr/>
            </a:pPr>
            <a:r>
              <a:rPr lang="en-US" altLang="en-US" sz="1100" dirty="0">
                <a:solidFill>
                  <a:srgbClr val="000000"/>
                </a:solidFill>
                <a:ea typeface="ＭＳ Ｐゴシック" pitchFamily="34" charset="-128"/>
              </a:rPr>
              <a:t>Locals wear many hats – the RNN allows the opportunity to brainstorm, get advice, capture lessons learned, and to not recreate the </a:t>
            </a:r>
            <a:r>
              <a:rPr lang="en-US" altLang="en-US" sz="1100" dirty="0" smtClean="0">
                <a:solidFill>
                  <a:srgbClr val="000000"/>
                </a:solidFill>
                <a:ea typeface="ＭＳ Ｐゴシック" pitchFamily="34" charset="-128"/>
              </a:rPr>
              <a:t>wheel. </a:t>
            </a:r>
            <a:endParaRPr lang="en-US" altLang="en-US" sz="1100" dirty="0">
              <a:solidFill>
                <a:srgbClr val="000000"/>
              </a:solidFill>
              <a:ea typeface="ＭＳ Ｐゴシック" pitchFamily="34" charset="-128"/>
            </a:endParaRPr>
          </a:p>
          <a:p>
            <a:pPr marL="664546" lvl="1" indent="-181240" defTabSz="966612">
              <a:buFont typeface="Arial" panose="020B0604020202020204" pitchFamily="34" charset="0"/>
              <a:buChar char="•"/>
              <a:defRPr/>
            </a:pPr>
            <a:r>
              <a:rPr lang="en-US" altLang="en-US" sz="1100" dirty="0">
                <a:solidFill>
                  <a:srgbClr val="000000"/>
                </a:solidFill>
                <a:ea typeface="ＭＳ Ｐゴシック" pitchFamily="34" charset="-128"/>
              </a:rPr>
              <a:t>Learn from others who have been where you are within the Mayor’s Office, Planner’s Office, Emergency Managers Office, or all of the above.  </a:t>
            </a:r>
          </a:p>
          <a:p>
            <a:pPr marL="181240" indent="-181240" defTabSz="966612">
              <a:buFont typeface="Arial" panose="020B0604020202020204" pitchFamily="34" charset="0"/>
              <a:buChar char="•"/>
              <a:defRPr/>
            </a:pPr>
            <a:r>
              <a:rPr lang="en-US" altLang="en-US" sz="1100" dirty="0">
                <a:solidFill>
                  <a:srgbClr val="000000"/>
                </a:solidFill>
                <a:ea typeface="ＭＳ Ｐゴシック" pitchFamily="34" charset="-128"/>
              </a:rPr>
              <a:t>The conversation and sharing of information on the monthly RNN calls are very inspiring.  </a:t>
            </a:r>
          </a:p>
          <a:p>
            <a:pPr marL="181240" indent="-181240" defTabSz="966612">
              <a:buFont typeface="Arial" panose="020B0604020202020204" pitchFamily="34" charset="0"/>
              <a:buChar char="•"/>
              <a:defRPr/>
            </a:pPr>
            <a:r>
              <a:rPr lang="en-US" altLang="en-US" sz="1100" dirty="0">
                <a:solidFill>
                  <a:srgbClr val="000000"/>
                </a:solidFill>
                <a:ea typeface="ＭＳ Ｐゴシック" pitchFamily="34" charset="-128"/>
              </a:rPr>
              <a:t>Organically, the RNNs are being called on by other communities to provide technical assistance and guidance – for example…</a:t>
            </a:r>
          </a:p>
          <a:p>
            <a:pPr eaLnBrk="1" hangingPunct="1">
              <a:spcBef>
                <a:spcPct val="0"/>
              </a:spcBef>
            </a:pPr>
            <a:r>
              <a:rPr lang="en-US" altLang="en-US" sz="1100" b="1" dirty="0" smtClean="0">
                <a:solidFill>
                  <a:srgbClr val="000000"/>
                </a:solidFill>
                <a:ea typeface="ＭＳ Ｐゴシック" pitchFamily="34" charset="-128"/>
              </a:rPr>
              <a:t>Year </a:t>
            </a:r>
            <a:r>
              <a:rPr lang="en-US" altLang="en-US" sz="1100" b="1" dirty="0">
                <a:solidFill>
                  <a:srgbClr val="000000"/>
                </a:solidFill>
                <a:ea typeface="ＭＳ Ｐゴシック" pitchFamily="34" charset="-128"/>
              </a:rPr>
              <a:t>1 RNN Accomplishments:</a:t>
            </a:r>
          </a:p>
          <a:p>
            <a:pPr marL="181240" indent="-181240">
              <a:spcBef>
                <a:spcPct val="0"/>
              </a:spcBef>
              <a:buFont typeface="Arial" panose="020B0604020202020204" pitchFamily="34" charset="0"/>
              <a:buChar char="•"/>
            </a:pPr>
            <a:r>
              <a:rPr lang="en-US" altLang="en-US" sz="1100" dirty="0">
                <a:solidFill>
                  <a:srgbClr val="000000"/>
                </a:solidFill>
                <a:ea typeface="ＭＳ Ｐゴシック" pitchFamily="34" charset="-128"/>
              </a:rPr>
              <a:t>Creation of Steering Committee composed of 10 pilot communities and NHMA facilitators</a:t>
            </a:r>
          </a:p>
          <a:p>
            <a:pPr marL="181240" indent="-181240">
              <a:spcBef>
                <a:spcPct val="0"/>
              </a:spcBef>
              <a:buFont typeface="Arial" panose="020B0604020202020204" pitchFamily="34" charset="0"/>
              <a:buChar char="•"/>
            </a:pPr>
            <a:r>
              <a:rPr lang="en-US" altLang="en-US" sz="1100" dirty="0">
                <a:solidFill>
                  <a:srgbClr val="000000"/>
                </a:solidFill>
                <a:ea typeface="ＭＳ Ｐゴシック" pitchFamily="34" charset="-128"/>
              </a:rPr>
              <a:t>Creation of an Advisory Team</a:t>
            </a:r>
          </a:p>
          <a:p>
            <a:pPr marL="181240" indent="-181240">
              <a:spcBef>
                <a:spcPct val="0"/>
              </a:spcBef>
              <a:buFont typeface="Arial" panose="020B0604020202020204" pitchFamily="34" charset="0"/>
              <a:buChar char="•"/>
            </a:pPr>
            <a:r>
              <a:rPr lang="en-US" altLang="en-US" sz="1100" dirty="0">
                <a:solidFill>
                  <a:srgbClr val="000000"/>
                </a:solidFill>
                <a:ea typeface="ＭＳ Ｐゴシック" pitchFamily="34" charset="-128"/>
              </a:rPr>
              <a:t>Completion of an initial framework plan</a:t>
            </a:r>
          </a:p>
          <a:p>
            <a:pPr marL="181240" indent="-181240">
              <a:spcBef>
                <a:spcPct val="0"/>
              </a:spcBef>
              <a:buFont typeface="Arial" panose="020B0604020202020204" pitchFamily="34" charset="0"/>
              <a:buChar char="•"/>
            </a:pPr>
            <a:r>
              <a:rPr lang="en-US" altLang="en-US" sz="1100" dirty="0">
                <a:solidFill>
                  <a:srgbClr val="000000"/>
                </a:solidFill>
                <a:ea typeface="ＭＳ Ｐゴシック" pitchFamily="34" charset="-128"/>
              </a:rPr>
              <a:t>Various educational webinars, presentations, and other opportunities for the exchange of knowledge</a:t>
            </a:r>
          </a:p>
          <a:p>
            <a:pPr marL="181240" indent="-181240">
              <a:spcBef>
                <a:spcPct val="0"/>
              </a:spcBef>
              <a:buFont typeface="Arial" panose="020B0604020202020204" pitchFamily="34" charset="0"/>
              <a:buChar char="•"/>
            </a:pPr>
            <a:r>
              <a:rPr lang="en-US" altLang="en-US" sz="1100" dirty="0">
                <a:solidFill>
                  <a:srgbClr val="000000"/>
                </a:solidFill>
                <a:ea typeface="ＭＳ Ｐゴシック" pitchFamily="34" charset="-128"/>
              </a:rPr>
              <a:t>RNN communities provided comments to various federal agencies regarding local impacts of initiatives.</a:t>
            </a:r>
          </a:p>
          <a:p>
            <a:pPr eaLnBrk="1" hangingPunct="1">
              <a:spcBef>
                <a:spcPct val="0"/>
              </a:spcBef>
            </a:pPr>
            <a:r>
              <a:rPr lang="en-US" altLang="en-US" sz="1100" b="1" dirty="0" smtClean="0">
                <a:solidFill>
                  <a:srgbClr val="000000"/>
                </a:solidFill>
                <a:ea typeface="ＭＳ Ｐゴシック" pitchFamily="34" charset="-128"/>
              </a:rPr>
              <a:t>Year </a:t>
            </a:r>
            <a:r>
              <a:rPr lang="en-US" altLang="en-US" sz="1100" b="1" dirty="0">
                <a:solidFill>
                  <a:srgbClr val="000000"/>
                </a:solidFill>
                <a:ea typeface="ＭＳ Ｐゴシック" pitchFamily="34" charset="-128"/>
              </a:rPr>
              <a:t>2 RNN Goals:</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Expand and strengthen peer-sharing network of communities and advisory team</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Test and document peer-sharing and mentoring models and methods for resilience</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Document resilience best practices</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Provide practitioners feedback on policy and practices for FEMA and others</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Expand community engagement and resilience strategy framework in July workshop</a:t>
            </a:r>
          </a:p>
          <a:p>
            <a:pPr marL="181240" indent="-181240">
              <a:buFont typeface="Arial" panose="020B0604020202020204" pitchFamily="34" charset="0"/>
              <a:buChar char="•"/>
            </a:pPr>
            <a:r>
              <a:rPr lang="en-US" altLang="en-US" sz="1100" dirty="0">
                <a:solidFill>
                  <a:srgbClr val="000000"/>
                </a:solidFill>
                <a:ea typeface="ＭＳ Ｐゴシック" pitchFamily="34" charset="-128"/>
              </a:rPr>
              <a:t>Update RNN Framework</a:t>
            </a:r>
          </a:p>
        </p:txBody>
      </p:sp>
      <p:sp>
        <p:nvSpPr>
          <p:cNvPr id="4" name="Slide Number Placeholder 3"/>
          <p:cNvSpPr>
            <a:spLocks noGrp="1"/>
          </p:cNvSpPr>
          <p:nvPr>
            <p:ph type="sldNum" sz="quarter" idx="10"/>
          </p:nvPr>
        </p:nvSpPr>
        <p:spPr/>
        <p:txBody>
          <a:bodyPr/>
          <a:lstStyle/>
          <a:p>
            <a:fld id="{747641A0-CF2C-4CD0-B63C-5A16DC22D8C5}"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9751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rgbClr val="000000"/>
                </a:solidFill>
              </a:rPr>
              <a:t>The NHMA RNN began in </a:t>
            </a:r>
            <a:r>
              <a:rPr lang="en-US" sz="1300" dirty="0" smtClean="0">
                <a:solidFill>
                  <a:srgbClr val="000000"/>
                </a:solidFill>
              </a:rPr>
              <a:t>2013. </a:t>
            </a:r>
          </a:p>
          <a:p>
            <a:endParaRPr lang="en-US" dirty="0" smtClean="0">
              <a:solidFill>
                <a:srgbClr val="000000"/>
              </a:solidFill>
            </a:endParaRPr>
          </a:p>
          <a:p>
            <a:r>
              <a:rPr lang="en-US" b="1" dirty="0" smtClean="0">
                <a:solidFill>
                  <a:srgbClr val="000000"/>
                </a:solidFill>
              </a:rPr>
              <a:t>Briefly</a:t>
            </a:r>
            <a:r>
              <a:rPr lang="en-US" b="1" baseline="0" dirty="0" smtClean="0">
                <a:solidFill>
                  <a:srgbClr val="000000"/>
                </a:solidFill>
              </a:rPr>
              <a:t> describe table.</a:t>
            </a:r>
          </a:p>
          <a:p>
            <a:pPr marL="181240" indent="-181240" defTabSz="966612">
              <a:buFont typeface="Arial" panose="020B0604020202020204" pitchFamily="34" charset="0"/>
              <a:buChar char="•"/>
              <a:defRPr/>
            </a:pPr>
            <a:r>
              <a:rPr lang="en-US" b="0" baseline="0" dirty="0" smtClean="0">
                <a:solidFill>
                  <a:srgbClr val="000000"/>
                </a:solidFill>
              </a:rPr>
              <a:t>Nine (9) natural hazards risks in are addressed by the RNN communities</a:t>
            </a:r>
            <a:endParaRPr lang="en-US" b="0" dirty="0" smtClean="0">
              <a:solidFill>
                <a:srgbClr val="000000"/>
              </a:solidFill>
            </a:endParaRPr>
          </a:p>
          <a:p>
            <a:pPr marL="181240" indent="-181240">
              <a:buFont typeface="Arial" panose="020B0604020202020204" pitchFamily="34" charset="0"/>
              <a:buChar char="•"/>
            </a:pPr>
            <a:r>
              <a:rPr lang="en-US" b="0" baseline="0" dirty="0" smtClean="0">
                <a:solidFill>
                  <a:srgbClr val="000000"/>
                </a:solidFill>
              </a:rPr>
              <a:t>Flooding is a risk in all the RNN communities</a:t>
            </a:r>
          </a:p>
        </p:txBody>
      </p:sp>
      <p:sp>
        <p:nvSpPr>
          <p:cNvPr id="4" name="Slide Number Placeholder 3"/>
          <p:cNvSpPr>
            <a:spLocks noGrp="1"/>
          </p:cNvSpPr>
          <p:nvPr>
            <p:ph type="sldNum" sz="quarter" idx="10"/>
          </p:nvPr>
        </p:nvSpPr>
        <p:spPr/>
        <p:txBody>
          <a:bodyPr/>
          <a:lstStyle/>
          <a:p>
            <a:fld id="{747641A0-CF2C-4CD0-B63C-5A16DC22D8C5}"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326770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spcBef>
                <a:spcPct val="0"/>
              </a:spcBef>
              <a:buFont typeface="Arial" panose="020B0604020202020204" pitchFamily="34" charset="0"/>
              <a:buChar char="•"/>
            </a:pPr>
            <a:r>
              <a:rPr lang="en-US" altLang="en-US" b="0" dirty="0" smtClean="0">
                <a:solidFill>
                  <a:srgbClr val="000000"/>
                </a:solidFill>
                <a:ea typeface="ＭＳ Ｐゴシック" pitchFamily="34" charset="-128"/>
              </a:rPr>
              <a:t>The NHMA helped develop a report for the Brookings Institute, which makes an economic case for Hazard Mitigation</a:t>
            </a:r>
            <a:r>
              <a:rPr lang="en-US" altLang="en-US" b="0" baseline="0" dirty="0" smtClean="0">
                <a:solidFill>
                  <a:srgbClr val="000000"/>
                </a:solidFill>
                <a:ea typeface="ＭＳ Ｐゴシック" pitchFamily="34" charset="-128"/>
              </a:rPr>
              <a:t> and </a:t>
            </a:r>
            <a:r>
              <a:rPr lang="en-US" altLang="en-US" b="0" dirty="0" smtClean="0">
                <a:solidFill>
                  <a:srgbClr val="000000"/>
                </a:solidFill>
                <a:ea typeface="ＭＳ Ｐゴシック" pitchFamily="34" charset="-128"/>
              </a:rPr>
              <a:t>Climate Adaptation.</a:t>
            </a:r>
          </a:p>
          <a:p>
            <a:pPr marL="181240" indent="-181240">
              <a:spcBef>
                <a:spcPct val="0"/>
              </a:spcBef>
              <a:buFont typeface="Arial" panose="020B0604020202020204" pitchFamily="34" charset="0"/>
              <a:buChar char="•"/>
            </a:pPr>
            <a:r>
              <a:rPr lang="en-US" altLang="en-US" b="0" dirty="0" smtClean="0">
                <a:solidFill>
                  <a:srgbClr val="000000"/>
                </a:solidFill>
                <a:ea typeface="ＭＳ Ｐゴシック" pitchFamily="34" charset="-128"/>
              </a:rPr>
              <a:t>We work with others to get the concept of Hazard Mitigation/Climate Adaptation into Resilient Community, Sustainable Community, and Low Impact discussions.</a:t>
            </a:r>
          </a:p>
          <a:p>
            <a:pPr marL="0" indent="0">
              <a:spcBef>
                <a:spcPct val="0"/>
              </a:spcBef>
              <a:buFont typeface="Arial" panose="020B0604020202020204" pitchFamily="34" charset="0"/>
              <a:buNone/>
            </a:pPr>
            <a:endParaRPr lang="en-US" altLang="en-US" b="0" dirty="0" smtClean="0">
              <a:solidFill>
                <a:srgbClr val="000000"/>
              </a:solidFill>
              <a:ea typeface="ＭＳ Ｐゴシック" pitchFamily="34" charset="-128"/>
            </a:endParaRPr>
          </a:p>
          <a:p>
            <a:pPr>
              <a:spcBef>
                <a:spcPct val="0"/>
              </a:spcBef>
            </a:pPr>
            <a:r>
              <a:rPr lang="en-US" altLang="en-US" dirty="0" smtClean="0">
                <a:solidFill>
                  <a:srgbClr val="000000"/>
                </a:solidFill>
                <a:ea typeface="ＭＳ Ｐゴシック" pitchFamily="34" charset="-128"/>
              </a:rPr>
              <a:t>The Hamilton Project, 15 Ways to Rethink the Federal Budget: </a:t>
            </a:r>
            <a:r>
              <a:rPr lang="en-US" altLang="en-US" dirty="0">
                <a:solidFill>
                  <a:srgbClr val="000000"/>
                </a:solidFill>
                <a:ea typeface="ＭＳ Ｐゴシック" pitchFamily="34" charset="-128"/>
                <a:hlinkClick r:id="rId3"/>
              </a:rPr>
              <a:t>http://</a:t>
            </a:r>
            <a:r>
              <a:rPr lang="en-US" altLang="en-US" dirty="0" smtClean="0">
                <a:solidFill>
                  <a:srgbClr val="000000"/>
                </a:solidFill>
                <a:ea typeface="ＭＳ Ｐゴシック" pitchFamily="34" charset="-128"/>
                <a:hlinkClick r:id="rId3"/>
              </a:rPr>
              <a:t>www.hamiltonproject.org/assets/legacy/files/downloads_and_links/THP_15WaysRethinkFedDeficit_Feb13_rev_1.pdf</a:t>
            </a:r>
            <a:r>
              <a:rPr lang="en-US" altLang="en-US" dirty="0" smtClean="0">
                <a:solidFill>
                  <a:srgbClr val="000000"/>
                </a:solidFill>
                <a:ea typeface="ＭＳ Ｐゴシック" pitchFamily="34" charset="-128"/>
              </a:rPr>
              <a:t> </a:t>
            </a:r>
            <a:endParaRPr lang="en-US" altLang="en-US" b="0" dirty="0" smtClean="0">
              <a:solidFill>
                <a:srgbClr val="00000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717635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Ask for volunteers to briefly describe what DRR means to them,</a:t>
            </a:r>
            <a:r>
              <a:rPr lang="en-US" b="1" baseline="0" dirty="0" smtClean="0">
                <a:solidFill>
                  <a:srgbClr val="000000"/>
                </a:solidFill>
              </a:rPr>
              <a:t> or have participants brainstorm words or phrases that describe DRR. </a:t>
            </a:r>
          </a:p>
          <a:p>
            <a:pPr marL="0" marR="0" indent="0" algn="l" defTabSz="966612"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[OPTIONAL] </a:t>
            </a:r>
            <a:r>
              <a:rPr lang="en-US" b="1" dirty="0" smtClean="0">
                <a:solidFill>
                  <a:srgbClr val="000000"/>
                </a:solidFill>
              </a:rPr>
              <a:t>Record on easel pad participant</a:t>
            </a:r>
            <a:r>
              <a:rPr lang="en-US" b="1" baseline="0" dirty="0" smtClean="0">
                <a:solidFill>
                  <a:srgbClr val="000000"/>
                </a:solidFill>
              </a:rPr>
              <a:t> responses.</a:t>
            </a:r>
            <a:endParaRPr lang="en-US" b="1" dirty="0" smtClean="0">
              <a:solidFill>
                <a:srgbClr val="000000"/>
              </a:solidFill>
            </a:endParaRPr>
          </a:p>
          <a:p>
            <a:pPr defTabSz="966612">
              <a:defRPr/>
            </a:pPr>
            <a:endParaRPr lang="en-US" dirty="0" smtClean="0">
              <a:solidFill>
                <a:srgbClr val="000000"/>
              </a:solidFill>
            </a:endParaRPr>
          </a:p>
          <a:p>
            <a:pPr defTabSz="966612">
              <a:defRPr/>
            </a:pPr>
            <a:r>
              <a:rPr lang="en-US" b="1" dirty="0" smtClean="0">
                <a:solidFill>
                  <a:srgbClr val="000000"/>
                </a:solidFill>
              </a:rPr>
              <a:t>A common definition of DRR: </a:t>
            </a:r>
          </a:p>
          <a:p>
            <a:r>
              <a:rPr lang="en-US" i="1" dirty="0" smtClean="0">
                <a:solidFill>
                  <a:srgbClr val="000000"/>
                </a:solidFill>
              </a:rPr>
              <a:t>The </a:t>
            </a:r>
            <a:r>
              <a:rPr lang="en-US" i="1" dirty="0">
                <a:solidFill>
                  <a:srgbClr val="000000"/>
                </a:solidFill>
              </a:rPr>
              <a:t>concept and practice of reducing disaster risks through systematic efforts to </a:t>
            </a:r>
            <a:r>
              <a:rPr lang="en-US" i="1" dirty="0" smtClean="0">
                <a:solidFill>
                  <a:srgbClr val="000000"/>
                </a:solidFill>
              </a:rPr>
              <a:t>analyze </a:t>
            </a:r>
            <a:r>
              <a:rPr lang="en-US" i="1" dirty="0">
                <a:solidFill>
                  <a:srgbClr val="000000"/>
                </a:solidFill>
              </a:rPr>
              <a:t>and manage the causal factors of disasters, including through reduced exposure to hazards, lessened vulnerability of people and property, wise management of land and the environment, and improved preparedness for adverse events. </a:t>
            </a:r>
            <a:endParaRPr lang="en-US" dirty="0">
              <a:solidFill>
                <a:srgbClr val="000000"/>
              </a:solidFill>
            </a:endParaRPr>
          </a:p>
          <a:p>
            <a:r>
              <a:rPr lang="en-US" dirty="0">
                <a:solidFill>
                  <a:srgbClr val="000000"/>
                </a:solidFill>
              </a:rPr>
              <a:t>Source: The United Nations Office for Disaster Risk Reduction (UNISDR). 2009. </a:t>
            </a:r>
            <a:r>
              <a:rPr lang="en-US" u="sng" dirty="0">
                <a:solidFill>
                  <a:srgbClr val="000000"/>
                </a:solidFill>
                <a:hlinkClick r:id="rId3"/>
              </a:rPr>
              <a:t>http://www.unisdr.org/we/inform/terminology</a:t>
            </a:r>
            <a:endParaRPr lang="en-US" dirty="0">
              <a:solidFill>
                <a:srgbClr val="000000"/>
              </a:solidFill>
            </a:endParaRPr>
          </a:p>
          <a:p>
            <a:r>
              <a:rPr lang="en-US" dirty="0">
                <a:solidFill>
                  <a:srgbClr val="000000"/>
                </a:solidFill>
              </a:rPr>
              <a:t> </a:t>
            </a:r>
          </a:p>
        </p:txBody>
      </p:sp>
      <p:sp>
        <p:nvSpPr>
          <p:cNvPr id="4" name="Slide Number Placeholder 3"/>
          <p:cNvSpPr>
            <a:spLocks noGrp="1"/>
          </p:cNvSpPr>
          <p:nvPr>
            <p:ph type="sldNum" sz="quarter" idx="10"/>
          </p:nvPr>
        </p:nvSpPr>
        <p:spPr/>
        <p:txBody>
          <a:bodyPr/>
          <a:lstStyle/>
          <a:p>
            <a:fld id="{747641A0-CF2C-4CD0-B63C-5A16DC22D8C5}"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424338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424338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Introductions: </a:t>
            </a:r>
          </a:p>
          <a:p>
            <a:pPr marL="181221" indent="-181221">
              <a:buFont typeface="Arial" panose="020B0604020202020204" pitchFamily="34" charset="0"/>
              <a:buChar char="•"/>
            </a:pPr>
            <a:r>
              <a:rPr lang="en-US" b="0" dirty="0" smtClean="0"/>
              <a:t>Each presenter introduces her/himself</a:t>
            </a:r>
            <a:r>
              <a:rPr lang="en-US" b="0" baseline="0" dirty="0" smtClean="0"/>
              <a:t>, </a:t>
            </a:r>
            <a:r>
              <a:rPr lang="en-US" baseline="0" dirty="0" smtClean="0"/>
              <a:t>including affiliation and brief background.</a:t>
            </a:r>
          </a:p>
          <a:p>
            <a:pPr marL="181221" indent="-181221">
              <a:buFont typeface="Arial" panose="020B0604020202020204" pitchFamily="34" charset="0"/>
              <a:buChar char="•"/>
            </a:pPr>
            <a:r>
              <a:rPr lang="en-US" baseline="0" dirty="0" smtClean="0"/>
              <a:t>OPTIONAL: Have each participant briefly introduce him/herself</a:t>
            </a:r>
          </a:p>
          <a:p>
            <a:endParaRPr lang="en-US" baseline="0" dirty="0" smtClean="0"/>
          </a:p>
          <a:p>
            <a:r>
              <a:rPr lang="en-US" b="1" baseline="0" dirty="0" smtClean="0"/>
              <a:t>Mention:</a:t>
            </a:r>
          </a:p>
          <a:p>
            <a:pPr marL="181221" indent="-181221">
              <a:buFont typeface="Arial" panose="020B0604020202020204" pitchFamily="34" charset="0"/>
              <a:buChar char="•"/>
            </a:pPr>
            <a:r>
              <a:rPr lang="en-US" altLang="en-US" baseline="0" dirty="0" smtClean="0">
                <a:ea typeface="ＭＳ Ｐゴシック" pitchFamily="34" charset="-128"/>
              </a:rPr>
              <a:t>NHMA p</a:t>
            </a:r>
            <a:r>
              <a:rPr lang="en-US" altLang="en-US" dirty="0" smtClean="0">
                <a:ea typeface="ＭＳ Ｐゴシック" pitchFamily="34" charset="-128"/>
              </a:rPr>
              <a:t>resentations are based on general principles of law, engineering, policy and emergency management.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a:t>
            </a:fld>
            <a:endParaRPr lang="en-US"/>
          </a:p>
        </p:txBody>
      </p:sp>
      <p:sp>
        <p:nvSpPr>
          <p:cNvPr id="5" name="Footer Placeholder 4"/>
          <p:cNvSpPr>
            <a:spLocks noGrp="1"/>
          </p:cNvSpPr>
          <p:nvPr>
            <p:ph type="ftr" sz="quarter" idx="11"/>
          </p:nvPr>
        </p:nvSpPr>
        <p:spPr/>
        <p:txBody>
          <a:bodyPr/>
          <a:lstStyle/>
          <a:p>
            <a:r>
              <a:rPr lang="en-US" smtClean="0"/>
              <a:t>NHMA Disaster Risk Reduction (DRR) Ambassador Curriculum</a:t>
            </a:r>
          </a:p>
          <a:p>
            <a:endParaRPr lang="en-US" dirty="0"/>
          </a:p>
        </p:txBody>
      </p:sp>
      <p:sp>
        <p:nvSpPr>
          <p:cNvPr id="6" name="Header Placeholder 5"/>
          <p:cNvSpPr>
            <a:spLocks noGrp="1"/>
          </p:cNvSpPr>
          <p:nvPr>
            <p:ph type="hdr" sz="quarter" idx="12"/>
          </p:nvPr>
        </p:nvSpPr>
        <p:spPr/>
        <p:txBody>
          <a:bodyPr/>
          <a:lstStyle/>
          <a:p>
            <a:r>
              <a:rPr lang="en-US" dirty="0" smtClean="0"/>
              <a:t>Module 2: Introduction to DRR as a Foundation of Community Resilience</a:t>
            </a:r>
            <a:endParaRPr lang="en-US" b="1" dirty="0"/>
          </a:p>
        </p:txBody>
      </p:sp>
    </p:spTree>
    <p:extLst>
      <p:ext uri="{BB962C8B-B14F-4D97-AF65-F5344CB8AC3E}">
        <p14:creationId xmlns:p14="http://schemas.microsoft.com/office/powerpoint/2010/main" val="389004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A FEMA-funded “flagship” initiative of NHMA</a:t>
            </a:r>
            <a:endParaRPr lang="en-US" altLang="en-US" dirty="0" smtClean="0">
              <a:solidFill>
                <a:srgbClr val="000000"/>
              </a:solidFill>
              <a:ea typeface="ＭＳ Ｐゴシック" pitchFamily="34" charset="-128"/>
            </a:endParaRPr>
          </a:p>
          <a:p>
            <a:pPr marL="181240" indent="-181240" defTabSz="966612">
              <a:buFont typeface="Arial" panose="020B0604020202020204" pitchFamily="34" charset="0"/>
              <a:buChar char="•"/>
              <a:defRPr/>
            </a:pPr>
            <a:r>
              <a:rPr lang="en-US" altLang="en-US" dirty="0" smtClean="0">
                <a:solidFill>
                  <a:srgbClr val="000000"/>
                </a:solidFill>
                <a:ea typeface="ＭＳ Ｐゴシック" pitchFamily="34" charset="-128"/>
              </a:rPr>
              <a:t>NHMA </a:t>
            </a:r>
            <a:r>
              <a:rPr lang="en-US" altLang="en-US" dirty="0">
                <a:solidFill>
                  <a:srgbClr val="000000"/>
                </a:solidFill>
                <a:ea typeface="ＭＳ Ｐゴシック" pitchFamily="34" charset="-128"/>
              </a:rPr>
              <a:t>has partnered with State Floodplain Managers and other sponsors in previous peer-to-peer workshops, which set the stage for the DRR Ambassador Curriculum. </a:t>
            </a:r>
          </a:p>
          <a:p>
            <a:pPr marL="181240" indent="-181240" defTabSz="966612">
              <a:buFont typeface="Arial" panose="020B0604020202020204" pitchFamily="34" charset="0"/>
              <a:buChar char="•"/>
              <a:defRPr/>
            </a:pPr>
            <a:r>
              <a:rPr lang="en-US" altLang="en-US" dirty="0">
                <a:solidFill>
                  <a:srgbClr val="000000"/>
                </a:solidFill>
                <a:ea typeface="ＭＳ Ｐゴシック" pitchFamily="34" charset="-128"/>
              </a:rPr>
              <a:t>Each DRR Ambassador Workshop will be designed to provide opportunity for expertise addressed to specific local challenges. </a:t>
            </a:r>
          </a:p>
          <a:p>
            <a:pPr marL="181240" indent="-181240" defTabSz="966612">
              <a:buFont typeface="Arial" panose="020B0604020202020204" pitchFamily="34" charset="0"/>
              <a:buChar char="•"/>
              <a:defRPr/>
            </a:pPr>
            <a:r>
              <a:rPr lang="en-US" altLang="en-US" dirty="0">
                <a:solidFill>
                  <a:srgbClr val="000000"/>
                </a:solidFill>
                <a:ea typeface="ＭＳ Ｐゴシック" pitchFamily="34" charset="-128"/>
              </a:rPr>
              <a:t>Each Workshop focuses on building local capacities to continue training and networking. </a:t>
            </a:r>
          </a:p>
          <a:p>
            <a:pPr marL="181240" indent="-181240">
              <a:buFont typeface="Arial" panose="020B0604020202020204" pitchFamily="34" charset="0"/>
              <a:buChar char="•"/>
            </a:pPr>
            <a:r>
              <a:rPr lang="en-US" dirty="0" smtClean="0">
                <a:solidFill>
                  <a:srgbClr val="000000"/>
                </a:solidFill>
              </a:rPr>
              <a:t>Emphasis is placed on the concept of disaster resilience, or “the ability to prepare and plan for, absorb, recover from, and more successfully adapt to adverse events” (National Research Council 2012)</a:t>
            </a:r>
          </a:p>
          <a:p>
            <a:pPr defTabSz="966612">
              <a:defRPr/>
            </a:pPr>
            <a:endParaRPr lang="en-US" dirty="0" smtClean="0">
              <a:solidFill>
                <a:srgbClr val="000000"/>
              </a:solidFill>
            </a:endParaRPr>
          </a:p>
          <a:p>
            <a:pPr defTabSz="966612">
              <a:defRPr/>
            </a:pPr>
            <a:r>
              <a:rPr lang="en-US" dirty="0" smtClean="0">
                <a:solidFill>
                  <a:srgbClr val="000000"/>
                </a:solidFill>
              </a:rPr>
              <a:t>The curriculum provides citizen leaders with: </a:t>
            </a:r>
          </a:p>
          <a:p>
            <a:pPr marL="181240" indent="-181240" defTabSz="966612">
              <a:buFont typeface="Arial" panose="020B0604020202020204" pitchFamily="34" charset="0"/>
              <a:buChar char="•"/>
              <a:defRPr/>
            </a:pPr>
            <a:r>
              <a:rPr lang="en-US" dirty="0" smtClean="0">
                <a:solidFill>
                  <a:srgbClr val="000000"/>
                </a:solidFill>
              </a:rPr>
              <a:t>Best practices</a:t>
            </a:r>
          </a:p>
          <a:p>
            <a:pPr marL="181240" indent="-181240" defTabSz="966612">
              <a:buFont typeface="Arial" panose="020B0604020202020204" pitchFamily="34" charset="0"/>
              <a:buChar char="•"/>
              <a:defRPr/>
            </a:pPr>
            <a:r>
              <a:rPr lang="en-US" dirty="0" smtClean="0">
                <a:solidFill>
                  <a:srgbClr val="000000"/>
                </a:solidFill>
              </a:rPr>
              <a:t>The science underlying our understanding of natural hazards phenomena </a:t>
            </a:r>
          </a:p>
          <a:p>
            <a:pPr marL="181240" indent="-181240" defTabSz="966612">
              <a:buFont typeface="Arial" panose="020B0604020202020204" pitchFamily="34" charset="0"/>
              <a:buChar char="•"/>
              <a:defRPr/>
            </a:pPr>
            <a:r>
              <a:rPr lang="en-US" dirty="0" smtClean="0">
                <a:solidFill>
                  <a:srgbClr val="000000"/>
                </a:solidFill>
              </a:rPr>
              <a:t>A critical analysis of the policies, programs, and plans in place that are intended to help societies manage the effects of natural hazards and disasters, to include actions that increase disaster resilience</a:t>
            </a:r>
          </a:p>
          <a:p>
            <a:endParaRPr lang="en-US" dirty="0" smtClean="0">
              <a:solidFill>
                <a:srgbClr val="000000"/>
              </a:solidFill>
            </a:endParaRPr>
          </a:p>
          <a:p>
            <a:pPr defTabSz="966612">
              <a:defRPr/>
            </a:pPr>
            <a:r>
              <a:rPr lang="en-US" altLang="en-US" dirty="0">
                <a:solidFill>
                  <a:srgbClr val="000000"/>
                </a:solidFill>
                <a:ea typeface="ＭＳ Ｐゴシック" pitchFamily="34" charset="-128"/>
              </a:rPr>
              <a:t>PHOTO: At the end of a Montana Workshop, local professionals establish working groups to address their shared challenges.</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91354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NHMA</a:t>
            </a:r>
            <a:r>
              <a:rPr lang="en-US" baseline="0" dirty="0" smtClean="0"/>
              <a:t> DRR Ambassador (DRR-A) Curriculum consists of 24 courses, which will be discussed later in this module.</a:t>
            </a:r>
          </a:p>
          <a:p>
            <a:endParaRPr lang="en-US" dirty="0" smtClean="0"/>
          </a:p>
          <a:p>
            <a:r>
              <a:rPr lang="en-US" sz="1200" b="1" kern="1200" dirty="0" smtClean="0">
                <a:solidFill>
                  <a:schemeClr val="tx1">
                    <a:lumMod val="50000"/>
                  </a:schemeClr>
                </a:solidFill>
                <a:effectLst/>
                <a:latin typeface="+mn-lt"/>
                <a:ea typeface="+mn-ea"/>
                <a:cs typeface="+mn-cs"/>
              </a:rPr>
              <a:t>NOTE: The full curriculum is not yet developed. For the Harrisburg Pilot DRR Workshop, all will receive credit for attendance, whether</a:t>
            </a:r>
            <a:r>
              <a:rPr lang="en-US" sz="1200" b="1" kern="1200" baseline="0" dirty="0" smtClean="0">
                <a:solidFill>
                  <a:schemeClr val="tx1">
                    <a:lumMod val="50000"/>
                  </a:schemeClr>
                </a:solidFill>
                <a:effectLst/>
                <a:latin typeface="+mn-lt"/>
                <a:ea typeface="+mn-ea"/>
                <a:cs typeface="+mn-cs"/>
              </a:rPr>
              <a:t> </a:t>
            </a:r>
            <a:r>
              <a:rPr lang="en-US" sz="1200" b="1" kern="1200" dirty="0" smtClean="0">
                <a:solidFill>
                  <a:schemeClr val="tx1">
                    <a:lumMod val="50000"/>
                  </a:schemeClr>
                </a:solidFill>
                <a:effectLst/>
                <a:latin typeface="+mn-lt"/>
                <a:ea typeface="+mn-ea"/>
                <a:cs typeface="+mn-cs"/>
              </a:rPr>
              <a:t>in person or by webinar.</a:t>
            </a:r>
          </a:p>
          <a:p>
            <a:endParaRPr lang="en-US" b="0" dirty="0"/>
          </a:p>
        </p:txBody>
      </p:sp>
      <p:sp>
        <p:nvSpPr>
          <p:cNvPr id="4" name="Slide Number Placeholder 3"/>
          <p:cNvSpPr>
            <a:spLocks noGrp="1"/>
          </p:cNvSpPr>
          <p:nvPr>
            <p:ph type="sldNum" sz="quarter" idx="10"/>
          </p:nvPr>
        </p:nvSpPr>
        <p:spPr/>
        <p:txBody>
          <a:bodyPr/>
          <a:lstStyle/>
          <a:p>
            <a:fld id="{747641A0-CF2C-4CD0-B63C-5A16DC22D8C5}"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83628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solidFill>
                  <a:srgbClr val="000000"/>
                </a:solidFill>
              </a:rPr>
              <a:t>There are three major aspects of the Curriculum. Each will be described in detail on the following slides.</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03888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Multi-hazards:</a:t>
            </a:r>
          </a:p>
          <a:p>
            <a:pPr marL="181240" indent="-181240">
              <a:buFont typeface="Arial" panose="020B0604020202020204" pitchFamily="34" charset="0"/>
              <a:buChar char="•"/>
            </a:pPr>
            <a:r>
              <a:rPr lang="en-US" dirty="0" smtClean="0">
                <a:solidFill>
                  <a:srgbClr val="000000"/>
                </a:solidFill>
              </a:rPr>
              <a:t>Curriculum addresses the broad set of DRR natural hazards and risks, and best mitigation practices, to improve economic, social, and environmental quality of life, and to protect public health and safety</a:t>
            </a:r>
          </a:p>
          <a:p>
            <a:endParaRPr lang="en-US" b="1" dirty="0" smtClean="0">
              <a:solidFill>
                <a:srgbClr val="000000"/>
              </a:solidFill>
            </a:endParaRPr>
          </a:p>
          <a:p>
            <a:r>
              <a:rPr lang="en-US" b="1" dirty="0" smtClean="0">
                <a:solidFill>
                  <a:srgbClr val="000000"/>
                </a:solidFill>
              </a:rPr>
              <a:t>Multi-disciplinary:</a:t>
            </a:r>
          </a:p>
          <a:p>
            <a:pPr marL="181240" indent="-181240">
              <a:buFont typeface="Arial" panose="020B0604020202020204" pitchFamily="34" charset="0"/>
              <a:buChar char="•"/>
            </a:pPr>
            <a:r>
              <a:rPr lang="en-US" dirty="0" smtClean="0">
                <a:solidFill>
                  <a:srgbClr val="000000"/>
                </a:solidFill>
              </a:rPr>
              <a:t>Curriculum provides an overview of many expert disciplines, to show connections gained through collaborative teamwork</a:t>
            </a:r>
          </a:p>
          <a:p>
            <a:endParaRPr lang="en-US" b="1" dirty="0" smtClean="0">
              <a:solidFill>
                <a:srgbClr val="000000"/>
              </a:solidFill>
            </a:endParaRPr>
          </a:p>
          <a:p>
            <a:r>
              <a:rPr lang="en-US" b="1" dirty="0" smtClean="0">
                <a:solidFill>
                  <a:srgbClr val="000000"/>
                </a:solidFill>
              </a:rPr>
              <a:t>Part of the larger national and international efforts to support Community Resilience:</a:t>
            </a:r>
          </a:p>
          <a:p>
            <a:pPr marL="181240" indent="-181240">
              <a:buFont typeface="Arial" panose="020B0604020202020204" pitchFamily="34" charset="0"/>
              <a:buChar char="•"/>
            </a:pPr>
            <a:r>
              <a:rPr lang="en-US" dirty="0" smtClean="0">
                <a:solidFill>
                  <a:srgbClr val="000000"/>
                </a:solidFill>
              </a:rPr>
              <a:t>Curriculum recognizes the need to connect across the separate silos or sectors of those engaged in the larger scope of climate science, emergency management, and comprehensive planning, to coordinate with others committed to build a more resilient future</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4649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Building local capacities and resources:</a:t>
            </a:r>
            <a:r>
              <a:rPr lang="en-US" dirty="0" smtClean="0">
                <a:solidFill>
                  <a:srgbClr val="000000"/>
                </a:solidFill>
              </a:rPr>
              <a:t> </a:t>
            </a:r>
          </a:p>
          <a:p>
            <a:pPr marL="181240" indent="-181240">
              <a:buFont typeface="Arial" panose="020B0604020202020204" pitchFamily="34" charset="0"/>
              <a:buChar char="•"/>
            </a:pPr>
            <a:r>
              <a:rPr lang="en-US" dirty="0" smtClean="0">
                <a:solidFill>
                  <a:srgbClr val="000000"/>
                </a:solidFill>
              </a:rPr>
              <a:t>Curriculum learning objectives are designed to build local community preparedness and DRR</a:t>
            </a:r>
          </a:p>
          <a:p>
            <a:pPr marL="181240" indent="-181240">
              <a:buFont typeface="Arial" panose="020B0604020202020204" pitchFamily="34" charset="0"/>
              <a:buChar char="•"/>
            </a:pPr>
            <a:r>
              <a:rPr lang="en-US" dirty="0" smtClean="0">
                <a:solidFill>
                  <a:srgbClr val="000000"/>
                </a:solidFill>
              </a:rPr>
              <a:t>Utilizes voluntary and combined private-, business-, and public-sector resources inherent in communities that work together</a:t>
            </a:r>
          </a:p>
          <a:p>
            <a:endParaRPr lang="en-US" b="1" dirty="0" smtClean="0">
              <a:solidFill>
                <a:srgbClr val="000000"/>
              </a:solidFill>
            </a:endParaRPr>
          </a:p>
          <a:p>
            <a:r>
              <a:rPr lang="en-US" b="1" dirty="0" smtClean="0">
                <a:solidFill>
                  <a:srgbClr val="000000"/>
                </a:solidFill>
              </a:rPr>
              <a:t>Guided by economic prosperity, social equity, and community safety and health:</a:t>
            </a:r>
          </a:p>
          <a:p>
            <a:pPr marL="181240" indent="-181240">
              <a:buFont typeface="Arial" panose="020B0604020202020204" pitchFamily="34" charset="0"/>
              <a:buChar char="•"/>
            </a:pPr>
            <a:r>
              <a:rPr lang="en-US" dirty="0" smtClean="0">
                <a:solidFill>
                  <a:srgbClr val="000000"/>
                </a:solidFill>
              </a:rPr>
              <a:t>Addresses needs and opportunities based on sound economics, non-partisan </a:t>
            </a:r>
          </a:p>
          <a:p>
            <a:pPr marL="181240" indent="-181240">
              <a:buFont typeface="Arial" panose="020B0604020202020204" pitchFamily="34" charset="0"/>
              <a:buChar char="•"/>
            </a:pPr>
            <a:r>
              <a:rPr lang="en-US" dirty="0" smtClean="0">
                <a:solidFill>
                  <a:srgbClr val="000000"/>
                </a:solidFill>
              </a:rPr>
              <a:t>Builds a strong legal, moral, and equitable basis of safe and proper development, redevelopment, and governance</a:t>
            </a:r>
          </a:p>
          <a:p>
            <a:endParaRPr lang="en-US"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04772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Measurable outcomes:</a:t>
            </a:r>
            <a:r>
              <a:rPr lang="en-US" dirty="0">
                <a:solidFill>
                  <a:srgbClr val="000000"/>
                </a:solidFill>
              </a:rPr>
              <a:t> </a:t>
            </a:r>
          </a:p>
          <a:p>
            <a:pPr marL="181240" indent="-181240">
              <a:buFont typeface="Arial" panose="020B0604020202020204" pitchFamily="34" charset="0"/>
              <a:buChar char="•"/>
            </a:pPr>
            <a:r>
              <a:rPr lang="en-US" dirty="0"/>
              <a:t>Individuals who have completed the DRR Ambassador Curriculum will have improved knowledge of concepts, resources, and tools to be able to advocate for and support effective </a:t>
            </a:r>
            <a:r>
              <a:rPr lang="en-US" dirty="0" smtClean="0"/>
              <a:t>Disaster Risk Reduction in </a:t>
            </a:r>
            <a:r>
              <a:rPr lang="en-US" dirty="0"/>
              <a:t>their local communities. </a:t>
            </a:r>
            <a:endParaRPr lang="en-US" dirty="0" smtClean="0"/>
          </a:p>
          <a:p>
            <a:endParaRPr lang="en-US" b="1" dirty="0">
              <a:solidFill>
                <a:srgbClr val="000000"/>
              </a:solidFill>
            </a:endParaRPr>
          </a:p>
          <a:p>
            <a:r>
              <a:rPr lang="en-US" b="1" dirty="0">
                <a:solidFill>
                  <a:srgbClr val="000000"/>
                </a:solidFill>
              </a:rPr>
              <a:t>Adaptive to rapidly changing needs and opportunities: </a:t>
            </a:r>
            <a:endParaRPr lang="en-US" dirty="0">
              <a:solidFill>
                <a:srgbClr val="000000"/>
              </a:solidFill>
            </a:endParaRPr>
          </a:p>
          <a:p>
            <a:pPr marL="181240" indent="-181240">
              <a:buFont typeface="Arial" panose="020B0604020202020204" pitchFamily="34" charset="0"/>
              <a:buChar char="•"/>
            </a:pPr>
            <a:r>
              <a:rPr lang="en-US" dirty="0">
                <a:solidFill>
                  <a:srgbClr val="000000"/>
                </a:solidFill>
              </a:rPr>
              <a:t>Curriculum modules and study plans can be custom-tailored and updated to local needs, to facilitate community progress over time</a:t>
            </a:r>
          </a:p>
        </p:txBody>
      </p:sp>
      <p:sp>
        <p:nvSpPr>
          <p:cNvPr id="4" name="Slide Number Placeholder 3"/>
          <p:cNvSpPr>
            <a:spLocks noGrp="1"/>
          </p:cNvSpPr>
          <p:nvPr>
            <p:ph type="sldNum" sz="quarter" idx="10"/>
          </p:nvPr>
        </p:nvSpPr>
        <p:spPr/>
        <p:txBody>
          <a:bodyPr/>
          <a:lstStyle/>
          <a:p>
            <a:fld id="{747641A0-CF2C-4CD0-B63C-5A16DC22D8C5}"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36203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rgbClr val="000000"/>
                </a:solidFill>
              </a:rPr>
              <a:t>The Curriculum is segregated into</a:t>
            </a:r>
            <a:r>
              <a:rPr lang="en-US" baseline="0" dirty="0" smtClean="0">
                <a:solidFill>
                  <a:srgbClr val="000000"/>
                </a:solidFill>
              </a:rPr>
              <a:t> categories, each consisting of 3 to 8 presentations covering various DRR-related topics (called modules).</a:t>
            </a:r>
          </a:p>
          <a:p>
            <a:pPr marL="181240" indent="-181240">
              <a:buFont typeface="Arial" panose="020B0604020202020204" pitchFamily="34" charset="0"/>
              <a:buChar char="•"/>
            </a:pPr>
            <a:r>
              <a:rPr lang="en-US" dirty="0" smtClean="0">
                <a:solidFill>
                  <a:srgbClr val="000000"/>
                </a:solidFill>
              </a:rPr>
              <a:t>The Curriculum program and modules are based on an extensive interviews with over 60 stakeholders. </a:t>
            </a:r>
          </a:p>
          <a:p>
            <a:pPr marL="0" indent="0">
              <a:buFont typeface="Arial" panose="020B0604020202020204" pitchFamily="34" charset="0"/>
              <a:buNone/>
            </a:pPr>
            <a:endParaRPr lang="en-US" dirty="0" smtClean="0">
              <a:solidFill>
                <a:srgbClr val="000000"/>
              </a:solidFill>
            </a:endParaRPr>
          </a:p>
          <a:p>
            <a:pPr marL="0" indent="0">
              <a:buFont typeface="Arial" panose="020B0604020202020204" pitchFamily="34" charset="0"/>
              <a:buNone/>
            </a:pPr>
            <a:r>
              <a:rPr lang="en-US" dirty="0" smtClean="0">
                <a:solidFill>
                  <a:srgbClr val="000000"/>
                </a:solidFill>
              </a:rPr>
              <a:t>We focus on learning objectives,</a:t>
            </a:r>
            <a:r>
              <a:rPr lang="en-US" baseline="0" dirty="0" smtClean="0">
                <a:solidFill>
                  <a:srgbClr val="000000"/>
                </a:solidFill>
              </a:rPr>
              <a:t> which are </a:t>
            </a:r>
            <a:r>
              <a:rPr lang="en-US" dirty="0" smtClean="0">
                <a:solidFill>
                  <a:srgbClr val="000000"/>
                </a:solidFill>
              </a:rPr>
              <a:t>brief statements that describe what you will be expected to learn by the end of the module.</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000000"/>
                </a:solidFill>
              </a:rPr>
              <a:t>The modules are approximately 60-75 minutes long.</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rPr>
              <a:t>Each module has a </a:t>
            </a:r>
            <a:r>
              <a:rPr lang="en-US" kern="1200" dirty="0" smtClean="0">
                <a:solidFill>
                  <a:schemeClr val="tx1"/>
                </a:solidFill>
                <a:effectLst/>
              </a:rPr>
              <a:t>pre-test and post-test to determine if the training contributed to learning. </a:t>
            </a:r>
            <a:endParaRPr lang="en-US" dirty="0" smtClean="0">
              <a:solidFill>
                <a:srgbClr val="000000"/>
              </a:solidFill>
            </a:endParaRPr>
          </a:p>
          <a:p>
            <a:pPr marL="0" indent="0">
              <a:buFont typeface="Arial" panose="020B0604020202020204" pitchFamily="34" charset="0"/>
              <a:buNone/>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302689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Module</a:t>
            </a:r>
            <a:r>
              <a:rPr lang="en-US" baseline="0" dirty="0" smtClean="0"/>
              <a:t> 3, </a:t>
            </a:r>
            <a:r>
              <a:rPr lang="en-US" i="1" baseline="0" dirty="0" smtClean="0"/>
              <a:t>Leadership for Disaster Risk Reduction</a:t>
            </a:r>
            <a:r>
              <a:rPr lang="en-US" baseline="0" dirty="0" smtClean="0"/>
              <a:t>, will be developed later this year.</a:t>
            </a:r>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3337677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587858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Module</a:t>
            </a:r>
            <a:r>
              <a:rPr lang="en-US" baseline="0" dirty="0" smtClean="0"/>
              <a:t> 11, </a:t>
            </a:r>
            <a:r>
              <a:rPr lang="en-US" i="1" baseline="0" dirty="0" smtClean="0"/>
              <a:t>Beyond Codes and Low-Impact Development</a:t>
            </a:r>
            <a:r>
              <a:rPr lang="en-US" baseline="0" dirty="0" smtClean="0"/>
              <a:t>, will be developed later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73420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632439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Module</a:t>
            </a:r>
            <a:r>
              <a:rPr lang="en-US" baseline="0" dirty="0" smtClean="0"/>
              <a:t> 13, </a:t>
            </a:r>
            <a:r>
              <a:rPr lang="en-US" i="1" baseline="0" dirty="0" smtClean="0"/>
              <a:t>Climate and Weather Tools and Trends</a:t>
            </a:r>
            <a:r>
              <a:rPr lang="en-US" baseline="0" dirty="0" smtClean="0"/>
              <a:t>, will be developed later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71947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Module</a:t>
            </a:r>
            <a:r>
              <a:rPr lang="en-US" baseline="0" dirty="0" smtClean="0"/>
              <a:t> 17, </a:t>
            </a:r>
            <a:r>
              <a:rPr lang="en-US" i="1" baseline="0" dirty="0" smtClean="0"/>
              <a:t>Living with Water: Inland and Coastal Flooding</a:t>
            </a:r>
            <a:r>
              <a:rPr lang="en-US" baseline="0" dirty="0" smtClean="0"/>
              <a:t>, will be developed later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57579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following modules</a:t>
            </a:r>
            <a:r>
              <a:rPr lang="en-US" baseline="0" dirty="0" smtClean="0"/>
              <a:t> will be developed later this year</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Module</a:t>
            </a:r>
            <a:r>
              <a:rPr lang="en-US" baseline="0" dirty="0" smtClean="0"/>
              <a:t> 21, </a:t>
            </a:r>
            <a:r>
              <a:rPr lang="en-US" i="1" baseline="0" dirty="0" smtClean="0"/>
              <a:t>Wildfire Mitigation</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Module</a:t>
            </a:r>
            <a:r>
              <a:rPr lang="en-US" baseline="0" dirty="0" smtClean="0"/>
              <a:t> 22, </a:t>
            </a:r>
            <a:r>
              <a:rPr lang="en-US" i="1" baseline="0" dirty="0" smtClean="0"/>
              <a:t>Wildfire-Flood Connection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Module 23, </a:t>
            </a:r>
            <a:r>
              <a:rPr lang="en-US" i="1" baseline="0" dirty="0" smtClean="0"/>
              <a:t>Severe Thunderstorm / Tornado Safe Rooms</a:t>
            </a: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Module 24, </a:t>
            </a:r>
            <a:r>
              <a:rPr lang="en-US" i="1" baseline="0" dirty="0" smtClean="0"/>
              <a:t>From Policy to Engineering: Earthquake Risks</a:t>
            </a:r>
            <a:endParaRPr lang="en-US" i="0" dirty="0" smtClean="0"/>
          </a:p>
          <a:p>
            <a:endParaRPr lang="en-US" dirty="0"/>
          </a:p>
        </p:txBody>
      </p:sp>
      <p:sp>
        <p:nvSpPr>
          <p:cNvPr id="4" name="Slide Number Placeholder 3"/>
          <p:cNvSpPr>
            <a:spLocks noGrp="1"/>
          </p:cNvSpPr>
          <p:nvPr>
            <p:ph type="sldNum" sz="quarter" idx="10"/>
          </p:nvPr>
        </p:nvSpPr>
        <p:spPr/>
        <p:txBody>
          <a:bodyPr/>
          <a:lstStyle/>
          <a:p>
            <a:fld id="{747641A0-CF2C-4CD0-B63C-5A16DC22D8C5}"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575790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Dr. Dennis </a:t>
            </a:r>
            <a:r>
              <a:rPr lang="en-US" sz="1200" dirty="0" err="1" smtClean="0">
                <a:solidFill>
                  <a:srgbClr val="000000"/>
                </a:solidFill>
              </a:rPr>
              <a:t>Mileti</a:t>
            </a:r>
            <a:r>
              <a:rPr lang="en-US" dirty="0">
                <a:solidFill>
                  <a:srgbClr val="000000"/>
                </a:solidFill>
              </a:rPr>
              <a:t> </a:t>
            </a:r>
            <a:r>
              <a:rPr lang="en-US" dirty="0" smtClean="0">
                <a:solidFill>
                  <a:srgbClr val="000000"/>
                </a:solidFill>
              </a:rPr>
              <a:t>is the f</a:t>
            </a:r>
            <a:r>
              <a:rPr lang="en-US" sz="1200" dirty="0" smtClean="0">
                <a:solidFill>
                  <a:srgbClr val="000000"/>
                </a:solidFill>
              </a:rPr>
              <a:t>ormer Director of the Natural Hazards Center and Professor Emeritus at the University of Colorado at Boulder.</a:t>
            </a:r>
          </a:p>
          <a:p>
            <a:pPr defTabSz="966612">
              <a:defRP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297315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29731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297315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747641A0-CF2C-4CD0-B63C-5A16DC22D8C5}"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2297315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ea typeface="ＭＳ Ｐゴシック" pitchFamily="34" charset="-128"/>
              </a:rPr>
              <a:t>Mention </a:t>
            </a:r>
            <a:r>
              <a:rPr lang="en-US" altLang="en-US" b="0" dirty="0" smtClean="0">
                <a:solidFill>
                  <a:srgbClr val="000000"/>
                </a:solidFill>
                <a:ea typeface="ＭＳ Ｐゴシック" pitchFamily="34" charset="-128"/>
              </a:rPr>
              <a:t>that there is a special rate for partner organizations, such as local governments.</a:t>
            </a:r>
            <a:endParaRPr lang="en-US" b="0" dirty="0" smtClean="0"/>
          </a:p>
          <a:p>
            <a:endParaRPr lang="en-US" altLang="en-US" b="0" dirty="0" smtClean="0">
              <a:solidFill>
                <a:srgbClr val="00000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solidFill>
                  <a:prstClr val="black"/>
                </a:solidFill>
              </a:rPr>
              <a:pPr/>
              <a:t>37</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531689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Record on easel pad any</a:t>
            </a:r>
            <a:r>
              <a:rPr lang="en-US" b="1" baseline="0" dirty="0" smtClean="0">
                <a:solidFill>
                  <a:srgbClr val="000000"/>
                </a:solidFill>
              </a:rPr>
              <a:t> recommendations or questions to be addressed outside of the presentation.</a:t>
            </a:r>
            <a:endParaRPr lang="en-US" b="1"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372400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000000"/>
                </a:solidFill>
                <a:ea typeface="ＭＳ Ｐゴシック" pitchFamily="34" charset="-128"/>
              </a:rPr>
              <a:t>Point out the NHMA vertical integration from national policy (National Resilience Framework) to local action.</a:t>
            </a:r>
          </a:p>
          <a:p>
            <a:pPr marL="181240" indent="-181240">
              <a:buFont typeface="Arial" panose="020B0604020202020204" pitchFamily="34" charset="0"/>
              <a:buChar char="•"/>
            </a:pPr>
            <a:r>
              <a:rPr lang="en-US" altLang="en-US" dirty="0" smtClean="0">
                <a:solidFill>
                  <a:srgbClr val="000000"/>
                </a:solidFill>
                <a:ea typeface="ＭＳ Ｐゴシック" pitchFamily="34" charset="-128"/>
              </a:rPr>
              <a:t>We promote good, thoughtful development that does not harm people and property.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solidFill>
                  <a:srgbClr val="000000"/>
                </a:solidFill>
                <a:ea typeface="ＭＳ Ｐゴシック" pitchFamily="34" charset="-128"/>
              </a:rPr>
              <a:t>Disaster Risk Reduction will take place or not take place mostly based on</a:t>
            </a:r>
            <a:r>
              <a:rPr lang="en-US" altLang="en-US" baseline="0" dirty="0" smtClean="0">
                <a:solidFill>
                  <a:srgbClr val="000000"/>
                </a:solidFill>
                <a:ea typeface="ＭＳ Ｐゴシック" pitchFamily="34" charset="-128"/>
              </a:rPr>
              <a:t> local decisions.</a:t>
            </a:r>
            <a:endParaRPr lang="en-US" altLang="en-US" dirty="0" smtClean="0">
              <a:solidFill>
                <a:srgbClr val="000000"/>
              </a:solidFill>
              <a:ea typeface="ＭＳ Ｐゴシック" pitchFamily="34" charset="-128"/>
            </a:endParaRPr>
          </a:p>
          <a:p>
            <a:endParaRPr lang="en-US" b="1"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solidFill>
                  <a:prstClr val="black"/>
                </a:solidFill>
              </a:rPr>
              <a:pPr/>
              <a:t>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93022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NHMA is the recipient of a Cooperating Technical Partner (CTP) grant through the Federal Emergency Management Agency (FEMA) in support of the Resilient Neighbors Network (RNN) and education and training for communities. </a:t>
            </a:r>
          </a:p>
          <a:p>
            <a:pPr marL="181240" indent="-181240">
              <a:buFont typeface="Arial" panose="020B0604020202020204" pitchFamily="34" charset="0"/>
              <a:buChar char="•"/>
            </a:pPr>
            <a:r>
              <a:rPr lang="en-US" dirty="0" smtClean="0">
                <a:solidFill>
                  <a:srgbClr val="000000"/>
                </a:solidFill>
              </a:rPr>
              <a:t>LEFT PANEL:  </a:t>
            </a:r>
            <a:r>
              <a:rPr lang="en-US" b="1" dirty="0" smtClean="0">
                <a:solidFill>
                  <a:srgbClr val="000000"/>
                </a:solidFill>
              </a:rPr>
              <a:t>CTP 2014-2015 </a:t>
            </a:r>
            <a:r>
              <a:rPr lang="en-US" dirty="0" smtClean="0">
                <a:solidFill>
                  <a:srgbClr val="000000"/>
                </a:solidFill>
              </a:rPr>
              <a:t>focus is to support local community leaders to be informed</a:t>
            </a:r>
            <a:r>
              <a:rPr lang="en-US" baseline="0" dirty="0" smtClean="0">
                <a:solidFill>
                  <a:srgbClr val="000000"/>
                </a:solidFill>
              </a:rPr>
              <a:t> and effective participant in grassroots Disaster Risk Reduction (DRR) programs and projects.</a:t>
            </a:r>
          </a:p>
          <a:p>
            <a:pPr marL="181240" indent="-181240">
              <a:buFont typeface="Arial" panose="020B0604020202020204" pitchFamily="34" charset="0"/>
              <a:buChar char="•"/>
            </a:pPr>
            <a:r>
              <a:rPr lang="en-US" baseline="0" dirty="0" smtClean="0">
                <a:solidFill>
                  <a:srgbClr val="000000"/>
                </a:solidFill>
              </a:rPr>
              <a:t>RIGHT PANEL:  </a:t>
            </a:r>
            <a:r>
              <a:rPr lang="en-US" b="1" dirty="0" smtClean="0">
                <a:solidFill>
                  <a:srgbClr val="000000"/>
                </a:solidFill>
              </a:rPr>
              <a:t>CTP 2015-2016 </a:t>
            </a:r>
            <a:r>
              <a:rPr lang="en-US" dirty="0" smtClean="0">
                <a:solidFill>
                  <a:srgbClr val="000000"/>
                </a:solidFill>
              </a:rPr>
              <a:t>focus is to enlarge RNN community participation,</a:t>
            </a:r>
            <a:r>
              <a:rPr lang="en-US" baseline="0" dirty="0" smtClean="0">
                <a:solidFill>
                  <a:srgbClr val="000000"/>
                </a:solidFill>
              </a:rPr>
              <a:t> demonstrating meaningful progress in DRR through innovative partnerships and training resources.</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t>5</a:t>
            </a:fld>
            <a:endParaRPr lang="en-US"/>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112179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ltLang="en-US" dirty="0" smtClean="0">
                <a:solidFill>
                  <a:srgbClr val="000000"/>
                </a:solidFill>
                <a:ea typeface="ＭＳ Ｐゴシック" pitchFamily="34" charset="-128"/>
              </a:rPr>
              <a:t>NHMA members include:</a:t>
            </a:r>
          </a:p>
          <a:p>
            <a:pPr marL="664546" lvl="1" indent="-181240">
              <a:buFont typeface="Arial" panose="020B0604020202020204" pitchFamily="34" charset="0"/>
              <a:buChar char="•"/>
            </a:pPr>
            <a:r>
              <a:rPr lang="en-US" altLang="en-US" dirty="0" smtClean="0">
                <a:solidFill>
                  <a:srgbClr val="000000"/>
                </a:solidFill>
                <a:ea typeface="ＭＳ Ｐゴシック" pitchFamily="34" charset="-128"/>
              </a:rPr>
              <a:t>Individuals and organizations who want to make a difference and mitigate natural disasters. </a:t>
            </a:r>
          </a:p>
          <a:p>
            <a:pPr marL="664546" lvl="1" indent="-181240">
              <a:buFont typeface="Arial" panose="020B0604020202020204" pitchFamily="34" charset="0"/>
              <a:buChar char="•"/>
            </a:pPr>
            <a:r>
              <a:rPr lang="en-US" altLang="en-US" dirty="0" smtClean="0">
                <a:solidFill>
                  <a:srgbClr val="000000"/>
                </a:solidFill>
                <a:ea typeface="ＭＳ Ｐゴシック" pitchFamily="34" charset="-128"/>
              </a:rPr>
              <a:t>Engineers, planners, floodplain managers, government officials, community activists, academics, practitioners, students, and more</a:t>
            </a:r>
          </a:p>
          <a:p>
            <a:pPr marL="664546" lvl="1" indent="-181240">
              <a:buFont typeface="Arial" panose="020B0604020202020204" pitchFamily="34" charset="0"/>
              <a:buChar char="•"/>
            </a:pPr>
            <a:r>
              <a:rPr lang="en-US" altLang="en-US" dirty="0" smtClean="0">
                <a:solidFill>
                  <a:srgbClr val="000000"/>
                </a:solidFill>
                <a:ea typeface="ＭＳ Ｐゴシック" pitchFamily="34" charset="-128"/>
              </a:rPr>
              <a:t>People involved in building resilient organizations and communities</a:t>
            </a:r>
          </a:p>
          <a:p>
            <a:pPr marL="181240" indent="-181240" defTabSz="966612">
              <a:buFont typeface="Arial" panose="020B0604020202020204" pitchFamily="34" charset="0"/>
              <a:buChar char="•"/>
              <a:defRPr/>
            </a:pPr>
            <a:r>
              <a:rPr lang="en-US" altLang="en-US" b="0" dirty="0" smtClean="0">
                <a:solidFill>
                  <a:srgbClr val="000000"/>
                </a:solidFill>
                <a:ea typeface="ＭＳ Ｐゴシック" pitchFamily="34" charset="-128"/>
              </a:rPr>
              <a:t>We wish membership included some of you!</a:t>
            </a:r>
          </a:p>
          <a:p>
            <a:pPr marL="181240" indent="-181240" defTabSz="966612">
              <a:buFont typeface="Arial" panose="020B0604020202020204" pitchFamily="34" charset="0"/>
              <a:buChar char="•"/>
              <a:defRPr/>
            </a:pPr>
            <a:r>
              <a:rPr lang="en-US" altLang="en-US" b="1" dirty="0" smtClean="0">
                <a:solidFill>
                  <a:srgbClr val="000000"/>
                </a:solidFill>
                <a:ea typeface="ＭＳ Ｐゴシック" pitchFamily="34" charset="-128"/>
              </a:rPr>
              <a:t>There</a:t>
            </a:r>
            <a:r>
              <a:rPr lang="en-US" altLang="en-US" b="1" baseline="0" dirty="0" smtClean="0">
                <a:solidFill>
                  <a:srgbClr val="000000"/>
                </a:solidFill>
                <a:ea typeface="ＭＳ Ｐゴシック" pitchFamily="34" charset="-128"/>
              </a:rPr>
              <a:t> is a </a:t>
            </a:r>
            <a:r>
              <a:rPr lang="en-US" altLang="en-US" b="1" dirty="0" smtClean="0">
                <a:solidFill>
                  <a:srgbClr val="000000"/>
                </a:solidFill>
                <a:ea typeface="ＭＳ Ｐゴシック" pitchFamily="34" charset="-128"/>
              </a:rPr>
              <a:t>special rate for partner organizations like local governments.</a:t>
            </a:r>
          </a:p>
          <a:p>
            <a:endParaRPr lang="en-US" altLang="en-US" dirty="0" smtClean="0">
              <a:solidFill>
                <a:srgbClr val="00000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747641A0-CF2C-4CD0-B63C-5A16DC22D8C5}" type="slidenum">
              <a:rPr lang="en-US" smtClean="0">
                <a:solidFill>
                  <a:prstClr val="black"/>
                </a:solidFill>
              </a:rPr>
              <a:pPr/>
              <a:t>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Header Placeholder 5"/>
          <p:cNvSpPr>
            <a:spLocks noGrp="1"/>
          </p:cNvSpPr>
          <p:nvPr>
            <p:ph type="hdr" sz="quarter" idx="12"/>
          </p:nvPr>
        </p:nvSpPr>
        <p:spPr/>
        <p:txBody>
          <a:bodyPr/>
          <a:lstStyle/>
          <a:p>
            <a:r>
              <a:rPr lang="en-US" smtClean="0"/>
              <a:t>Module 1: Introduction to the NHMA and DRR Ambassador Curriculum</a:t>
            </a:r>
            <a:endParaRPr lang="en-US" b="1" dirty="0"/>
          </a:p>
        </p:txBody>
      </p:sp>
    </p:spTree>
    <p:extLst>
      <p:ext uri="{BB962C8B-B14F-4D97-AF65-F5344CB8AC3E}">
        <p14:creationId xmlns:p14="http://schemas.microsoft.com/office/powerpoint/2010/main" val="53168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solidFill>
                  <a:srgbClr val="000000"/>
                </a:solidFill>
              </a:rPr>
              <a:t>NHMA promotes natural hazard mitigation and adaptation through Disaster Risk Reduction (DRR). This is accomplished by creating an</a:t>
            </a:r>
            <a:r>
              <a:rPr lang="en-US" baseline="0" dirty="0" smtClean="0">
                <a:solidFill>
                  <a:srgbClr val="000000"/>
                </a:solidFill>
              </a:rPr>
              <a:t> all-inclusive </a:t>
            </a:r>
            <a:r>
              <a:rPr lang="en-US" dirty="0" smtClean="0">
                <a:solidFill>
                  <a:srgbClr val="000000"/>
                </a:solidFill>
              </a:rPr>
              <a:t>community forum to: </a:t>
            </a:r>
          </a:p>
          <a:p>
            <a:pPr marL="181240" indent="-181240" defTabSz="966612">
              <a:buFont typeface="Arial" panose="020B0604020202020204" pitchFamily="34" charset="0"/>
              <a:buChar char="•"/>
              <a:defRPr/>
            </a:pPr>
            <a:r>
              <a:rPr lang="en-US" dirty="0" smtClean="0">
                <a:solidFill>
                  <a:srgbClr val="000000"/>
                </a:solidFill>
              </a:rPr>
              <a:t>Share ideas and experiences. </a:t>
            </a:r>
          </a:p>
          <a:p>
            <a:pPr marL="181240" indent="-181240" defTabSz="966612">
              <a:buFont typeface="Arial" panose="020B0604020202020204" pitchFamily="34" charset="0"/>
              <a:buChar char="•"/>
              <a:defRPr/>
            </a:pPr>
            <a:r>
              <a:rPr lang="en-US" dirty="0" smtClean="0">
                <a:solidFill>
                  <a:srgbClr val="000000"/>
                </a:solidFill>
              </a:rPr>
              <a:t>Develop a thoughtful and unified voice. </a:t>
            </a:r>
          </a:p>
          <a:p>
            <a:pPr marL="181240" indent="-181240" defTabSz="966612">
              <a:buFont typeface="Arial" panose="020B0604020202020204" pitchFamily="34" charset="0"/>
              <a:buChar char="•"/>
              <a:defRPr/>
            </a:pPr>
            <a:r>
              <a:rPr lang="en-US" dirty="0" smtClean="0">
                <a:solidFill>
                  <a:srgbClr val="000000"/>
                </a:solidFill>
              </a:rPr>
              <a:t>Promote greater awareness of the social, economic, and environmental components of safe and resilient development. </a:t>
            </a:r>
          </a:p>
          <a:p>
            <a:pPr marL="181240" indent="-181240" defTabSz="966612">
              <a:buFont typeface="Arial" panose="020B0604020202020204" pitchFamily="34" charset="0"/>
              <a:buChar char="•"/>
              <a:defRPr/>
            </a:pPr>
            <a:r>
              <a:rPr lang="en-US" dirty="0" smtClean="0">
                <a:solidFill>
                  <a:srgbClr val="000000"/>
                </a:solidFill>
              </a:rPr>
              <a:t>Create more equitable, safe, and sustainable hazard mitigation programs so that that foreseeable natural events do not become disasters. </a:t>
            </a:r>
          </a:p>
        </p:txBody>
      </p:sp>
      <p:sp>
        <p:nvSpPr>
          <p:cNvPr id="4" name="Header Placeholder 3"/>
          <p:cNvSpPr>
            <a:spLocks noGrp="1"/>
          </p:cNvSpPr>
          <p:nvPr>
            <p:ph type="hdr" sz="quarter" idx="10"/>
          </p:nvPr>
        </p:nvSpPr>
        <p:spPr/>
        <p:txBody>
          <a:bodyPr/>
          <a:lstStyle/>
          <a:p>
            <a:r>
              <a:rPr lang="en-US" smtClean="0"/>
              <a:t>Module 1: Introduction to the NHMA and DRR Ambassador Curriculum</a:t>
            </a:r>
            <a:endParaRPr lang="en-US" b="1" dirty="0"/>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Slide Number Placeholder 5"/>
          <p:cNvSpPr>
            <a:spLocks noGrp="1"/>
          </p:cNvSpPr>
          <p:nvPr>
            <p:ph type="sldNum" sz="quarter" idx="12"/>
          </p:nvPr>
        </p:nvSpPr>
        <p:spPr/>
        <p:txBody>
          <a:bodyPr/>
          <a:lstStyle/>
          <a:p>
            <a:fld id="{747641A0-CF2C-4CD0-B63C-5A16DC22D8C5}" type="slidenum">
              <a:rPr lang="en-US" smtClean="0"/>
              <a:t>7</a:t>
            </a:fld>
            <a:endParaRPr lang="en-US"/>
          </a:p>
        </p:txBody>
      </p:sp>
    </p:spTree>
    <p:extLst>
      <p:ext uri="{BB962C8B-B14F-4D97-AF65-F5344CB8AC3E}">
        <p14:creationId xmlns:p14="http://schemas.microsoft.com/office/powerpoint/2010/main" val="179773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1: Introduction to the NHMA and DRR Ambassador Curriculum</a:t>
            </a:r>
            <a:endParaRPr lang="en-US" b="1" dirty="0"/>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Slide Number Placeholder 5"/>
          <p:cNvSpPr>
            <a:spLocks noGrp="1"/>
          </p:cNvSpPr>
          <p:nvPr>
            <p:ph type="sldNum" sz="quarter" idx="12"/>
          </p:nvPr>
        </p:nvSpPr>
        <p:spPr/>
        <p:txBody>
          <a:bodyPr/>
          <a:lstStyle/>
          <a:p>
            <a:fld id="{747641A0-CF2C-4CD0-B63C-5A16DC22D8C5}" type="slidenum">
              <a:rPr lang="en-US" smtClean="0"/>
              <a:t>8</a:t>
            </a:fld>
            <a:endParaRPr lang="en-US"/>
          </a:p>
        </p:txBody>
      </p:sp>
    </p:spTree>
    <p:extLst>
      <p:ext uri="{BB962C8B-B14F-4D97-AF65-F5344CB8AC3E}">
        <p14:creationId xmlns:p14="http://schemas.microsoft.com/office/powerpoint/2010/main" val="131907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Module 1: Introduction to the NHMA and DRR Ambassador Curriculum</a:t>
            </a:r>
            <a:endParaRPr lang="en-US" b="1" dirty="0"/>
          </a:p>
        </p:txBody>
      </p:sp>
      <p:sp>
        <p:nvSpPr>
          <p:cNvPr id="5" name="Footer Placeholder 4"/>
          <p:cNvSpPr>
            <a:spLocks noGrp="1"/>
          </p:cNvSpPr>
          <p:nvPr>
            <p:ph type="ftr" sz="quarter" idx="11"/>
          </p:nvPr>
        </p:nvSpPr>
        <p:spPr/>
        <p:txBody>
          <a:bodyPr/>
          <a:lstStyle/>
          <a:p>
            <a:r>
              <a:rPr lang="en-US" smtClean="0"/>
              <a:t>NHMA Disaster Risk Reduction Ambassador Curriculum </a:t>
            </a:r>
            <a:endParaRPr lang="en-US" dirty="0"/>
          </a:p>
        </p:txBody>
      </p:sp>
      <p:sp>
        <p:nvSpPr>
          <p:cNvPr id="6" name="Slide Number Placeholder 5"/>
          <p:cNvSpPr>
            <a:spLocks noGrp="1"/>
          </p:cNvSpPr>
          <p:nvPr>
            <p:ph type="sldNum" sz="quarter" idx="12"/>
          </p:nvPr>
        </p:nvSpPr>
        <p:spPr/>
        <p:txBody>
          <a:bodyPr/>
          <a:lstStyle/>
          <a:p>
            <a:fld id="{747641A0-CF2C-4CD0-B63C-5A16DC22D8C5}" type="slidenum">
              <a:rPr lang="en-US" smtClean="0"/>
              <a:t>9</a:t>
            </a:fld>
            <a:endParaRPr lang="en-US"/>
          </a:p>
        </p:txBody>
      </p:sp>
    </p:spTree>
    <p:extLst>
      <p:ext uri="{BB962C8B-B14F-4D97-AF65-F5344CB8AC3E}">
        <p14:creationId xmlns:p14="http://schemas.microsoft.com/office/powerpoint/2010/main" val="281401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10C721-AE2B-4C04-8E90-2142017EF6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7" name="Slide Number Placeholder 26"/>
          <p:cNvSpPr>
            <a:spLocks noGrp="1"/>
          </p:cNvSpPr>
          <p:nvPr>
            <p:ph type="sldNum" sz="quarter" idx="11"/>
          </p:nvPr>
        </p:nvSpPr>
        <p:spPr/>
        <p:txBody>
          <a:bodyPr rtlCol="0"/>
          <a:lstStyle/>
          <a:p>
            <a:fld id="{AA10C721-AE2B-4C04-8E90-2142017EF61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
        <p:nvSpPr>
          <p:cNvPr id="10" name="Title 1"/>
          <p:cNvSpPr>
            <a:spLocks noGrp="1"/>
          </p:cNvSpPr>
          <p:nvPr>
            <p:ph type="title"/>
          </p:nvPr>
        </p:nvSpPr>
        <p:spPr>
          <a:xfrm>
            <a:off x="457200" y="838199"/>
            <a:ext cx="8229600" cy="1097461"/>
          </a:xfrm>
        </p:spPr>
        <p:txBody>
          <a:bodyPr/>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81200"/>
            <a:ext cx="8229600" cy="3886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1743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3367088"/>
            <a:ext cx="7772400" cy="2347912"/>
          </a:xfrm>
        </p:spPr>
        <p:txBody>
          <a:bodyPr anchor="t"/>
          <a:lstStyle>
            <a:lvl1pPr marL="45720" indent="0">
              <a:buNone/>
              <a:defRPr sz="2100" b="0">
                <a:solidFill>
                  <a:schemeClr val="tx2">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057401"/>
            <a:ext cx="4038600" cy="3810000"/>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057400"/>
            <a:ext cx="4038600" cy="3809999"/>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9C4C27-3F92-447F-917C-AFF9186DA2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81200"/>
            <a:ext cx="4041648"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981200"/>
            <a:ext cx="4041775" cy="720970"/>
          </a:xfrm>
          <a:solidFill>
            <a:schemeClr val="accent2">
              <a:satMod val="150000"/>
              <a:alpha val="25000"/>
            </a:schemeClr>
          </a:solidFill>
          <a:ln w="12700">
            <a:solidFill>
              <a:schemeClr val="accent2"/>
            </a:solidFill>
          </a:ln>
        </p:spPr>
        <p:txBody>
          <a:bodyPr anchor="ctr">
            <a:noAutofit/>
          </a:bodyPr>
          <a:lstStyle>
            <a:lvl1pPr marL="45720" indent="0">
              <a:buNone/>
              <a:defRPr sz="2400" b="1">
                <a:solidFill>
                  <a:schemeClr val="tx1">
                    <a:lumMod val="50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463681"/>
          </a:xfrm>
        </p:spPr>
        <p:txBody>
          <a:bodyPr>
            <a:normAutofit/>
          </a:bodyPr>
          <a:lstStyle>
            <a:lvl1pPr>
              <a:defRPr sz="2400">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7" name="Slide Number Placeholder 26"/>
          <p:cNvSpPr>
            <a:spLocks noGrp="1"/>
          </p:cNvSpPr>
          <p:nvPr>
            <p:ph type="sldNum" sz="quarter" idx="11"/>
          </p:nvPr>
        </p:nvSpPr>
        <p:spPr/>
        <p:txBody>
          <a:bodyPr rtlCol="0"/>
          <a:lstStyle/>
          <a:p>
            <a:fld id="{AA10C721-AE2B-4C04-8E90-2142017EF61E}" type="slidenum">
              <a:rPr lang="en-US" smtClean="0"/>
              <a:t>‹#›</a:t>
            </a:fld>
            <a:endParaRPr lang="en-US"/>
          </a:p>
        </p:txBody>
      </p:sp>
      <p:sp>
        <p:nvSpPr>
          <p:cNvPr id="10" name="Title 1"/>
          <p:cNvSpPr>
            <a:spLocks noGrp="1"/>
          </p:cNvSpPr>
          <p:nvPr>
            <p:ph type="title"/>
          </p:nvPr>
        </p:nvSpPr>
        <p:spPr>
          <a:xfrm>
            <a:off x="457200" y="838199"/>
            <a:ext cx="8229600" cy="1097461"/>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1293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A10C721-AE2B-4C04-8E90-2142017EF6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C721-AE2B-4C04-8E90-2142017EF6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userDrawn="1"/>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8199"/>
            <a:ext cx="8229600" cy="1097461"/>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57400"/>
            <a:ext cx="8229600" cy="378299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5407339" y="612648"/>
            <a:ext cx="3558410" cy="225552"/>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600">
                <a:solidFill>
                  <a:schemeClr val="bg1"/>
                </a:solidFill>
              </a:defRPr>
            </a:lvl1pPr>
          </a:lstStyle>
          <a:p>
            <a:fld id="{AA10C721-AE2B-4C04-8E90-2142017EF61E}" type="slidenum">
              <a:rPr lang="en-US" smtClean="0"/>
              <a:pPr/>
              <a:t>‹#›</a:t>
            </a:fld>
            <a:endParaRPr lang="en-US" dirty="0"/>
          </a:p>
        </p:txBody>
      </p:sp>
      <p:pic>
        <p:nvPicPr>
          <p:cNvPr id="21" name="Picture 16"/>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930627" y="6199496"/>
            <a:ext cx="1178117" cy="625875"/>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2" r:id="rId5"/>
    <p:sldLayoutId id="2147483726" r:id="rId6"/>
    <p:sldLayoutId id="2147483727" r:id="rId7"/>
    <p:sldLayoutId id="2147483728" r:id="rId8"/>
    <p:sldLayoutId id="2147483729" r:id="rId9"/>
    <p:sldLayoutId id="2147483730" r:id="rId10"/>
    <p:sldLayoutId id="2147483731" r:id="rId11"/>
    <p:sldLayoutId id="2147483725" r:id="rId12"/>
  </p:sldLayoutIdLst>
  <p:hf hdr="0" ftr="0" dt="0"/>
  <p:txStyles>
    <p:titleStyle>
      <a:lvl1pPr algn="l" rtl="0" eaLnBrk="1" latinLnBrk="0" hangingPunct="1">
        <a:spcBef>
          <a:spcPct val="0"/>
        </a:spcBef>
        <a:buNone/>
        <a:defRPr kumimoji="0" sz="4000" b="1" kern="1200">
          <a:solidFill>
            <a:schemeClr val="tx2">
              <a:lumMod val="75000"/>
            </a:schemeClr>
          </a:solidFill>
          <a:latin typeface="+mj-lt"/>
          <a:ea typeface="+mj-ea"/>
          <a:cs typeface="+mj-cs"/>
        </a:defRPr>
      </a:lvl1pPr>
    </p:titleStyle>
    <p:bodyStyle>
      <a:lvl1pPr marL="365760" indent="-256032" algn="l" rtl="0" eaLnBrk="1" latinLnBrk="0" hangingPunct="1">
        <a:spcBef>
          <a:spcPts val="600"/>
        </a:spcBef>
        <a:spcAft>
          <a:spcPts val="600"/>
        </a:spcAft>
        <a:buClr>
          <a:schemeClr val="accent3"/>
        </a:buClr>
        <a:buFont typeface="Georgia"/>
        <a:buChar char="•"/>
        <a:defRPr kumimoji="0" sz="2400" kern="1200">
          <a:solidFill>
            <a:schemeClr val="tx1">
              <a:lumMod val="50000"/>
            </a:schemeClr>
          </a:solidFill>
          <a:latin typeface="+mn-lt"/>
          <a:ea typeface="+mn-ea"/>
          <a:cs typeface="+mn-cs"/>
        </a:defRPr>
      </a:lvl1pPr>
      <a:lvl2pPr marL="658368" indent="-246888" algn="l" rtl="0" eaLnBrk="1" latinLnBrk="0" hangingPunct="1">
        <a:spcBef>
          <a:spcPts val="600"/>
        </a:spcBef>
        <a:spcAft>
          <a:spcPts val="600"/>
        </a:spcAft>
        <a:buClr>
          <a:schemeClr val="accent2"/>
        </a:buClr>
        <a:buFont typeface="Georgia"/>
        <a:buChar char="▫"/>
        <a:defRPr kumimoji="0" sz="2400" kern="1200">
          <a:solidFill>
            <a:schemeClr val="bg2">
              <a:lumMod val="10000"/>
            </a:schemeClr>
          </a:solidFill>
          <a:latin typeface="+mn-lt"/>
          <a:ea typeface="+mn-ea"/>
          <a:cs typeface="+mn-cs"/>
        </a:defRPr>
      </a:lvl2pPr>
      <a:lvl3pPr marL="923544" indent="-219456" algn="l" rtl="0" eaLnBrk="1" latinLnBrk="0" hangingPunct="1">
        <a:spcBef>
          <a:spcPts val="600"/>
        </a:spcBef>
        <a:spcAft>
          <a:spcPts val="600"/>
        </a:spcAft>
        <a:buClr>
          <a:schemeClr val="accent1"/>
        </a:buClr>
        <a:buFont typeface="Wingdings 2"/>
        <a:buChar char=""/>
        <a:defRPr kumimoji="0" sz="2400" kern="1200">
          <a:solidFill>
            <a:schemeClr val="accent1">
              <a:lumMod val="50000"/>
            </a:schemeClr>
          </a:solidFill>
          <a:latin typeface="+mn-lt"/>
          <a:ea typeface="+mn-ea"/>
          <a:cs typeface="+mn-cs"/>
        </a:defRPr>
      </a:lvl3pPr>
      <a:lvl4pPr marL="1179576" indent="-201168" algn="l" rtl="0" eaLnBrk="1" latinLnBrk="0" hangingPunct="1">
        <a:spcBef>
          <a:spcPts val="600"/>
        </a:spcBef>
        <a:spcAft>
          <a:spcPts val="600"/>
        </a:spcAft>
        <a:buClr>
          <a:schemeClr val="accent1"/>
        </a:buClr>
        <a:buFont typeface="Wingdings 2"/>
        <a:buChar char=""/>
        <a:defRPr kumimoji="0" sz="2400" kern="1200">
          <a:solidFill>
            <a:schemeClr val="accent1">
              <a:lumMod val="50000"/>
            </a:schemeClr>
          </a:solidFill>
          <a:latin typeface="+mn-lt"/>
          <a:ea typeface="+mn-ea"/>
          <a:cs typeface="+mn-cs"/>
        </a:defRPr>
      </a:lvl4pPr>
      <a:lvl5pPr marL="1389888" indent="-182880" algn="l" rtl="0" eaLnBrk="1" latinLnBrk="0" hangingPunct="1">
        <a:spcBef>
          <a:spcPts val="600"/>
        </a:spcBef>
        <a:spcAft>
          <a:spcPts val="600"/>
        </a:spcAft>
        <a:buClr>
          <a:schemeClr val="accent3"/>
        </a:buClr>
        <a:buFont typeface="Georgia"/>
        <a:buChar char="▫"/>
        <a:defRPr kumimoji="0" sz="2400" kern="1200">
          <a:solidFill>
            <a:schemeClr val="accent2">
              <a:lumMod val="50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nhma.inf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nhma.inf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hma.info/wp-content/uploads/2016/04/A_Living_Mosaic_FINAL.pdf"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nhma.info/publications/the-patchwork-quilt/"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esilientneighbors.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hyperlink" Target="http://resilientneighbor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amiltonproject.org/assets/legacy/files/downloads_and_links/THP_15WaysRethinkFedDeficit_Feb13_rev_1.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nhma.info/"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hyperlink" Target="http://www.nhma.info/" TargetMode="External"/><Relationship Id="rId4" Type="http://schemas.openxmlformats.org/officeDocument/2006/relationships/hyperlink" Target="mailto:nathazma@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nhma.inf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nhma.in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nhma.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112" y="1730403"/>
            <a:ext cx="8022088" cy="1204306"/>
          </a:xfrm>
        </p:spPr>
        <p:txBody>
          <a:bodyPr>
            <a:normAutofit fontScale="90000"/>
          </a:bodyPr>
          <a:lstStyle/>
          <a:p>
            <a:r>
              <a:rPr lang="en-US" sz="4000" b="0" dirty="0" smtClean="0">
                <a:latin typeface="AlternateGothic2 BT" panose="020B0608020202050204" pitchFamily="34" charset="0"/>
              </a:rPr>
              <a:t>Introduction to the </a:t>
            </a:r>
            <a:br>
              <a:rPr lang="en-US" sz="4000" b="0" dirty="0" smtClean="0">
                <a:latin typeface="AlternateGothic2 BT" panose="020B0608020202050204" pitchFamily="34" charset="0"/>
              </a:rPr>
            </a:br>
            <a:r>
              <a:rPr lang="en-US" sz="4000" b="0" dirty="0" smtClean="0">
                <a:latin typeface="AlternateGothic2 BT" panose="020B0608020202050204" pitchFamily="34" charset="0"/>
              </a:rPr>
              <a:t>Natural Hazard Mitigation Association (NHMA) and Disaster Risk Reduction (DRR) Ambassador Curriculum</a:t>
            </a:r>
            <a:endParaRPr lang="en-US" sz="4000" b="0" dirty="0">
              <a:latin typeface="AlternateGothic2 BT" panose="020B0608020202050204" pitchFamily="34" charset="0"/>
            </a:endParaRPr>
          </a:p>
        </p:txBody>
      </p:sp>
      <p:sp>
        <p:nvSpPr>
          <p:cNvPr id="3" name="Subtitle 2"/>
          <p:cNvSpPr>
            <a:spLocks noGrp="1"/>
          </p:cNvSpPr>
          <p:nvPr>
            <p:ph type="subTitle" idx="1"/>
          </p:nvPr>
        </p:nvSpPr>
        <p:spPr>
          <a:xfrm>
            <a:off x="838200" y="3048000"/>
            <a:ext cx="6511131" cy="329259"/>
          </a:xfrm>
        </p:spPr>
        <p:txBody>
          <a:bodyPr>
            <a:normAutofit fontScale="77500" lnSpcReduction="20000"/>
          </a:bodyPr>
          <a:lstStyle/>
          <a:p>
            <a:r>
              <a:rPr lang="en-US" dirty="0" smtClean="0"/>
              <a:t>Natural Hazard Mitigation Association</a:t>
            </a:r>
            <a:endParaRPr lang="en-US" dirty="0"/>
          </a:p>
        </p:txBody>
      </p:sp>
      <p:sp>
        <p:nvSpPr>
          <p:cNvPr id="6" name="Subtitle 2"/>
          <p:cNvSpPr txBox="1">
            <a:spLocks/>
          </p:cNvSpPr>
          <p:nvPr/>
        </p:nvSpPr>
        <p:spPr>
          <a:xfrm>
            <a:off x="838200" y="3899938"/>
            <a:ext cx="4572000" cy="1752600"/>
          </a:xfrm>
          <a:prstGeom prst="rect">
            <a:avLst/>
          </a:prstGeom>
        </p:spPr>
        <p:txBody>
          <a:bodyPr vert="horz">
            <a:normAutofit/>
          </a:bodyPr>
          <a:lstStyle>
            <a:lvl1pPr marL="64008" indent="0" algn="l" rtl="0" eaLnBrk="1" latinLnBrk="0" hangingPunct="1">
              <a:spcBef>
                <a:spcPts val="6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600"/>
              </a:spcBef>
              <a:buClr>
                <a:schemeClr val="accent2"/>
              </a:buClr>
              <a:buFont typeface="Georgia"/>
              <a:buNone/>
              <a:defRPr kumimoji="0" sz="2400" kern="1200">
                <a:solidFill>
                  <a:schemeClr val="accent2">
                    <a:lumMod val="50000"/>
                  </a:schemeClr>
                </a:solidFill>
                <a:latin typeface="+mn-lt"/>
                <a:ea typeface="+mn-ea"/>
                <a:cs typeface="+mn-cs"/>
              </a:defRPr>
            </a:lvl2pPr>
            <a:lvl3pPr marL="914400" indent="0" algn="ctr" rtl="0" eaLnBrk="1" latinLnBrk="0" hangingPunct="1">
              <a:spcBef>
                <a:spcPts val="600"/>
              </a:spcBef>
              <a:buClr>
                <a:schemeClr val="accent1"/>
              </a:buClr>
              <a:buFont typeface="Wingdings 2"/>
              <a:buNone/>
              <a:defRPr kumimoji="0" sz="2400" kern="1200">
                <a:solidFill>
                  <a:schemeClr val="accent1">
                    <a:lumMod val="50000"/>
                  </a:schemeClr>
                </a:solidFill>
                <a:latin typeface="+mn-lt"/>
                <a:ea typeface="+mn-ea"/>
                <a:cs typeface="+mn-cs"/>
              </a:defRPr>
            </a:lvl3pPr>
            <a:lvl4pPr marL="1371600" indent="0" algn="ctr" rtl="0" eaLnBrk="1" latinLnBrk="0" hangingPunct="1">
              <a:spcBef>
                <a:spcPts val="600"/>
              </a:spcBef>
              <a:buClr>
                <a:schemeClr val="accent1"/>
              </a:buClr>
              <a:buFont typeface="Wingdings 2"/>
              <a:buNone/>
              <a:defRPr kumimoji="0" sz="2400" kern="1200">
                <a:solidFill>
                  <a:schemeClr val="accent1">
                    <a:lumMod val="50000"/>
                  </a:schemeClr>
                </a:solidFill>
                <a:latin typeface="+mn-lt"/>
                <a:ea typeface="+mn-ea"/>
                <a:cs typeface="+mn-cs"/>
              </a:defRPr>
            </a:lvl4pPr>
            <a:lvl5pPr marL="1828800" indent="0" algn="ctr" rtl="0" eaLnBrk="1" latinLnBrk="0" hangingPunct="1">
              <a:spcBef>
                <a:spcPts val="600"/>
              </a:spcBef>
              <a:buClr>
                <a:schemeClr val="accent3"/>
              </a:buClr>
              <a:buFont typeface="Georgia"/>
              <a:buNone/>
              <a:defRPr kumimoji="0" sz="2400" kern="1200">
                <a:solidFill>
                  <a:schemeClr val="accent3">
                    <a:lumMod val="50000"/>
                  </a:schemeClr>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endParaRPr lang="en-US" b="1" i="1" dirty="0">
              <a:solidFill>
                <a:schemeClr val="tx1">
                  <a:lumMod val="50000"/>
                </a:scheme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 y="5611484"/>
            <a:ext cx="2114550" cy="11703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2800" y="5756565"/>
            <a:ext cx="1828800" cy="834501"/>
          </a:xfrm>
          <a:prstGeom prst="rect">
            <a:avLst/>
          </a:prstGeom>
        </p:spPr>
      </p:pic>
    </p:spTree>
    <p:extLst>
      <p:ext uri="{BB962C8B-B14F-4D97-AF65-F5344CB8AC3E}">
        <p14:creationId xmlns:p14="http://schemas.microsoft.com/office/powerpoint/2010/main" val="3206222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NHMA</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54380" y="2755392"/>
            <a:ext cx="3444240" cy="2883408"/>
          </a:xfrm>
          <a:prstGeom prst="rect">
            <a:avLst/>
          </a:prstGeom>
          <a:ln>
            <a:noFill/>
          </a:ln>
          <a:effectLst/>
        </p:spPr>
      </p:pic>
      <p:sp>
        <p:nvSpPr>
          <p:cNvPr id="4" name="Content Placeholder 3"/>
          <p:cNvSpPr>
            <a:spLocks noGrp="1"/>
          </p:cNvSpPr>
          <p:nvPr>
            <p:ph sz="half" idx="2"/>
          </p:nvPr>
        </p:nvSpPr>
        <p:spPr>
          <a:xfrm>
            <a:off x="4648200" y="2590800"/>
            <a:ext cx="4495800" cy="3505200"/>
          </a:xfrm>
        </p:spPr>
        <p:txBody>
          <a:bodyPr>
            <a:normAutofit fontScale="92500" lnSpcReduction="10000"/>
          </a:bodyPr>
          <a:lstStyle/>
          <a:p>
            <a:pPr marL="171450" indent="-171450">
              <a:buFont typeface="Arial" panose="020B0604020202020204" pitchFamily="34" charset="0"/>
              <a:buChar char="•"/>
            </a:pPr>
            <a:r>
              <a:rPr lang="en-US" dirty="0"/>
              <a:t>Provide expertise to guide decision makers</a:t>
            </a:r>
          </a:p>
          <a:p>
            <a:pPr marL="171450" indent="-171450">
              <a:buFont typeface="Arial" panose="020B0604020202020204" pitchFamily="34" charset="0"/>
              <a:buChar char="•"/>
            </a:pPr>
            <a:r>
              <a:rPr lang="en-US" dirty="0"/>
              <a:t>Identify techniques and tools to empower decision makers</a:t>
            </a:r>
          </a:p>
          <a:p>
            <a:pPr marL="171450" indent="-171450">
              <a:buFont typeface="Arial" panose="020B0604020202020204" pitchFamily="34" charset="0"/>
              <a:buChar char="•"/>
            </a:pPr>
            <a:r>
              <a:rPr lang="en-US" dirty="0"/>
              <a:t>Support community, regional, state, and federal initiatives</a:t>
            </a:r>
          </a:p>
          <a:p>
            <a:pPr marL="171450" indent="-171450">
              <a:buFont typeface="Arial" panose="020B0604020202020204" pitchFamily="34" charset="0"/>
              <a:buChar char="•"/>
            </a:pPr>
            <a:r>
              <a:rPr lang="en-US" dirty="0"/>
              <a:t>Work with insurance, code, </a:t>
            </a:r>
            <a:r>
              <a:rPr lang="en-US" dirty="0" smtClean="0"/>
              <a:t>energy </a:t>
            </a:r>
            <a:r>
              <a:rPr lang="en-US" dirty="0"/>
              <a:t>associations for </a:t>
            </a:r>
            <a:r>
              <a:rPr lang="en-US" dirty="0" smtClean="0"/>
              <a:t>community </a:t>
            </a:r>
            <a:r>
              <a:rPr lang="en-US" dirty="0"/>
              <a:t>resiliency</a:t>
            </a:r>
          </a:p>
        </p:txBody>
      </p:sp>
      <p:sp>
        <p:nvSpPr>
          <p:cNvPr id="5" name="Slide Number Placeholder 4"/>
          <p:cNvSpPr>
            <a:spLocks noGrp="1"/>
          </p:cNvSpPr>
          <p:nvPr>
            <p:ph type="sldNum" sz="quarter" idx="12"/>
          </p:nvPr>
        </p:nvSpPr>
        <p:spPr/>
        <p:txBody>
          <a:bodyPr/>
          <a:lstStyle/>
          <a:p>
            <a:fld id="{0D9C4C27-3F92-447F-917C-AFF9186DA294}" type="slidenum">
              <a:rPr lang="en-US" smtClean="0"/>
              <a:pPr/>
              <a:t>10</a:t>
            </a:fld>
            <a:endParaRPr lang="en-US" dirty="0"/>
          </a:p>
        </p:txBody>
      </p:sp>
      <p:pic>
        <p:nvPicPr>
          <p:cNvPr id="6"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0977" y="716236"/>
            <a:ext cx="8714423" cy="1713066"/>
          </a:xfrm>
          <a:prstGeom prst="rect">
            <a:avLst/>
          </a:prstGeom>
        </p:spPr>
      </p:pic>
    </p:spTree>
    <p:extLst>
      <p:ext uri="{BB962C8B-B14F-4D97-AF65-F5344CB8AC3E}">
        <p14:creationId xmlns:p14="http://schemas.microsoft.com/office/powerpoint/2010/main" val="17377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NHMA Website</a:t>
            </a:r>
            <a:br>
              <a:rPr lang="en-US" sz="3600" dirty="0" smtClean="0"/>
            </a:br>
            <a:endParaRPr lang="en-US" sz="3600" dirty="0"/>
          </a:p>
        </p:txBody>
      </p:sp>
      <p:pic>
        <p:nvPicPr>
          <p:cNvPr id="4" name="Content Placeholder 3">
            <a:hlinkClick r:id="rId3"/>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147696" y="1867785"/>
            <a:ext cx="8767704" cy="1485015"/>
          </a:xfrm>
          <a:ln>
            <a:solidFill>
              <a:schemeClr val="accent1"/>
            </a:solidFill>
          </a:ln>
        </p:spPr>
      </p:pic>
      <p:sp>
        <p:nvSpPr>
          <p:cNvPr id="3" name="Content Placeholder 2"/>
          <p:cNvSpPr>
            <a:spLocks noGrp="1"/>
          </p:cNvSpPr>
          <p:nvPr>
            <p:ph sz="half" idx="2"/>
          </p:nvPr>
        </p:nvSpPr>
        <p:spPr>
          <a:xfrm>
            <a:off x="3733800" y="3581400"/>
            <a:ext cx="5349256" cy="2285999"/>
          </a:xfrm>
        </p:spPr>
        <p:txBody>
          <a:bodyPr/>
          <a:lstStyle/>
          <a:p>
            <a:r>
              <a:rPr lang="en-US" dirty="0" smtClean="0"/>
              <a:t>Symposiums/Workshops</a:t>
            </a:r>
          </a:p>
          <a:p>
            <a:r>
              <a:rPr lang="en-US" dirty="0" smtClean="0"/>
              <a:t>Resources – Best Practices, Job Posting, Web Links</a:t>
            </a:r>
          </a:p>
          <a:p>
            <a:r>
              <a:rPr lang="en-US" dirty="0" smtClean="0"/>
              <a:t>Publications available for download</a:t>
            </a:r>
          </a:p>
          <a:p>
            <a:r>
              <a:rPr lang="en-US" dirty="0" smtClean="0"/>
              <a:t>Projects </a:t>
            </a:r>
            <a:endParaRPr lang="en-US" dirty="0"/>
          </a:p>
        </p:txBody>
      </p:sp>
      <p:sp>
        <p:nvSpPr>
          <p:cNvPr id="6" name="Slide Number Placeholder 3"/>
          <p:cNvSpPr>
            <a:spLocks noGrp="1"/>
          </p:cNvSpPr>
          <p:nvPr>
            <p:ph type="sldNum" sz="quarter" idx="12"/>
          </p:nvPr>
        </p:nvSpPr>
        <p:spPr/>
        <p:txBody>
          <a:bodyPr/>
          <a:lstStyle/>
          <a:p>
            <a:fld id="{AA10C721-AE2B-4C04-8E90-2142017EF61E}" type="slidenum">
              <a:rPr lang="en-US" smtClean="0"/>
              <a:t>11</a:t>
            </a:fld>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619154">
            <a:off x="1565104" y="3169346"/>
            <a:ext cx="7016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7893" y="3791986"/>
            <a:ext cx="2768707" cy="369332"/>
          </a:xfrm>
          <a:prstGeom prst="rect">
            <a:avLst/>
          </a:prstGeom>
          <a:noFill/>
        </p:spPr>
        <p:txBody>
          <a:bodyPr wrap="none" rtlCol="0">
            <a:spAutoFit/>
          </a:bodyPr>
          <a:lstStyle/>
          <a:p>
            <a:r>
              <a:rPr lang="en-US" b="1" dirty="0">
                <a:solidFill>
                  <a:schemeClr val="tx1">
                    <a:lumMod val="50000"/>
                  </a:schemeClr>
                </a:solidFill>
              </a:rPr>
              <a:t>[click to visit </a:t>
            </a:r>
            <a:r>
              <a:rPr lang="en-US" b="1" dirty="0" smtClean="0">
                <a:solidFill>
                  <a:schemeClr val="tx1">
                    <a:lumMod val="50000"/>
                  </a:schemeClr>
                </a:solidFill>
              </a:rPr>
              <a:t>website</a:t>
            </a:r>
            <a:r>
              <a:rPr lang="en-US" b="1" dirty="0">
                <a:solidFill>
                  <a:schemeClr val="tx1">
                    <a:lumMod val="50000"/>
                  </a:schemeClr>
                </a:solidFill>
              </a:rPr>
              <a:t>]</a:t>
            </a:r>
          </a:p>
        </p:txBody>
      </p:sp>
    </p:spTree>
    <p:extLst>
      <p:ext uri="{BB962C8B-B14F-4D97-AF65-F5344CB8AC3E}">
        <p14:creationId xmlns:p14="http://schemas.microsoft.com/office/powerpoint/2010/main" val="354980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037" y="1905000"/>
            <a:ext cx="8192763" cy="4038600"/>
          </a:xfrm>
        </p:spPr>
      </p:pic>
      <p:sp>
        <p:nvSpPr>
          <p:cNvPr id="2" name="Title 1"/>
          <p:cNvSpPr>
            <a:spLocks noGrp="1"/>
          </p:cNvSpPr>
          <p:nvPr>
            <p:ph type="title"/>
          </p:nvPr>
        </p:nvSpPr>
        <p:spPr/>
        <p:txBody>
          <a:bodyPr>
            <a:normAutofit fontScale="90000"/>
          </a:bodyPr>
          <a:lstStyle/>
          <a:p>
            <a:r>
              <a:rPr lang="en-US" dirty="0"/>
              <a:t>Four NHMA Local </a:t>
            </a:r>
            <a:r>
              <a:rPr lang="en-US" dirty="0" smtClean="0"/>
              <a:t>Initiatives</a:t>
            </a:r>
            <a:br>
              <a:rPr lang="en-US" dirty="0" smtClean="0"/>
            </a:br>
            <a:endParaRPr lang="en-US" dirty="0"/>
          </a:p>
        </p:txBody>
      </p:sp>
      <p:sp>
        <p:nvSpPr>
          <p:cNvPr id="6" name="Slide Number Placeholder 3"/>
          <p:cNvSpPr>
            <a:spLocks noGrp="1"/>
          </p:cNvSpPr>
          <p:nvPr>
            <p:ph type="sldNum" sz="quarter" idx="12"/>
          </p:nvPr>
        </p:nvSpPr>
        <p:spPr>
          <a:xfrm>
            <a:off x="8174736" y="2272"/>
            <a:ext cx="762000" cy="365760"/>
          </a:xfrm>
        </p:spPr>
        <p:txBody>
          <a:bodyPr/>
          <a:lstStyle/>
          <a:p>
            <a:fld id="{AA10C721-AE2B-4C04-8E90-2142017EF61E}" type="slidenum">
              <a:rPr lang="en-US" smtClean="0"/>
              <a:t>12</a:t>
            </a:fld>
            <a:endParaRPr lang="en-US" dirty="0"/>
          </a:p>
        </p:txBody>
      </p:sp>
      <p:sp>
        <p:nvSpPr>
          <p:cNvPr id="5" name="Right Arrow Callout 4"/>
          <p:cNvSpPr/>
          <p:nvPr/>
        </p:nvSpPr>
        <p:spPr>
          <a:xfrm>
            <a:off x="7463051" y="1447800"/>
            <a:ext cx="1676400" cy="1219200"/>
          </a:xfrm>
          <a:prstGeom prst="rightArrow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Arial Black" panose="020B0A04020102020204" pitchFamily="34" charset="0"/>
              </a:rPr>
              <a:t>A Closer Look</a:t>
            </a:r>
            <a:endParaRPr 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40217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normAutofit fontScale="90000"/>
          </a:bodyPr>
          <a:lstStyle/>
          <a:p>
            <a:r>
              <a:rPr lang="en-US" dirty="0" smtClean="0"/>
              <a:t>NHMA </a:t>
            </a:r>
            <a:r>
              <a:rPr lang="en-US" dirty="0"/>
              <a:t>Local </a:t>
            </a:r>
            <a:r>
              <a:rPr lang="en-US" dirty="0" smtClean="0"/>
              <a:t>Initiatives: </a:t>
            </a:r>
            <a:r>
              <a:rPr lang="en-US" i="1" dirty="0" smtClean="0"/>
              <a:t>The Patchwork Quilt Approach</a:t>
            </a:r>
            <a:r>
              <a:rPr lang="en-US" dirty="0" smtClean="0"/>
              <a:t> and </a:t>
            </a:r>
            <a:r>
              <a:rPr lang="en-US" i="1" dirty="0" smtClean="0"/>
              <a:t>The Living Mosaic</a:t>
            </a:r>
            <a:endParaRPr lang="en-US" i="1" dirty="0"/>
          </a:p>
        </p:txBody>
      </p:sp>
      <p:pic>
        <p:nvPicPr>
          <p:cNvPr id="6" name="Content Placeholder 5">
            <a:hlinkClick r:id="rId3"/>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5105400" y="2057400"/>
            <a:ext cx="3149507" cy="3810000"/>
          </a:xfrm>
          <a:prstGeom prst="rect">
            <a:avLst/>
          </a:prstGeom>
          <a:ln>
            <a:solidFill>
              <a:schemeClr val="accent1"/>
            </a:solidFill>
          </a:ln>
          <a:effectLst/>
        </p:spPr>
      </p:pic>
      <p:pic>
        <p:nvPicPr>
          <p:cNvPr id="9" name="Content Placeholder 8">
            <a:hlinkClick r:id="rId5"/>
          </p:cNvPr>
          <p:cNvPicPr>
            <a:picLocks noGrp="1" noChangeAspect="1"/>
          </p:cNvPicPr>
          <p:nvPr>
            <p:ph sz="half" idx="2"/>
          </p:nvPr>
        </p:nvPicPr>
        <p:blipFill>
          <a:blip r:embed="rId6">
            <a:extLst>
              <a:ext uri="{28A0092B-C50C-407E-A947-70E740481C1C}">
                <a14:useLocalDpi xmlns:a14="http://schemas.microsoft.com/office/drawing/2010/main"/>
              </a:ext>
            </a:extLst>
          </a:blip>
          <a:stretch>
            <a:fillRect/>
          </a:stretch>
        </p:blipFill>
        <p:spPr>
          <a:xfrm>
            <a:off x="990600" y="2057400"/>
            <a:ext cx="2947486" cy="3810000"/>
          </a:xfrm>
          <a:ln>
            <a:solidFill>
              <a:schemeClr val="accent1"/>
            </a:solidFill>
          </a:ln>
        </p:spPr>
      </p:pic>
      <p:sp>
        <p:nvSpPr>
          <p:cNvPr id="5" name="Slide Number Placeholder 4"/>
          <p:cNvSpPr>
            <a:spLocks noGrp="1"/>
          </p:cNvSpPr>
          <p:nvPr>
            <p:ph type="sldNum" sz="quarter" idx="12"/>
          </p:nvPr>
        </p:nvSpPr>
        <p:spPr/>
        <p:txBody>
          <a:bodyPr/>
          <a:lstStyle/>
          <a:p>
            <a:fld id="{0D9C4C27-3F92-447F-917C-AFF9186DA294}" type="slidenum">
              <a:rPr lang="en-US" smtClean="0"/>
              <a:pPr/>
              <a:t>13</a:t>
            </a:fld>
            <a:endParaRPr lang="en-US" dirty="0"/>
          </a:p>
        </p:txBody>
      </p:sp>
      <p:pic>
        <p:nvPicPr>
          <p:cNvPr id="7" name="Picture 2" descr="C:\Users\Mila\AppData\Local\Microsoft\Windows\INetCache\IE\5G6JJH2V\cursor-154478_960_720[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8766423">
            <a:off x="3831407" y="5556091"/>
            <a:ext cx="423672"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6159268"/>
            <a:ext cx="2787943" cy="369332"/>
          </a:xfrm>
          <a:prstGeom prst="rect">
            <a:avLst/>
          </a:prstGeom>
          <a:noFill/>
        </p:spPr>
        <p:txBody>
          <a:bodyPr wrap="none" rtlCol="0">
            <a:spAutoFit/>
          </a:bodyPr>
          <a:lstStyle/>
          <a:p>
            <a:r>
              <a:rPr lang="en-US" dirty="0">
                <a:solidFill>
                  <a:schemeClr val="tx1">
                    <a:lumMod val="50000"/>
                  </a:schemeClr>
                </a:solidFill>
              </a:rPr>
              <a:t>[click to </a:t>
            </a:r>
            <a:r>
              <a:rPr lang="en-US" dirty="0" smtClean="0">
                <a:solidFill>
                  <a:schemeClr val="tx1">
                    <a:lumMod val="50000"/>
                  </a:schemeClr>
                </a:solidFill>
              </a:rPr>
              <a:t>view documents]</a:t>
            </a:r>
            <a:endParaRPr lang="en-US" dirty="0">
              <a:solidFill>
                <a:schemeClr val="tx1">
                  <a:lumMod val="50000"/>
                </a:schemeClr>
              </a:solidFill>
            </a:endParaRPr>
          </a:p>
        </p:txBody>
      </p:sp>
      <p:pic>
        <p:nvPicPr>
          <p:cNvPr id="10" name="Picture 2" descr="C:\Users\Mila\AppData\Local\Microsoft\Windows\INetCache\IE\5G6JJH2V\cursor-154478_960_720[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214644">
            <a:off x="4985180" y="5475119"/>
            <a:ext cx="423672"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7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90600" y="1828801"/>
            <a:ext cx="7213450" cy="4343400"/>
          </a:xfrm>
        </p:spPr>
      </p:pic>
      <p:sp>
        <p:nvSpPr>
          <p:cNvPr id="2" name="Title 1"/>
          <p:cNvSpPr>
            <a:spLocks noGrp="1"/>
          </p:cNvSpPr>
          <p:nvPr>
            <p:ph type="title"/>
          </p:nvPr>
        </p:nvSpPr>
        <p:spPr>
          <a:xfrm>
            <a:off x="457200" y="838199"/>
            <a:ext cx="8686800" cy="1097461"/>
          </a:xfrm>
        </p:spPr>
        <p:txBody>
          <a:bodyPr/>
          <a:lstStyle/>
          <a:p>
            <a:r>
              <a:rPr lang="en-US" dirty="0" smtClean="0"/>
              <a:t>Next Generation of </a:t>
            </a:r>
            <a:r>
              <a:rPr lang="en-US" i="1" dirty="0" smtClean="0"/>
              <a:t>The Patchwork Quilt Approach</a:t>
            </a:r>
            <a:endParaRPr lang="en-US" i="1"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14</a:t>
            </a:fld>
            <a:endParaRPr lang="en-US" dirty="0"/>
          </a:p>
        </p:txBody>
      </p:sp>
      <p:sp>
        <p:nvSpPr>
          <p:cNvPr id="6" name="TextBox 5"/>
          <p:cNvSpPr txBox="1"/>
          <p:nvPr/>
        </p:nvSpPr>
        <p:spPr>
          <a:xfrm>
            <a:off x="634166" y="6336268"/>
            <a:ext cx="7319536" cy="369332"/>
          </a:xfrm>
          <a:prstGeom prst="rect">
            <a:avLst/>
          </a:prstGeom>
          <a:noFill/>
        </p:spPr>
        <p:txBody>
          <a:bodyPr wrap="square" rtlCol="0">
            <a:spAutoFit/>
          </a:bodyPr>
          <a:lstStyle/>
          <a:p>
            <a:r>
              <a:rPr lang="en-US" dirty="0" smtClean="0">
                <a:solidFill>
                  <a:srgbClr val="000000"/>
                </a:solidFill>
              </a:rPr>
              <a:t>Module 8: </a:t>
            </a:r>
            <a:r>
              <a:rPr lang="en-US" i="1" dirty="0" smtClean="0">
                <a:solidFill>
                  <a:srgbClr val="000000"/>
                </a:solidFill>
              </a:rPr>
              <a:t>Leveraging Resources to Improve </a:t>
            </a:r>
            <a:r>
              <a:rPr lang="en-US" i="1" dirty="0" smtClean="0">
                <a:solidFill>
                  <a:srgbClr val="000000"/>
                </a:solidFill>
              </a:rPr>
              <a:t>Disaster Risk Reduction</a:t>
            </a:r>
            <a:endParaRPr lang="en-US" i="1" dirty="0">
              <a:solidFill>
                <a:srgbClr val="000000"/>
              </a:solidFill>
            </a:endParaRPr>
          </a:p>
        </p:txBody>
      </p:sp>
      <p:sp>
        <p:nvSpPr>
          <p:cNvPr id="7" name="5-Point Star 6"/>
          <p:cNvSpPr>
            <a:spLocks noChangeAspect="1"/>
          </p:cNvSpPr>
          <p:nvPr/>
        </p:nvSpPr>
        <p:spPr>
          <a:xfrm>
            <a:off x="85526" y="6187440"/>
            <a:ext cx="548640" cy="5486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54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NHMA Local Initiative: </a:t>
            </a:r>
            <a:r>
              <a:rPr lang="en-US" dirty="0" smtClean="0"/>
              <a:t/>
            </a:r>
            <a:br>
              <a:rPr lang="en-US" dirty="0" smtClean="0"/>
            </a:br>
            <a:r>
              <a:rPr lang="en-US" dirty="0" smtClean="0"/>
              <a:t>Resilient </a:t>
            </a:r>
            <a:r>
              <a:rPr lang="en-US" dirty="0"/>
              <a:t>Neighbors Network </a:t>
            </a:r>
            <a:r>
              <a:rPr lang="en-US" dirty="0" smtClean="0"/>
              <a:t>(RNN)</a:t>
            </a:r>
            <a:endParaRPr lang="en-US" dirty="0"/>
          </a:p>
        </p:txBody>
      </p:sp>
      <p:sp>
        <p:nvSpPr>
          <p:cNvPr id="3" name="Content Placeholder 2"/>
          <p:cNvSpPr>
            <a:spLocks noGrp="1"/>
          </p:cNvSpPr>
          <p:nvPr>
            <p:ph sz="half" idx="1"/>
          </p:nvPr>
        </p:nvSpPr>
        <p:spPr>
          <a:xfrm>
            <a:off x="457200" y="2286000"/>
            <a:ext cx="8458200" cy="2362200"/>
          </a:xfrm>
        </p:spPr>
        <p:txBody>
          <a:bodyPr>
            <a:normAutofit lnSpcReduction="10000"/>
          </a:bodyPr>
          <a:lstStyle/>
          <a:p>
            <a:pPr>
              <a:spcAft>
                <a:spcPts val="1200"/>
              </a:spcAft>
            </a:pPr>
            <a:r>
              <a:rPr lang="en-US" dirty="0" smtClean="0"/>
              <a:t>Cornerstone </a:t>
            </a:r>
            <a:r>
              <a:rPr lang="en-US" dirty="0"/>
              <a:t>of </a:t>
            </a:r>
            <a:r>
              <a:rPr lang="en-US" dirty="0" smtClean="0"/>
              <a:t>the NHMA</a:t>
            </a:r>
          </a:p>
          <a:p>
            <a:pPr>
              <a:spcAft>
                <a:spcPts val="1200"/>
              </a:spcAft>
            </a:pPr>
            <a:r>
              <a:rPr lang="en-US" dirty="0" smtClean="0"/>
              <a:t>Encourages </a:t>
            </a:r>
            <a:r>
              <a:rPr lang="en-US" dirty="0"/>
              <a:t>peer-to-peer </a:t>
            </a:r>
            <a:r>
              <a:rPr lang="en-US" dirty="0" smtClean="0"/>
              <a:t>networking</a:t>
            </a:r>
          </a:p>
          <a:p>
            <a:pPr>
              <a:spcAft>
                <a:spcPts val="1200"/>
              </a:spcAft>
            </a:pPr>
            <a:r>
              <a:rPr lang="en-US" dirty="0"/>
              <a:t>RNN website:  </a:t>
            </a:r>
            <a:r>
              <a:rPr lang="en-US" dirty="0">
                <a:hlinkClick r:id="rId3"/>
              </a:rPr>
              <a:t>www.resilientneighbors.com</a:t>
            </a:r>
            <a:endParaRPr lang="en-US" dirty="0" smtClean="0"/>
          </a:p>
        </p:txBody>
      </p:sp>
      <p:sp>
        <p:nvSpPr>
          <p:cNvPr id="5" name="Slide Number Placeholder 4"/>
          <p:cNvSpPr>
            <a:spLocks noGrp="1"/>
          </p:cNvSpPr>
          <p:nvPr>
            <p:ph type="sldNum" sz="quarter" idx="12"/>
          </p:nvPr>
        </p:nvSpPr>
        <p:spPr/>
        <p:txBody>
          <a:bodyPr/>
          <a:lstStyle/>
          <a:p>
            <a:fld id="{0D9C4C27-3F92-447F-917C-AFF9186DA294}" type="slidenum">
              <a:rPr lang="en-US" smtClean="0"/>
              <a:pPr/>
              <a:t>15</a:t>
            </a:fld>
            <a:endParaRPr lang="en-US" dirty="0"/>
          </a:p>
        </p:txBody>
      </p:sp>
      <p:pic>
        <p:nvPicPr>
          <p:cNvPr id="6" name="Content Placeholder 5">
            <a:hlinkClick r:id="rId4"/>
          </p:cNvPr>
          <p:cNvPicPr>
            <a:picLocks noGrp="1" noChangeAspect="1"/>
          </p:cNvPicPr>
          <p:nvPr>
            <p:ph sz="half" idx="2"/>
          </p:nvPr>
        </p:nvPicPr>
        <p:blipFill>
          <a:blip r:embed="rId5" cstate="print">
            <a:extLst>
              <a:ext uri="{28A0092B-C50C-407E-A947-70E740481C1C}">
                <a14:useLocalDpi xmlns:a14="http://schemas.microsoft.com/office/drawing/2010/main"/>
              </a:ext>
            </a:extLst>
          </a:blip>
          <a:stretch>
            <a:fillRect/>
          </a:stretch>
        </p:blipFill>
        <p:spPr>
          <a:xfrm>
            <a:off x="1524000" y="3962400"/>
            <a:ext cx="5594285" cy="1840000"/>
          </a:xfrm>
          <a:prstGeom prst="rect">
            <a:avLst/>
          </a:prstGeom>
          <a:ln>
            <a:solidFill>
              <a:schemeClr val="tx1"/>
            </a:solidFill>
          </a:ln>
          <a:effectLst/>
        </p:spPr>
      </p:pic>
      <p:pic>
        <p:nvPicPr>
          <p:cNvPr id="7" name="Picture 2" descr="C:\Users\Mila\AppData\Local\Microsoft\Windows\INetCache\IE\5G6JJH2V\cursor-154478_960_720[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8766423">
            <a:off x="1962184" y="5556644"/>
            <a:ext cx="423672"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29752" y="5791200"/>
            <a:ext cx="2432076" cy="369332"/>
          </a:xfrm>
          <a:prstGeom prst="rect">
            <a:avLst/>
          </a:prstGeom>
          <a:noFill/>
        </p:spPr>
        <p:txBody>
          <a:bodyPr wrap="none" rtlCol="0">
            <a:spAutoFit/>
          </a:bodyPr>
          <a:lstStyle/>
          <a:p>
            <a:r>
              <a:rPr lang="en-US" dirty="0">
                <a:solidFill>
                  <a:schemeClr val="tx1">
                    <a:lumMod val="50000"/>
                  </a:schemeClr>
                </a:solidFill>
              </a:rPr>
              <a:t>[click to </a:t>
            </a:r>
            <a:r>
              <a:rPr lang="en-US" dirty="0" smtClean="0">
                <a:solidFill>
                  <a:schemeClr val="tx1">
                    <a:lumMod val="50000"/>
                  </a:schemeClr>
                </a:solidFill>
              </a:rPr>
              <a:t>view website]</a:t>
            </a:r>
            <a:endParaRPr lang="en-US" dirty="0">
              <a:solidFill>
                <a:schemeClr val="tx1">
                  <a:lumMod val="50000"/>
                </a:schemeClr>
              </a:solidFill>
            </a:endParaRPr>
          </a:p>
        </p:txBody>
      </p:sp>
    </p:spTree>
    <p:extLst>
      <p:ext uri="{BB962C8B-B14F-4D97-AF65-F5344CB8AC3E}">
        <p14:creationId xmlns:p14="http://schemas.microsoft.com/office/powerpoint/2010/main" val="2875671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Hazard Risks Addressed by RNN Communities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981199"/>
            <a:ext cx="9144000" cy="4153857"/>
          </a:xfrm>
        </p:spPr>
      </p:pic>
      <p:sp>
        <p:nvSpPr>
          <p:cNvPr id="4" name="Slide Number Placeholder 3"/>
          <p:cNvSpPr>
            <a:spLocks noGrp="1"/>
          </p:cNvSpPr>
          <p:nvPr>
            <p:ph type="sldNum" sz="quarter" idx="12"/>
          </p:nvPr>
        </p:nvSpPr>
        <p:spPr/>
        <p:txBody>
          <a:bodyPr/>
          <a:lstStyle/>
          <a:p>
            <a:fld id="{AA10C721-AE2B-4C04-8E90-2142017EF61E}" type="slidenum">
              <a:rPr lang="en-US" smtClean="0"/>
              <a:t>16</a:t>
            </a:fld>
            <a:endParaRPr lang="en-US" dirty="0"/>
          </a:p>
        </p:txBody>
      </p:sp>
    </p:spTree>
    <p:extLst>
      <p:ext uri="{BB962C8B-B14F-4D97-AF65-F5344CB8AC3E}">
        <p14:creationId xmlns:p14="http://schemas.microsoft.com/office/powerpoint/2010/main" val="86654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normAutofit fontScale="90000"/>
          </a:bodyPr>
          <a:lstStyle/>
          <a:p>
            <a:r>
              <a:rPr lang="en-US" dirty="0" smtClean="0"/>
              <a:t>NHMA </a:t>
            </a:r>
            <a:r>
              <a:rPr lang="en-US" dirty="0"/>
              <a:t>Local </a:t>
            </a:r>
            <a:r>
              <a:rPr lang="en-US" dirty="0" smtClean="0"/>
              <a:t>Initiative: Outreach to Traditional and Non-traditional Partners</a:t>
            </a:r>
            <a:endParaRPr lang="en-US" dirty="0"/>
          </a:p>
        </p:txBody>
      </p:sp>
      <p:pic>
        <p:nvPicPr>
          <p:cNvPr id="6" name="Content Placeholder 5">
            <a:hlinkClick r:id="rId3"/>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291773" y="2166310"/>
            <a:ext cx="3149507" cy="3592180"/>
          </a:xfrm>
          <a:prstGeom prst="rect">
            <a:avLst/>
          </a:prstGeom>
          <a:ln>
            <a:solidFill>
              <a:schemeClr val="tx1"/>
            </a:solidFill>
          </a:ln>
          <a:effectLst/>
        </p:spPr>
      </p:pic>
      <p:sp>
        <p:nvSpPr>
          <p:cNvPr id="4" name="Content Placeholder 3"/>
          <p:cNvSpPr>
            <a:spLocks noGrp="1"/>
          </p:cNvSpPr>
          <p:nvPr>
            <p:ph sz="half" idx="2"/>
          </p:nvPr>
        </p:nvSpPr>
        <p:spPr>
          <a:xfrm>
            <a:off x="3505200" y="1981200"/>
            <a:ext cx="5562600" cy="4191000"/>
          </a:xfrm>
        </p:spPr>
        <p:txBody>
          <a:bodyPr>
            <a:noAutofit/>
          </a:bodyPr>
          <a:lstStyle/>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a:solidFill>
                  <a:prstClr val="black"/>
                </a:solidFill>
              </a:rPr>
              <a:t>The Brookings </a:t>
            </a:r>
            <a:r>
              <a:rPr lang="en-US" altLang="en-US" sz="2100" dirty="0" smtClean="0">
                <a:solidFill>
                  <a:prstClr val="black"/>
                </a:solidFill>
              </a:rPr>
              <a:t>Institute</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smtClean="0">
                <a:solidFill>
                  <a:prstClr val="black"/>
                </a:solidFill>
              </a:rPr>
              <a:t>National Institute of Building Sciences</a:t>
            </a:r>
            <a:endParaRPr lang="en-US" altLang="en-US" sz="2100" dirty="0">
              <a:solidFill>
                <a:prstClr val="black"/>
              </a:solidFill>
            </a:endParaRP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smtClean="0">
                <a:solidFill>
                  <a:prstClr val="black"/>
                </a:solidFill>
              </a:rPr>
              <a:t>Reinsurance </a:t>
            </a:r>
            <a:r>
              <a:rPr lang="en-US" altLang="en-US" sz="2100" dirty="0">
                <a:solidFill>
                  <a:prstClr val="black"/>
                </a:solidFill>
              </a:rPr>
              <a:t>Companies</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a:solidFill>
                  <a:prstClr val="black"/>
                </a:solidFill>
              </a:rPr>
              <a:t>Climate Change Community</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a:solidFill>
                  <a:prstClr val="black"/>
                </a:solidFill>
              </a:rPr>
              <a:t>American Bar </a:t>
            </a:r>
            <a:r>
              <a:rPr lang="en-US" altLang="en-US" sz="2100" dirty="0" smtClean="0">
                <a:solidFill>
                  <a:prstClr val="black"/>
                </a:solidFill>
              </a:rPr>
              <a:t>Association</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smtClean="0">
                <a:solidFill>
                  <a:prstClr val="black"/>
                </a:solidFill>
              </a:rPr>
              <a:t>American Planning Association</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smtClean="0">
                <a:solidFill>
                  <a:prstClr val="black"/>
                </a:solidFill>
              </a:rPr>
              <a:t>Universities: Clemson, Vanderbilt, Colorado-Natural Hazards Center, Columbia</a:t>
            </a:r>
            <a:endParaRPr lang="en-US" altLang="en-US" sz="2100" dirty="0">
              <a:solidFill>
                <a:prstClr val="black"/>
              </a:solidFill>
            </a:endParaRP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err="1" smtClean="0">
                <a:solidFill>
                  <a:prstClr val="black"/>
                </a:solidFill>
              </a:rPr>
              <a:t>Kresge</a:t>
            </a:r>
            <a:r>
              <a:rPr lang="en-US" altLang="en-US" sz="2100" dirty="0" smtClean="0">
                <a:solidFill>
                  <a:prstClr val="black"/>
                </a:solidFill>
              </a:rPr>
              <a:t> Foundation &amp; Island Press</a:t>
            </a:r>
          </a:p>
          <a:p>
            <a:pPr marL="342900" indent="-342900" fontAlgn="base">
              <a:spcBef>
                <a:spcPts val="0"/>
              </a:spcBef>
              <a:spcAft>
                <a:spcPts val="300"/>
              </a:spcAft>
              <a:buClr>
                <a:srgbClr val="0BD0D9"/>
              </a:buClr>
              <a:buFont typeface="Arial" panose="020B0604020202020204" pitchFamily="34" charset="0"/>
              <a:buChar char="•"/>
              <a:defRPr/>
            </a:pPr>
            <a:r>
              <a:rPr lang="en-US" altLang="en-US" sz="2100" dirty="0" smtClean="0">
                <a:solidFill>
                  <a:prstClr val="black"/>
                </a:solidFill>
              </a:rPr>
              <a:t>National Institute of Standards and Technology</a:t>
            </a:r>
            <a:endParaRPr lang="en-US" altLang="en-US" sz="2100" dirty="0">
              <a:solidFill>
                <a:prstClr val="black"/>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17</a:t>
            </a:fld>
            <a:endParaRPr lang="en-US" dirty="0"/>
          </a:p>
        </p:txBody>
      </p:sp>
      <p:pic>
        <p:nvPicPr>
          <p:cNvPr id="7" name="Picture 2" descr="C:\Users\Mila\AppData\Local\Microsoft\Windows\INetCache\IE\5G6JJH2V\cursor-154478_960_720[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18766423">
            <a:off x="2025358" y="5608787"/>
            <a:ext cx="423672"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6173" y="6096000"/>
            <a:ext cx="2299027" cy="369332"/>
          </a:xfrm>
          <a:prstGeom prst="rect">
            <a:avLst/>
          </a:prstGeom>
          <a:noFill/>
        </p:spPr>
        <p:txBody>
          <a:bodyPr wrap="none" rtlCol="0">
            <a:spAutoFit/>
          </a:bodyPr>
          <a:lstStyle/>
          <a:p>
            <a:r>
              <a:rPr lang="en-US" dirty="0">
                <a:solidFill>
                  <a:schemeClr val="tx1">
                    <a:lumMod val="50000"/>
                  </a:schemeClr>
                </a:solidFill>
              </a:rPr>
              <a:t>[click to </a:t>
            </a:r>
            <a:r>
              <a:rPr lang="en-US" dirty="0" smtClean="0">
                <a:solidFill>
                  <a:schemeClr val="tx1">
                    <a:lumMod val="50000"/>
                  </a:schemeClr>
                </a:solidFill>
              </a:rPr>
              <a:t>view report]</a:t>
            </a:r>
            <a:endParaRPr lang="en-US" dirty="0">
              <a:solidFill>
                <a:schemeClr val="tx1">
                  <a:lumMod val="50000"/>
                </a:schemeClr>
              </a:solidFill>
            </a:endParaRPr>
          </a:p>
        </p:txBody>
      </p:sp>
    </p:spTree>
    <p:extLst>
      <p:ext uri="{BB962C8B-B14F-4D97-AF65-F5344CB8AC3E}">
        <p14:creationId xmlns:p14="http://schemas.microsoft.com/office/powerpoint/2010/main" val="407444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534400" cy="1097461"/>
          </a:xfrm>
        </p:spPr>
        <p:txBody>
          <a:bodyPr>
            <a:normAutofit fontScale="90000"/>
          </a:bodyPr>
          <a:lstStyle/>
          <a:p>
            <a:r>
              <a:rPr lang="en-US" dirty="0" smtClean="0"/>
              <a:t>How Do You Define Disaster Risk Reduction (DRR)?</a:t>
            </a: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18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295" y="5940908"/>
            <a:ext cx="914528" cy="914528"/>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0425" y="1981200"/>
            <a:ext cx="8223150" cy="3886200"/>
          </a:xfrm>
        </p:spPr>
      </p:pic>
    </p:spTree>
    <p:extLst>
      <p:ext uri="{BB962C8B-B14F-4D97-AF65-F5344CB8AC3E}">
        <p14:creationId xmlns:p14="http://schemas.microsoft.com/office/powerpoint/2010/main" val="217137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534400" cy="1097461"/>
          </a:xfrm>
        </p:spPr>
        <p:txBody>
          <a:bodyPr>
            <a:normAutofit fontScale="90000"/>
          </a:bodyPr>
          <a:lstStyle/>
          <a:p>
            <a:r>
              <a:rPr lang="en-US" dirty="0" smtClean="0"/>
              <a:t>Disaster Risk Reduction (DRR)</a:t>
            </a:r>
            <a:br>
              <a:rPr lang="en-US" dirty="0" smtClean="0"/>
            </a:b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A </a:t>
            </a:r>
            <a:r>
              <a:rPr lang="en-US" b="1" dirty="0"/>
              <a:t>systematic approach </a:t>
            </a:r>
            <a:r>
              <a:rPr lang="en-US" dirty="0"/>
              <a:t>to identifying, </a:t>
            </a:r>
            <a:r>
              <a:rPr lang="en-US" dirty="0" smtClean="0"/>
              <a:t>assessing, </a:t>
            </a:r>
            <a:r>
              <a:rPr lang="en-US" dirty="0"/>
              <a:t>and reducing the risks</a:t>
            </a:r>
            <a:r>
              <a:rPr lang="en-US" b="1" dirty="0"/>
              <a:t> </a:t>
            </a:r>
            <a:r>
              <a:rPr lang="en-US" dirty="0"/>
              <a:t>of </a:t>
            </a:r>
            <a:r>
              <a:rPr lang="en-US" dirty="0" smtClean="0"/>
              <a:t>disaster</a:t>
            </a:r>
          </a:p>
          <a:p>
            <a:pPr>
              <a:spcAft>
                <a:spcPts val="1200"/>
              </a:spcAft>
            </a:pPr>
            <a:r>
              <a:rPr lang="en-US" dirty="0" smtClean="0"/>
              <a:t>Aims </a:t>
            </a:r>
            <a:r>
              <a:rPr lang="en-US" dirty="0"/>
              <a:t>to </a:t>
            </a:r>
            <a:r>
              <a:rPr lang="en-US" b="1" dirty="0"/>
              <a:t>reduce vulnerabilities </a:t>
            </a:r>
            <a:r>
              <a:rPr lang="en-US" dirty="0"/>
              <a:t>to disaster, utilizing knowledge</a:t>
            </a:r>
            <a:r>
              <a:rPr lang="en-US" b="1" dirty="0"/>
              <a:t> </a:t>
            </a:r>
            <a:r>
              <a:rPr lang="en-US" dirty="0"/>
              <a:t>and experience developed by the natural hazard community of professionals and</a:t>
            </a:r>
            <a:r>
              <a:rPr lang="en-US" b="1" dirty="0"/>
              <a:t> </a:t>
            </a:r>
            <a:r>
              <a:rPr lang="en-US" dirty="0" smtClean="0"/>
              <a:t>practitioners</a:t>
            </a:r>
          </a:p>
          <a:p>
            <a:pPr>
              <a:spcAft>
                <a:spcPts val="1200"/>
              </a:spcAft>
            </a:pPr>
            <a:r>
              <a:rPr lang="en-US" dirty="0" smtClean="0"/>
              <a:t>DRR </a:t>
            </a:r>
            <a:r>
              <a:rPr lang="en-US" dirty="0"/>
              <a:t>initiatives </a:t>
            </a:r>
            <a:r>
              <a:rPr lang="en-US" dirty="0" smtClean="0"/>
              <a:t>are </a:t>
            </a:r>
            <a:r>
              <a:rPr lang="en-US" b="1" dirty="0" smtClean="0"/>
              <a:t>in </a:t>
            </a:r>
            <a:r>
              <a:rPr lang="en-US" b="1" dirty="0"/>
              <a:t>every sector </a:t>
            </a:r>
            <a:r>
              <a:rPr lang="en-US" dirty="0"/>
              <a:t>of emergency</a:t>
            </a:r>
            <a:r>
              <a:rPr lang="en-US" b="1" dirty="0"/>
              <a:t> </a:t>
            </a:r>
            <a:r>
              <a:rPr lang="en-US" dirty="0"/>
              <a:t>management, planning and </a:t>
            </a:r>
            <a:r>
              <a:rPr lang="en-US" dirty="0" smtClean="0"/>
              <a:t>development, </a:t>
            </a:r>
            <a:r>
              <a:rPr lang="en-US" dirty="0"/>
              <a:t>and humanitarian </a:t>
            </a:r>
            <a:r>
              <a:rPr lang="en-US" dirty="0" smtClean="0"/>
              <a:t>work</a:t>
            </a:r>
          </a:p>
        </p:txBody>
      </p:sp>
      <p:sp>
        <p:nvSpPr>
          <p:cNvPr id="4" name="Slide Number Placeholder 3"/>
          <p:cNvSpPr>
            <a:spLocks noGrp="1"/>
          </p:cNvSpPr>
          <p:nvPr>
            <p:ph type="sldNum" sz="quarter" idx="12"/>
          </p:nvPr>
        </p:nvSpPr>
        <p:spPr/>
        <p:txBody>
          <a:bodyPr/>
          <a:lstStyle/>
          <a:p>
            <a:fld id="{AA10C721-AE2B-4C04-8E90-2142017EF61E}" type="slidenum">
              <a:rPr lang="en-US" smtClean="0"/>
              <a:t>19</a:t>
            </a:fld>
            <a:endParaRPr lang="en-US" dirty="0"/>
          </a:p>
        </p:txBody>
      </p:sp>
    </p:spTree>
    <p:extLst>
      <p:ext uri="{BB962C8B-B14F-4D97-AF65-F5344CB8AC3E}">
        <p14:creationId xmlns:p14="http://schemas.microsoft.com/office/powerpoint/2010/main" val="187974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981200"/>
            <a:ext cx="4050792" cy="720970"/>
          </a:xfrm>
        </p:spPr>
        <p:txBody>
          <a:bodyPr/>
          <a:lstStyle/>
          <a:p>
            <a:r>
              <a:rPr lang="en-US" sz="2400" dirty="0"/>
              <a:t>Edward A. Thomas, </a:t>
            </a:r>
            <a:r>
              <a:rPr lang="en-US" sz="2400" dirty="0" smtClean="0"/>
              <a:t>Esq.</a:t>
            </a:r>
            <a:endParaRPr lang="en-US" sz="2400" dirty="0"/>
          </a:p>
        </p:txBody>
      </p:sp>
      <p:sp>
        <p:nvSpPr>
          <p:cNvPr id="4" name="Text Placeholder 3"/>
          <p:cNvSpPr>
            <a:spLocks noGrp="1"/>
          </p:cNvSpPr>
          <p:nvPr>
            <p:ph type="body" sz="half" idx="3"/>
          </p:nvPr>
        </p:nvSpPr>
        <p:spPr>
          <a:xfrm>
            <a:off x="4721224" y="1981200"/>
            <a:ext cx="4050792" cy="720970"/>
          </a:xfrm>
        </p:spPr>
        <p:txBody>
          <a:bodyPr/>
          <a:lstStyle/>
          <a:p>
            <a:pPr algn="ctr"/>
            <a:r>
              <a:rPr lang="en-US" sz="2400" dirty="0" smtClean="0"/>
              <a:t>Erin Capps, J.D.</a:t>
            </a:r>
            <a:endParaRPr lang="en-US" sz="3200" dirty="0"/>
          </a:p>
        </p:txBody>
      </p:sp>
      <p:sp>
        <p:nvSpPr>
          <p:cNvPr id="7" name="Slide Number Placeholder 6"/>
          <p:cNvSpPr>
            <a:spLocks noGrp="1"/>
          </p:cNvSpPr>
          <p:nvPr>
            <p:ph type="sldNum" sz="quarter" idx="11"/>
          </p:nvPr>
        </p:nvSpPr>
        <p:spPr/>
        <p:txBody>
          <a:bodyPr/>
          <a:lstStyle/>
          <a:p>
            <a:fld id="{AA10C721-AE2B-4C04-8E90-2142017EF61E}" type="slidenum">
              <a:rPr lang="en-US" smtClean="0"/>
              <a:t>2</a:t>
            </a:fld>
            <a:endParaRPr lang="en-US"/>
          </a:p>
        </p:txBody>
      </p:sp>
      <p:sp>
        <p:nvSpPr>
          <p:cNvPr id="2" name="Title 1"/>
          <p:cNvSpPr>
            <a:spLocks noGrp="1"/>
          </p:cNvSpPr>
          <p:nvPr>
            <p:ph type="title"/>
          </p:nvPr>
        </p:nvSpPr>
        <p:spPr/>
        <p:txBody>
          <a:bodyPr>
            <a:noAutofit/>
          </a:bodyPr>
          <a:lstStyle/>
          <a:p>
            <a:r>
              <a:rPr lang="en-US" sz="3600" dirty="0" smtClean="0"/>
              <a:t>Welcome!</a:t>
            </a:r>
            <a:br>
              <a:rPr lang="en-US" sz="3600" dirty="0" smtClean="0"/>
            </a:br>
            <a:endParaRPr lang="en-US" sz="3600" dirty="0"/>
          </a:p>
        </p:txBody>
      </p:sp>
      <p:pic>
        <p:nvPicPr>
          <p:cNvPr id="8" name="Content Placeholder 7"/>
          <p:cNvPicPr>
            <a:picLocks noGrp="1" noChangeAspect="1"/>
          </p:cNvPicPr>
          <p:nvPr>
            <p:ph sz="quarter" idx="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43000" y="2971800"/>
            <a:ext cx="2563247" cy="2926080"/>
          </a:xfrm>
        </p:spPr>
      </p:pic>
      <p:pic>
        <p:nvPicPr>
          <p:cNvPr id="9" name="Content Placeholder 8"/>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5562600" y="3003699"/>
            <a:ext cx="2340045" cy="2926080"/>
          </a:xfrm>
        </p:spPr>
      </p:pic>
    </p:spTree>
    <p:extLst>
      <p:ext uri="{BB962C8B-B14F-4D97-AF65-F5344CB8AC3E}">
        <p14:creationId xmlns:p14="http://schemas.microsoft.com/office/powerpoint/2010/main" val="2505673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199"/>
            <a:ext cx="8686800" cy="1097461"/>
          </a:xfrm>
        </p:spPr>
        <p:txBody>
          <a:bodyPr>
            <a:normAutofit fontScale="90000"/>
          </a:bodyPr>
          <a:lstStyle/>
          <a:p>
            <a:r>
              <a:rPr lang="en-US" dirty="0"/>
              <a:t>NHMA Local Initiative: </a:t>
            </a:r>
            <a:r>
              <a:rPr lang="en-US" sz="3900" dirty="0" smtClean="0"/>
              <a:t>Disaster Risk Reduction (DRR) Ambassador Curriculum</a:t>
            </a:r>
            <a:endParaRPr lang="en-US" sz="3900" dirty="0"/>
          </a:p>
        </p:txBody>
      </p:sp>
      <p:sp>
        <p:nvSpPr>
          <p:cNvPr id="7" name="Content Placeholder 6"/>
          <p:cNvSpPr>
            <a:spLocks noGrp="1"/>
          </p:cNvSpPr>
          <p:nvPr>
            <p:ph sz="half" idx="1"/>
          </p:nvPr>
        </p:nvSpPr>
        <p:spPr>
          <a:xfrm>
            <a:off x="457200" y="2133600"/>
            <a:ext cx="4038600" cy="4191000"/>
          </a:xfrm>
        </p:spPr>
        <p:txBody>
          <a:bodyPr>
            <a:normAutofit/>
          </a:bodyPr>
          <a:lstStyle/>
          <a:p>
            <a:r>
              <a:rPr lang="en-US" dirty="0" smtClean="0"/>
              <a:t>Focuses on supporting </a:t>
            </a:r>
            <a:br>
              <a:rPr lang="en-US" dirty="0" smtClean="0"/>
            </a:br>
            <a:r>
              <a:rPr lang="en-US" dirty="0" smtClean="0"/>
              <a:t>community </a:t>
            </a:r>
            <a:r>
              <a:rPr lang="en-US" dirty="0"/>
              <a:t>leaders </a:t>
            </a:r>
            <a:r>
              <a:rPr lang="en-US" dirty="0" smtClean="0"/>
              <a:t>from the private and </a:t>
            </a:r>
            <a:r>
              <a:rPr lang="en-US" dirty="0"/>
              <a:t>public </a:t>
            </a:r>
            <a:r>
              <a:rPr lang="en-US" dirty="0" smtClean="0"/>
              <a:t>sector </a:t>
            </a:r>
            <a:r>
              <a:rPr lang="en-US" dirty="0"/>
              <a:t>to </a:t>
            </a:r>
            <a:r>
              <a:rPr lang="en-US" dirty="0" smtClean="0"/>
              <a:t>engage and lead community-level DRR dialogue </a:t>
            </a:r>
            <a:r>
              <a:rPr lang="en-US" dirty="0"/>
              <a:t>by </a:t>
            </a:r>
            <a:r>
              <a:rPr lang="en-US" dirty="0" smtClean="0"/>
              <a:t>providing:</a:t>
            </a:r>
          </a:p>
          <a:p>
            <a:pPr marL="109728" indent="0">
              <a:buNone/>
            </a:pPr>
            <a:endParaRPr lang="en-US" dirty="0" smtClean="0"/>
          </a:p>
        </p:txBody>
      </p:sp>
      <p:pic>
        <p:nvPicPr>
          <p:cNvPr id="3" name="Content Placeholder 2"/>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419600" y="2209800"/>
            <a:ext cx="4572000" cy="2215878"/>
          </a:xfrm>
          <a:prstGeom prst="rect">
            <a:avLst/>
          </a:prstGeom>
          <a:ln>
            <a:noFill/>
          </a:ln>
          <a:effectLst/>
        </p:spPr>
      </p:pic>
      <p:sp>
        <p:nvSpPr>
          <p:cNvPr id="5" name="Slide Number Placeholder 4"/>
          <p:cNvSpPr>
            <a:spLocks noGrp="1"/>
          </p:cNvSpPr>
          <p:nvPr>
            <p:ph type="sldNum" sz="quarter" idx="12"/>
          </p:nvPr>
        </p:nvSpPr>
        <p:spPr/>
        <p:txBody>
          <a:bodyPr/>
          <a:lstStyle/>
          <a:p>
            <a:fld id="{0D9C4C27-3F92-447F-917C-AFF9186DA294}" type="slidenum">
              <a:rPr lang="en-US" smtClean="0"/>
              <a:pPr/>
              <a:t>20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81544411"/>
              </p:ext>
            </p:extLst>
          </p:nvPr>
        </p:nvGraphicFramePr>
        <p:xfrm>
          <a:off x="838200" y="4572000"/>
          <a:ext cx="7848600" cy="1295400"/>
        </p:xfrm>
        <a:graphic>
          <a:graphicData uri="http://schemas.openxmlformats.org/drawingml/2006/table">
            <a:tbl>
              <a:tblPr firstRow="1" bandRow="1">
                <a:tableStyleId>{2D5ABB26-0587-4C30-8999-92F81FD0307C}</a:tableStyleId>
              </a:tblPr>
              <a:tblGrid>
                <a:gridCol w="3323281"/>
                <a:gridCol w="4525319"/>
              </a:tblGrid>
              <a:tr h="1295400">
                <a:tc>
                  <a:txBody>
                    <a:bodyPr/>
                    <a:lstStyle/>
                    <a:p>
                      <a:pPr marL="390525" lvl="1" indent="-342900">
                        <a:spcBef>
                          <a:spcPts val="0"/>
                        </a:spcBef>
                        <a:spcAft>
                          <a:spcPts val="600"/>
                        </a:spcAft>
                        <a:buFont typeface="Arial" panose="020B0604020202020204" pitchFamily="34" charset="0"/>
                        <a:buChar char="•"/>
                      </a:pPr>
                      <a:r>
                        <a:rPr lang="en-US" sz="2400" dirty="0" smtClean="0">
                          <a:solidFill>
                            <a:schemeClr val="tx1">
                              <a:lumMod val="50000"/>
                            </a:schemeClr>
                          </a:solidFill>
                        </a:rPr>
                        <a:t>Educational resources</a:t>
                      </a:r>
                    </a:p>
                    <a:p>
                      <a:pPr marL="390525" lvl="1" indent="-342900">
                        <a:spcBef>
                          <a:spcPts val="0"/>
                        </a:spcBef>
                        <a:spcAft>
                          <a:spcPts val="600"/>
                        </a:spcAft>
                        <a:buFont typeface="Arial" panose="020B0604020202020204" pitchFamily="34" charset="0"/>
                        <a:buChar char="•"/>
                      </a:pPr>
                      <a:r>
                        <a:rPr lang="en-US" sz="2400" dirty="0" smtClean="0">
                          <a:solidFill>
                            <a:schemeClr val="tx1">
                              <a:lumMod val="50000"/>
                            </a:schemeClr>
                          </a:solidFill>
                        </a:rPr>
                        <a:t>Self-study curricula</a:t>
                      </a:r>
                    </a:p>
                  </a:txBody>
                  <a:tcPr/>
                </a:tc>
                <a:tc>
                  <a:txBody>
                    <a:bodyPr/>
                    <a:lstStyle/>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smtClean="0">
                          <a:solidFill>
                            <a:schemeClr val="tx1">
                              <a:lumMod val="50000"/>
                            </a:schemeClr>
                          </a:solidFill>
                        </a:rPr>
                        <a:t>Training workshops </a:t>
                      </a:r>
                      <a:br>
                        <a:rPr lang="en-US" sz="2400" dirty="0" smtClean="0">
                          <a:solidFill>
                            <a:schemeClr val="tx1">
                              <a:lumMod val="50000"/>
                            </a:schemeClr>
                          </a:solidFill>
                        </a:rPr>
                      </a:br>
                      <a:r>
                        <a:rPr lang="en-US" sz="2400" dirty="0" smtClean="0">
                          <a:solidFill>
                            <a:schemeClr val="tx1">
                              <a:lumMod val="50000"/>
                            </a:schemeClr>
                          </a:solidFill>
                        </a:rPr>
                        <a:t>(First Pilot 2015)</a:t>
                      </a:r>
                    </a:p>
                    <a:p>
                      <a:pPr marL="342900" lvl="1" indent="-342900">
                        <a:spcBef>
                          <a:spcPts val="0"/>
                        </a:spcBef>
                        <a:spcAft>
                          <a:spcPts val="600"/>
                        </a:spcAft>
                        <a:buFont typeface="Arial" panose="020B0604020202020204" pitchFamily="34" charset="0"/>
                        <a:buChar char="•"/>
                      </a:pPr>
                      <a:r>
                        <a:rPr lang="en-US" sz="2400" dirty="0" smtClean="0">
                          <a:solidFill>
                            <a:schemeClr val="tx1">
                              <a:lumMod val="50000"/>
                            </a:schemeClr>
                          </a:solidFill>
                        </a:rPr>
                        <a:t>Webinars</a:t>
                      </a:r>
                    </a:p>
                  </a:txBody>
                  <a:tcPr/>
                </a:tc>
              </a:tr>
            </a:tbl>
          </a:graphicData>
        </a:graphic>
      </p:graphicFrame>
    </p:spTree>
    <p:extLst>
      <p:ext uri="{BB962C8B-B14F-4D97-AF65-F5344CB8AC3E}">
        <p14:creationId xmlns:p14="http://schemas.microsoft.com/office/powerpoint/2010/main" val="2066943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NHMA DRR </a:t>
            </a:r>
            <a:r>
              <a:rPr lang="en-US" i="1" dirty="0" smtClean="0"/>
              <a:t>Ambassador</a:t>
            </a:r>
            <a:r>
              <a:rPr lang="en-US" dirty="0" smtClean="0"/>
              <a:t>?</a:t>
            </a:r>
            <a:br>
              <a:rPr lang="en-US" dirty="0" smtClean="0"/>
            </a:br>
            <a:endParaRPr lang="en-US" dirty="0"/>
          </a:p>
        </p:txBody>
      </p:sp>
      <p:sp>
        <p:nvSpPr>
          <p:cNvPr id="6" name="Content Placeholder 5"/>
          <p:cNvSpPr>
            <a:spLocks noGrp="1"/>
          </p:cNvSpPr>
          <p:nvPr>
            <p:ph sz="half" idx="2"/>
          </p:nvPr>
        </p:nvSpPr>
        <p:spPr>
          <a:xfrm>
            <a:off x="457200" y="1828800"/>
            <a:ext cx="8382000" cy="4343400"/>
          </a:xfrm>
        </p:spPr>
        <p:txBody>
          <a:bodyPr>
            <a:normAutofit lnSpcReduction="10000"/>
          </a:bodyPr>
          <a:lstStyle/>
          <a:p>
            <a:pPr marL="109728" indent="0">
              <a:buNone/>
            </a:pPr>
            <a:r>
              <a:rPr lang="en-US" dirty="0" smtClean="0"/>
              <a:t>Individual in </a:t>
            </a:r>
            <a:r>
              <a:rPr lang="en-US" dirty="0"/>
              <a:t>the private or </a:t>
            </a:r>
            <a:r>
              <a:rPr lang="en-US" dirty="0" smtClean="0"/>
              <a:t>public</a:t>
            </a:r>
            <a:br>
              <a:rPr lang="en-US" dirty="0" smtClean="0"/>
            </a:br>
            <a:r>
              <a:rPr lang="en-US" dirty="0" smtClean="0"/>
              <a:t>sector </a:t>
            </a:r>
            <a:r>
              <a:rPr lang="en-US" dirty="0"/>
              <a:t>who: </a:t>
            </a:r>
          </a:p>
          <a:p>
            <a:r>
              <a:rPr lang="en-US" dirty="0"/>
              <a:t>Completes </a:t>
            </a:r>
            <a:r>
              <a:rPr lang="en-US" dirty="0" smtClean="0"/>
              <a:t>the </a:t>
            </a:r>
            <a:r>
              <a:rPr lang="en-US" dirty="0"/>
              <a:t>NHMA </a:t>
            </a:r>
            <a:r>
              <a:rPr lang="en-US" dirty="0" smtClean="0"/>
              <a:t>DRR </a:t>
            </a:r>
            <a:br>
              <a:rPr lang="en-US" dirty="0" smtClean="0"/>
            </a:br>
            <a:r>
              <a:rPr lang="en-US" dirty="0" smtClean="0"/>
              <a:t>Ambassador Curriculum, </a:t>
            </a:r>
            <a:r>
              <a:rPr lang="en-US" dirty="0"/>
              <a:t>and </a:t>
            </a:r>
          </a:p>
          <a:p>
            <a:r>
              <a:rPr lang="en-US" dirty="0"/>
              <a:t>Engages in a DRR initiative </a:t>
            </a:r>
            <a:r>
              <a:rPr lang="en-US" dirty="0" smtClean="0"/>
              <a:t>that </a:t>
            </a:r>
            <a:r>
              <a:rPr lang="en-US" dirty="0"/>
              <a:t>is:</a:t>
            </a:r>
          </a:p>
          <a:p>
            <a:pPr lvl="1"/>
            <a:r>
              <a:rPr lang="en-US" dirty="0"/>
              <a:t>Recognized by their local </a:t>
            </a:r>
            <a:r>
              <a:rPr lang="en-US" dirty="0" smtClean="0"/>
              <a:t>community</a:t>
            </a:r>
            <a:endParaRPr lang="en-US" dirty="0"/>
          </a:p>
          <a:p>
            <a:pPr lvl="1"/>
            <a:r>
              <a:rPr lang="en-US" dirty="0"/>
              <a:t>Supported by collaboration with RNN communities, local partners, and national experts</a:t>
            </a:r>
          </a:p>
          <a:p>
            <a:pPr lvl="1"/>
            <a:r>
              <a:rPr lang="en-US" dirty="0"/>
              <a:t>Part of shared learning and action in disaster </a:t>
            </a:r>
            <a:r>
              <a:rPr lang="en-US" dirty="0" smtClean="0"/>
              <a:t>risk reduction/climate adaptation/hazard mitigation</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21</a:t>
            </a:fld>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943600" y="1752600"/>
            <a:ext cx="2552700" cy="2069978"/>
          </a:xfrm>
        </p:spPr>
      </p:pic>
    </p:spTree>
    <p:extLst>
      <p:ext uri="{BB962C8B-B14F-4D97-AF65-F5344CB8AC3E}">
        <p14:creationId xmlns:p14="http://schemas.microsoft.com/office/powerpoint/2010/main" val="1368339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383" y="1981200"/>
            <a:ext cx="8365234" cy="4038600"/>
          </a:xfrm>
        </p:spPr>
      </p:pic>
      <p:sp>
        <p:nvSpPr>
          <p:cNvPr id="6" name="Title 5"/>
          <p:cNvSpPr>
            <a:spLocks noGrp="1"/>
          </p:cNvSpPr>
          <p:nvPr>
            <p:ph type="title"/>
          </p:nvPr>
        </p:nvSpPr>
        <p:spPr/>
        <p:txBody>
          <a:bodyPr>
            <a:normAutofit fontScale="90000"/>
          </a:bodyPr>
          <a:lstStyle/>
          <a:p>
            <a:r>
              <a:rPr lang="en-US" dirty="0" smtClean="0"/>
              <a:t>Aspects of the DRR Ambassador Curriculum</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22</a:t>
            </a:fld>
            <a:endParaRPr lang="en-US" dirty="0"/>
          </a:p>
        </p:txBody>
      </p:sp>
      <p:sp>
        <p:nvSpPr>
          <p:cNvPr id="7" name="Right Arrow Callout 6"/>
          <p:cNvSpPr/>
          <p:nvPr/>
        </p:nvSpPr>
        <p:spPr>
          <a:xfrm>
            <a:off x="7467600" y="1371600"/>
            <a:ext cx="1676400" cy="1219200"/>
          </a:xfrm>
          <a:prstGeom prst="rightArrow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Arial Black" panose="020B0A04020102020204" pitchFamily="34" charset="0"/>
              </a:rPr>
              <a:t>A Closer Look</a:t>
            </a:r>
            <a:endParaRPr 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4272703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Aspects of the DRR Ambassador Curriculum (cont.)</a:t>
            </a:r>
            <a:endParaRPr lang="en-US" dirty="0"/>
          </a:p>
        </p:txBody>
      </p:sp>
      <p:sp>
        <p:nvSpPr>
          <p:cNvPr id="2" name="Content Placeholder 1"/>
          <p:cNvSpPr>
            <a:spLocks noGrp="1"/>
          </p:cNvSpPr>
          <p:nvPr>
            <p:ph sz="half" idx="2"/>
          </p:nvPr>
        </p:nvSpPr>
        <p:spPr>
          <a:xfrm>
            <a:off x="4648200" y="2667000"/>
            <a:ext cx="4038600" cy="3200399"/>
          </a:xfrm>
        </p:spPr>
        <p:txBody>
          <a:bodyPr/>
          <a:lstStyle/>
          <a:p>
            <a:r>
              <a:rPr lang="en-US" dirty="0" smtClean="0"/>
              <a:t>Multi-hazards</a:t>
            </a:r>
            <a:endParaRPr lang="en-US" dirty="0"/>
          </a:p>
          <a:p>
            <a:r>
              <a:rPr lang="en-US" dirty="0" smtClean="0"/>
              <a:t>Multi-disciplinary</a:t>
            </a:r>
            <a:endParaRPr lang="en-US" dirty="0"/>
          </a:p>
          <a:p>
            <a:r>
              <a:rPr lang="en-US" dirty="0"/>
              <a:t>Part of the larger national and international efforts to support </a:t>
            </a:r>
            <a:r>
              <a:rPr lang="en-US" dirty="0" smtClean="0"/>
              <a:t>community resilience</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23</a:t>
            </a:fld>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2122658"/>
            <a:ext cx="4181510" cy="3809685"/>
          </a:xfrm>
        </p:spPr>
      </p:pic>
    </p:spTree>
    <p:extLst>
      <p:ext uri="{BB962C8B-B14F-4D97-AF65-F5344CB8AC3E}">
        <p14:creationId xmlns:p14="http://schemas.microsoft.com/office/powerpoint/2010/main" val="1728082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Aspects of the DRR Ambassador </a:t>
            </a:r>
            <a:r>
              <a:rPr lang="en-US" dirty="0"/>
              <a:t>Curriculum (cont.)</a:t>
            </a:r>
          </a:p>
        </p:txBody>
      </p:sp>
      <p:sp>
        <p:nvSpPr>
          <p:cNvPr id="2" name="Content Placeholder 1"/>
          <p:cNvSpPr>
            <a:spLocks noGrp="1"/>
          </p:cNvSpPr>
          <p:nvPr>
            <p:ph sz="half" idx="2"/>
          </p:nvPr>
        </p:nvSpPr>
        <p:spPr>
          <a:xfrm>
            <a:off x="4648200" y="2743200"/>
            <a:ext cx="4038600" cy="3124199"/>
          </a:xfrm>
        </p:spPr>
        <p:txBody>
          <a:bodyPr/>
          <a:lstStyle/>
          <a:p>
            <a:r>
              <a:rPr lang="en-US" dirty="0"/>
              <a:t>Building local capacities and resources </a:t>
            </a:r>
          </a:p>
          <a:p>
            <a:r>
              <a:rPr lang="en-US" dirty="0"/>
              <a:t>Guided by economic prosperity, social equity, and community safety and </a:t>
            </a:r>
            <a:r>
              <a:rPr lang="en-US" dirty="0" smtClean="0"/>
              <a:t>health</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24</a:t>
            </a:fld>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2122658"/>
            <a:ext cx="4181510" cy="3809685"/>
          </a:xfrm>
        </p:spPr>
      </p:pic>
    </p:spTree>
    <p:extLst>
      <p:ext uri="{BB962C8B-B14F-4D97-AF65-F5344CB8AC3E}">
        <p14:creationId xmlns:p14="http://schemas.microsoft.com/office/powerpoint/2010/main" val="207301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Aspects of the DRR Ambassador </a:t>
            </a:r>
            <a:r>
              <a:rPr lang="en-US" dirty="0"/>
              <a:t>Curriculum (cont.)</a:t>
            </a:r>
          </a:p>
        </p:txBody>
      </p:sp>
      <p:sp>
        <p:nvSpPr>
          <p:cNvPr id="2" name="Content Placeholder 1"/>
          <p:cNvSpPr>
            <a:spLocks noGrp="1"/>
          </p:cNvSpPr>
          <p:nvPr>
            <p:ph sz="half" idx="2"/>
          </p:nvPr>
        </p:nvSpPr>
        <p:spPr>
          <a:xfrm>
            <a:off x="4648200" y="3048000"/>
            <a:ext cx="4038600" cy="2819399"/>
          </a:xfrm>
        </p:spPr>
        <p:txBody>
          <a:bodyPr/>
          <a:lstStyle/>
          <a:p>
            <a:r>
              <a:rPr lang="en-US" dirty="0"/>
              <a:t>Measurable outcomes</a:t>
            </a:r>
          </a:p>
          <a:p>
            <a:r>
              <a:rPr lang="en-US" dirty="0"/>
              <a:t>Adaptive to rapidly changing needs and </a:t>
            </a:r>
            <a:r>
              <a:rPr lang="en-US" dirty="0" smtClean="0"/>
              <a:t>opportunities</a:t>
            </a:r>
            <a:endParaRPr lang="en-US"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25</a:t>
            </a:fld>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2122658"/>
            <a:ext cx="4181510" cy="3809685"/>
          </a:xfrm>
        </p:spPr>
      </p:pic>
    </p:spTree>
    <p:extLst>
      <p:ext uri="{BB962C8B-B14F-4D97-AF65-F5344CB8AC3E}">
        <p14:creationId xmlns:p14="http://schemas.microsoft.com/office/powerpoint/2010/main" val="352192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686800" cy="1097461"/>
          </a:xfrm>
        </p:spPr>
        <p:txBody>
          <a:bodyPr>
            <a:normAutofit fontScale="90000"/>
          </a:bodyPr>
          <a:lstStyle/>
          <a:p>
            <a:r>
              <a:rPr lang="en-US" dirty="0" smtClean="0"/>
              <a:t>DRR Ambassador Curriculum Categories</a:t>
            </a:r>
            <a:br>
              <a:rPr lang="en-US" dirty="0" smtClean="0"/>
            </a:br>
            <a:endParaRPr lang="en-US" dirty="0"/>
          </a:p>
        </p:txBody>
      </p:sp>
      <p:sp>
        <p:nvSpPr>
          <p:cNvPr id="4" name="Slide Number Placeholder 3"/>
          <p:cNvSpPr>
            <a:spLocks noGrp="1"/>
          </p:cNvSpPr>
          <p:nvPr>
            <p:ph type="sldNum" sz="quarter" idx="12"/>
          </p:nvPr>
        </p:nvSpPr>
        <p:spPr/>
        <p:txBody>
          <a:bodyPr/>
          <a:lstStyle/>
          <a:p>
            <a:fld id="{AA10C721-AE2B-4C04-8E90-2142017EF61E}" type="slidenum">
              <a:rPr lang="en-US" smtClean="0"/>
              <a:t>26</a:t>
            </a:fld>
            <a:endParaRPr lang="en-US" dirty="0"/>
          </a:p>
        </p:txBody>
      </p:sp>
      <p:sp>
        <p:nvSpPr>
          <p:cNvPr id="7" name="Right Arrow Callout 6"/>
          <p:cNvSpPr/>
          <p:nvPr/>
        </p:nvSpPr>
        <p:spPr>
          <a:xfrm>
            <a:off x="7315200" y="2057400"/>
            <a:ext cx="1676400" cy="1219200"/>
          </a:xfrm>
          <a:prstGeom prst="rightArrow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Arial Black" panose="020B0A04020102020204" pitchFamily="34" charset="0"/>
              </a:rPr>
              <a:t>A Closer Look</a:t>
            </a:r>
            <a:endParaRPr lang="en-US" dirty="0">
              <a:solidFill>
                <a:srgbClr val="000000"/>
              </a:solidFill>
              <a:latin typeface="Arial Black" panose="020B0A040201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95445"/>
            <a:ext cx="6294149" cy="4776755"/>
          </a:xfrm>
        </p:spPr>
      </p:pic>
    </p:spTree>
    <p:extLst>
      <p:ext uri="{BB962C8B-B14F-4D97-AF65-F5344CB8AC3E}">
        <p14:creationId xmlns:p14="http://schemas.microsoft.com/office/powerpoint/2010/main" val="3334131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a:t>
            </a:r>
          </a:p>
        </p:txBody>
      </p:sp>
      <p:sp>
        <p:nvSpPr>
          <p:cNvPr id="4" name="Slide Number Placeholder 3"/>
          <p:cNvSpPr>
            <a:spLocks noGrp="1"/>
          </p:cNvSpPr>
          <p:nvPr>
            <p:ph type="sldNum" sz="quarter" idx="12"/>
          </p:nvPr>
        </p:nvSpPr>
        <p:spPr/>
        <p:txBody>
          <a:bodyPr/>
          <a:lstStyle/>
          <a:p>
            <a:fld id="{AA10C721-AE2B-4C04-8E90-2142017EF61E}" type="slidenum">
              <a:rPr lang="en-US" smtClean="0"/>
              <a:t>27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198"/>
            <a:ext cx="8338638" cy="4169319"/>
          </a:xfrm>
        </p:spPr>
      </p:pic>
    </p:spTree>
    <p:extLst>
      <p:ext uri="{BB962C8B-B14F-4D97-AF65-F5344CB8AC3E}">
        <p14:creationId xmlns:p14="http://schemas.microsoft.com/office/powerpoint/2010/main" val="1125646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 (cont.)</a:t>
            </a:r>
          </a:p>
        </p:txBody>
      </p:sp>
      <p:sp>
        <p:nvSpPr>
          <p:cNvPr id="4" name="Slide Number Placeholder 3"/>
          <p:cNvSpPr>
            <a:spLocks noGrp="1"/>
          </p:cNvSpPr>
          <p:nvPr>
            <p:ph type="sldNum" sz="quarter" idx="12"/>
          </p:nvPr>
        </p:nvSpPr>
        <p:spPr/>
        <p:txBody>
          <a:bodyPr/>
          <a:lstStyle/>
          <a:p>
            <a:fld id="{AA10C721-AE2B-4C04-8E90-2142017EF61E}" type="slidenum">
              <a:rPr lang="en-US" smtClean="0"/>
              <a:t>28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362" y="2425887"/>
            <a:ext cx="8338638" cy="3133085"/>
          </a:xfrm>
        </p:spPr>
      </p:pic>
    </p:spTree>
    <p:extLst>
      <p:ext uri="{BB962C8B-B14F-4D97-AF65-F5344CB8AC3E}">
        <p14:creationId xmlns:p14="http://schemas.microsoft.com/office/powerpoint/2010/main" val="368332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 (cont.)</a:t>
            </a:r>
          </a:p>
        </p:txBody>
      </p:sp>
      <p:sp>
        <p:nvSpPr>
          <p:cNvPr id="4" name="Slide Number Placeholder 3"/>
          <p:cNvSpPr>
            <a:spLocks noGrp="1"/>
          </p:cNvSpPr>
          <p:nvPr>
            <p:ph type="sldNum" sz="quarter" idx="12"/>
          </p:nvPr>
        </p:nvSpPr>
        <p:spPr/>
        <p:txBody>
          <a:bodyPr/>
          <a:lstStyle/>
          <a:p>
            <a:fld id="{AA10C721-AE2B-4C04-8E90-2142017EF61E}" type="slidenum">
              <a:rPr lang="en-US" smtClean="0"/>
              <a:t>29</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362" y="2053389"/>
            <a:ext cx="8338638" cy="4071791"/>
          </a:xfrm>
        </p:spPr>
      </p:pic>
    </p:spTree>
    <p:extLst>
      <p:ext uri="{BB962C8B-B14F-4D97-AF65-F5344CB8AC3E}">
        <p14:creationId xmlns:p14="http://schemas.microsoft.com/office/powerpoint/2010/main" val="10411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a:t>
            </a:r>
            <a:br>
              <a:rPr lang="en-US" dirty="0" smtClean="0"/>
            </a:br>
            <a:endParaRPr lang="en-US" dirty="0"/>
          </a:p>
        </p:txBody>
      </p:sp>
      <p:sp>
        <p:nvSpPr>
          <p:cNvPr id="4" name="Content Placeholder 3"/>
          <p:cNvSpPr>
            <a:spLocks noGrp="1"/>
          </p:cNvSpPr>
          <p:nvPr>
            <p:ph sz="half" idx="2"/>
          </p:nvPr>
        </p:nvSpPr>
        <p:spPr>
          <a:xfrm>
            <a:off x="3810000" y="2286000"/>
            <a:ext cx="4876800" cy="3505200"/>
          </a:xfrm>
        </p:spPr>
        <p:txBody>
          <a:bodyPr>
            <a:normAutofit/>
          </a:bodyPr>
          <a:lstStyle/>
          <a:p>
            <a:r>
              <a:rPr lang="en-US" dirty="0"/>
              <a:t>Name the local initiatives of the Natural Hazard Mitigation Association (NHMA)</a:t>
            </a:r>
            <a:endParaRPr lang="en-US" dirty="0" smtClean="0"/>
          </a:p>
          <a:p>
            <a:r>
              <a:rPr lang="en-US" dirty="0"/>
              <a:t>Describe the purpose of the Disaster Risk Reduction (DRR) Ambassador Curriculum</a:t>
            </a:r>
            <a:endParaRPr lang="en-US" dirty="0" smtClean="0"/>
          </a:p>
        </p:txBody>
      </p:sp>
      <p:sp>
        <p:nvSpPr>
          <p:cNvPr id="5" name="Slide Number Placeholder 4"/>
          <p:cNvSpPr>
            <a:spLocks noGrp="1"/>
          </p:cNvSpPr>
          <p:nvPr>
            <p:ph type="sldNum" sz="quarter" idx="12"/>
          </p:nvPr>
        </p:nvSpPr>
        <p:spPr/>
        <p:txBody>
          <a:bodyPr/>
          <a:lstStyle/>
          <a:p>
            <a:fld id="{0D9C4C27-3F92-447F-917C-AFF9186DA294}" type="slidenum">
              <a:rPr lang="en-US" smtClean="0"/>
              <a:pPr/>
              <a:t>3</a:t>
            </a:fld>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86027" y="2162400"/>
            <a:ext cx="2862857" cy="3240000"/>
          </a:xfrm>
        </p:spPr>
      </p:pic>
    </p:spTree>
    <p:extLst>
      <p:ext uri="{BB962C8B-B14F-4D97-AF65-F5344CB8AC3E}">
        <p14:creationId xmlns:p14="http://schemas.microsoft.com/office/powerpoint/2010/main" val="1103243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 (cont.)</a:t>
            </a:r>
          </a:p>
        </p:txBody>
      </p:sp>
      <p:sp>
        <p:nvSpPr>
          <p:cNvPr id="4" name="Slide Number Placeholder 3"/>
          <p:cNvSpPr>
            <a:spLocks noGrp="1"/>
          </p:cNvSpPr>
          <p:nvPr>
            <p:ph type="sldNum" sz="quarter" idx="12"/>
          </p:nvPr>
        </p:nvSpPr>
        <p:spPr/>
        <p:txBody>
          <a:bodyPr/>
          <a:lstStyle/>
          <a:p>
            <a:fld id="{AA10C721-AE2B-4C04-8E90-2142017EF61E}" type="slidenum">
              <a:rPr lang="en-US" smtClean="0"/>
              <a:t>30</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362" y="2047374"/>
            <a:ext cx="8338638" cy="3803589"/>
          </a:xfrm>
        </p:spPr>
      </p:pic>
    </p:spTree>
    <p:extLst>
      <p:ext uri="{BB962C8B-B14F-4D97-AF65-F5344CB8AC3E}">
        <p14:creationId xmlns:p14="http://schemas.microsoft.com/office/powerpoint/2010/main" val="2554148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 (cont.)</a:t>
            </a:r>
          </a:p>
        </p:txBody>
      </p:sp>
      <p:sp>
        <p:nvSpPr>
          <p:cNvPr id="4" name="Slide Number Placeholder 3"/>
          <p:cNvSpPr>
            <a:spLocks noGrp="1"/>
          </p:cNvSpPr>
          <p:nvPr>
            <p:ph type="sldNum" sz="quarter" idx="12"/>
          </p:nvPr>
        </p:nvSpPr>
        <p:spPr/>
        <p:txBody>
          <a:bodyPr/>
          <a:lstStyle/>
          <a:p>
            <a:fld id="{AA10C721-AE2B-4C04-8E90-2142017EF61E}" type="slidenum">
              <a:rPr lang="en-US" smtClean="0"/>
              <a:t>31</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2002254"/>
            <a:ext cx="8338635" cy="3895021"/>
          </a:xfrm>
        </p:spPr>
      </p:pic>
    </p:spTree>
    <p:extLst>
      <p:ext uri="{BB962C8B-B14F-4D97-AF65-F5344CB8AC3E}">
        <p14:creationId xmlns:p14="http://schemas.microsoft.com/office/powerpoint/2010/main" val="4259045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 of the DRR Ambassador Curriculum (cont.)</a:t>
            </a:r>
          </a:p>
        </p:txBody>
      </p:sp>
      <p:sp>
        <p:nvSpPr>
          <p:cNvPr id="4" name="Slide Number Placeholder 3"/>
          <p:cNvSpPr>
            <a:spLocks noGrp="1"/>
          </p:cNvSpPr>
          <p:nvPr>
            <p:ph type="sldNum" sz="quarter" idx="12"/>
          </p:nvPr>
        </p:nvSpPr>
        <p:spPr/>
        <p:txBody>
          <a:bodyPr/>
          <a:lstStyle/>
          <a:p>
            <a:fld id="{AA10C721-AE2B-4C04-8E90-2142017EF61E}" type="slidenum">
              <a:rPr lang="en-US" smtClean="0"/>
              <a:t>32</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10589"/>
            <a:ext cx="8338638" cy="2864883"/>
          </a:xfrm>
        </p:spPr>
      </p:pic>
    </p:spTree>
    <p:extLst>
      <p:ext uri="{BB962C8B-B14F-4D97-AF65-F5344CB8AC3E}">
        <p14:creationId xmlns:p14="http://schemas.microsoft.com/office/powerpoint/2010/main" val="2503908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48471" t="39049" b="12407"/>
          <a:stretch/>
        </p:blipFill>
        <p:spPr>
          <a:xfrm>
            <a:off x="5892802" y="381000"/>
            <a:ext cx="3251198" cy="2438400"/>
          </a:xfrm>
        </p:spPr>
      </p:pic>
      <p:sp>
        <p:nvSpPr>
          <p:cNvPr id="2" name="Title 1"/>
          <p:cNvSpPr>
            <a:spLocks noGrp="1"/>
          </p:cNvSpPr>
          <p:nvPr>
            <p:ph type="title"/>
          </p:nvPr>
        </p:nvSpPr>
        <p:spPr/>
        <p:txBody>
          <a:bodyPr>
            <a:normAutofit fontScale="90000"/>
          </a:bodyPr>
          <a:lstStyle/>
          <a:p>
            <a:r>
              <a:rPr lang="en-US" dirty="0"/>
              <a:t>Important Considerations as </a:t>
            </a:r>
            <a:br>
              <a:rPr lang="en-US" dirty="0"/>
            </a:br>
            <a:r>
              <a:rPr lang="en-US" dirty="0"/>
              <a:t>We Move Forward Together</a:t>
            </a:r>
          </a:p>
        </p:txBody>
      </p:sp>
      <p:sp>
        <p:nvSpPr>
          <p:cNvPr id="3" name="Content Placeholder 2"/>
          <p:cNvSpPr>
            <a:spLocks noGrp="1"/>
          </p:cNvSpPr>
          <p:nvPr>
            <p:ph sz="half" idx="1"/>
          </p:nvPr>
        </p:nvSpPr>
        <p:spPr>
          <a:xfrm>
            <a:off x="445325" y="2514600"/>
            <a:ext cx="8089075" cy="35814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b="100000"/>
            </a:path>
            <a:tileRect t="-100000" r="-100000"/>
          </a:gradFill>
        </p:spPr>
        <p:txBody>
          <a:bodyPr anchor="ctr">
            <a:noAutofit/>
          </a:bodyPr>
          <a:lstStyle/>
          <a:p>
            <a:pPr marL="109728" indent="0">
              <a:buNone/>
            </a:pPr>
            <a:r>
              <a:rPr lang="en-US" sz="2200" dirty="0" smtClean="0"/>
              <a:t>Community </a:t>
            </a:r>
            <a:r>
              <a:rPr lang="en-US" sz="2200" dirty="0"/>
              <a:t>development decision </a:t>
            </a:r>
            <a:r>
              <a:rPr lang="en-US" sz="2200" dirty="0" smtClean="0"/>
              <a:t>makers need to know where to start and how to proceed</a:t>
            </a:r>
            <a:endParaRPr lang="en-US" sz="2200" dirty="0"/>
          </a:p>
          <a:p>
            <a:r>
              <a:rPr lang="en-US" sz="2200" dirty="0" smtClean="0"/>
              <a:t>Provide </a:t>
            </a:r>
            <a:r>
              <a:rPr lang="en-US" sz="2200" b="1" dirty="0" smtClean="0"/>
              <a:t>clear, consistent information </a:t>
            </a:r>
            <a:r>
              <a:rPr lang="en-US" sz="2200" dirty="0" smtClean="0"/>
              <a:t>from multiple, various sources, distributed by diverse </a:t>
            </a:r>
            <a:r>
              <a:rPr lang="en-US" sz="2200" dirty="0"/>
              <a:t>media </a:t>
            </a:r>
            <a:r>
              <a:rPr lang="en-US" sz="2200" dirty="0" smtClean="0"/>
              <a:t>sources frequently and over time</a:t>
            </a:r>
          </a:p>
          <a:p>
            <a:r>
              <a:rPr lang="en-US" sz="2200" dirty="0" smtClean="0"/>
              <a:t>Provide </a:t>
            </a:r>
            <a:r>
              <a:rPr lang="en-US" sz="2200" b="1" dirty="0" smtClean="0"/>
              <a:t>specific, action-oriented information </a:t>
            </a:r>
            <a:r>
              <a:rPr lang="en-US" sz="2200" dirty="0" smtClean="0"/>
              <a:t>on what to </a:t>
            </a:r>
            <a:r>
              <a:rPr lang="en-US" sz="2200" dirty="0"/>
              <a:t>do before, during, and after a </a:t>
            </a:r>
            <a:r>
              <a:rPr lang="en-US" sz="2200" dirty="0" smtClean="0"/>
              <a:t>disaster</a:t>
            </a:r>
          </a:p>
          <a:p>
            <a:r>
              <a:rPr lang="en-US" sz="2200" dirty="0"/>
              <a:t>Support and encourage </a:t>
            </a:r>
            <a:r>
              <a:rPr lang="en-US" sz="2200" b="1" dirty="0"/>
              <a:t>information sharing</a:t>
            </a:r>
            <a:endParaRPr lang="en-US" sz="2200" dirty="0" smtClean="0"/>
          </a:p>
        </p:txBody>
      </p:sp>
      <p:sp>
        <p:nvSpPr>
          <p:cNvPr id="4" name="Slide Number Placeholder 3"/>
          <p:cNvSpPr>
            <a:spLocks noGrp="1"/>
          </p:cNvSpPr>
          <p:nvPr>
            <p:ph type="sldNum" sz="quarter" idx="12"/>
          </p:nvPr>
        </p:nvSpPr>
        <p:spPr/>
        <p:txBody>
          <a:bodyPr/>
          <a:lstStyle/>
          <a:p>
            <a:fld id="{AA10C721-AE2B-4C04-8E90-2142017EF61E}" type="slidenum">
              <a:rPr lang="en-US" smtClean="0"/>
              <a:t>33</a:t>
            </a:fld>
            <a:endParaRPr lang="en-US" dirty="0"/>
          </a:p>
        </p:txBody>
      </p:sp>
      <p:sp>
        <p:nvSpPr>
          <p:cNvPr id="5" name="TextBox 4"/>
          <p:cNvSpPr txBox="1"/>
          <p:nvPr/>
        </p:nvSpPr>
        <p:spPr>
          <a:xfrm>
            <a:off x="685799" y="6211669"/>
            <a:ext cx="6090129" cy="646331"/>
          </a:xfrm>
          <a:prstGeom prst="rect">
            <a:avLst/>
          </a:prstGeom>
          <a:noFill/>
        </p:spPr>
        <p:txBody>
          <a:bodyPr wrap="none" rtlCol="0">
            <a:spAutoFit/>
          </a:bodyPr>
          <a:lstStyle/>
          <a:p>
            <a:r>
              <a:rPr lang="en-US" i="1" dirty="0">
                <a:solidFill>
                  <a:schemeClr val="tx1">
                    <a:lumMod val="50000"/>
                  </a:schemeClr>
                </a:solidFill>
              </a:rPr>
              <a:t>Hide from the Wind: Tornado Safe Rooms in </a:t>
            </a:r>
            <a:br>
              <a:rPr lang="en-US" i="1" dirty="0">
                <a:solidFill>
                  <a:schemeClr val="tx1">
                    <a:lumMod val="50000"/>
                  </a:schemeClr>
                </a:solidFill>
              </a:rPr>
            </a:br>
            <a:r>
              <a:rPr lang="en-US" i="1" dirty="0">
                <a:solidFill>
                  <a:schemeClr val="tx1">
                    <a:lumMod val="50000"/>
                  </a:schemeClr>
                </a:solidFill>
              </a:rPr>
              <a:t>Central Oklahoma</a:t>
            </a:r>
            <a:r>
              <a:rPr lang="en-US" dirty="0">
                <a:solidFill>
                  <a:schemeClr val="tx1">
                    <a:lumMod val="50000"/>
                  </a:schemeClr>
                </a:solidFill>
              </a:rPr>
              <a:t> (NHMA Report) and Dr. Dennis </a:t>
            </a:r>
            <a:r>
              <a:rPr lang="en-US" dirty="0" err="1" smtClean="0">
                <a:solidFill>
                  <a:schemeClr val="tx1">
                    <a:lumMod val="50000"/>
                  </a:schemeClr>
                </a:solidFill>
              </a:rPr>
              <a:t>Mileti</a:t>
            </a:r>
            <a:endParaRPr lang="en-US" dirty="0">
              <a:solidFill>
                <a:schemeClr val="tx1">
                  <a:lumMod val="50000"/>
                </a:schemeClr>
              </a:solidFill>
            </a:endParaRPr>
          </a:p>
        </p:txBody>
      </p:sp>
    </p:spTree>
    <p:extLst>
      <p:ext uri="{BB962C8B-B14F-4D97-AF65-F5344CB8AC3E}">
        <p14:creationId xmlns:p14="http://schemas.microsoft.com/office/powerpoint/2010/main" val="730784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48471" t="39049" b="12407"/>
          <a:stretch/>
        </p:blipFill>
        <p:spPr>
          <a:xfrm>
            <a:off x="5892802" y="381000"/>
            <a:ext cx="3251198" cy="2438400"/>
          </a:xfrm>
        </p:spPr>
      </p:pic>
      <p:sp>
        <p:nvSpPr>
          <p:cNvPr id="2" name="Title 1"/>
          <p:cNvSpPr>
            <a:spLocks noGrp="1"/>
          </p:cNvSpPr>
          <p:nvPr>
            <p:ph type="title"/>
          </p:nvPr>
        </p:nvSpPr>
        <p:spPr/>
        <p:txBody>
          <a:bodyPr>
            <a:normAutofit fontScale="90000"/>
          </a:bodyPr>
          <a:lstStyle/>
          <a:p>
            <a:r>
              <a:rPr lang="en-US" dirty="0"/>
              <a:t>Important Considerations as </a:t>
            </a:r>
            <a:br>
              <a:rPr lang="en-US" dirty="0"/>
            </a:br>
            <a:r>
              <a:rPr lang="en-US" dirty="0"/>
              <a:t>We Move Forward Together</a:t>
            </a:r>
          </a:p>
        </p:txBody>
      </p:sp>
      <p:sp>
        <p:nvSpPr>
          <p:cNvPr id="3" name="Content Placeholder 2"/>
          <p:cNvSpPr>
            <a:spLocks noGrp="1"/>
          </p:cNvSpPr>
          <p:nvPr>
            <p:ph sz="half" idx="1"/>
          </p:nvPr>
        </p:nvSpPr>
        <p:spPr>
          <a:xfrm>
            <a:off x="445325" y="2514600"/>
            <a:ext cx="8089075" cy="35814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b="100000"/>
            </a:path>
            <a:tileRect t="-100000" r="-100000"/>
          </a:gradFill>
        </p:spPr>
        <p:txBody>
          <a:bodyPr anchor="ctr">
            <a:noAutofit/>
          </a:bodyPr>
          <a:lstStyle/>
          <a:p>
            <a:pPr marL="109728" indent="0">
              <a:buNone/>
            </a:pPr>
            <a:r>
              <a:rPr lang="en-US" sz="2200" dirty="0" smtClean="0"/>
              <a:t>Assessing </a:t>
            </a:r>
            <a:r>
              <a:rPr lang="en-US" sz="2200" dirty="0"/>
              <a:t>needs, accessing help, and identifying funding sources </a:t>
            </a:r>
            <a:r>
              <a:rPr lang="en-US" sz="2200" dirty="0" smtClean="0"/>
              <a:t>require </a:t>
            </a:r>
            <a:r>
              <a:rPr lang="en-US" sz="2200" dirty="0"/>
              <a:t>creativity, vision, leadership, and time</a:t>
            </a:r>
          </a:p>
          <a:p>
            <a:pPr marL="109728" indent="0">
              <a:buNone/>
            </a:pPr>
            <a:r>
              <a:rPr lang="en-US" sz="2200" dirty="0"/>
              <a:t>Citizens can </a:t>
            </a:r>
            <a:r>
              <a:rPr lang="en-US" sz="2200" dirty="0" smtClean="0"/>
              <a:t>be:</a:t>
            </a:r>
          </a:p>
          <a:p>
            <a:r>
              <a:rPr lang="en-US" sz="2200" dirty="0" smtClean="0"/>
              <a:t>The </a:t>
            </a:r>
            <a:r>
              <a:rPr lang="en-US" sz="2200" dirty="0"/>
              <a:t>leaders to create a </a:t>
            </a:r>
            <a:r>
              <a:rPr lang="en-US" sz="2200" b="1" dirty="0"/>
              <a:t>community leadership </a:t>
            </a:r>
            <a:r>
              <a:rPr lang="en-US" sz="2200" dirty="0"/>
              <a:t>in disaster risk </a:t>
            </a:r>
            <a:r>
              <a:rPr lang="en-US" sz="2200" dirty="0" smtClean="0"/>
              <a:t>reduction</a:t>
            </a:r>
          </a:p>
          <a:p>
            <a:r>
              <a:rPr lang="en-US" sz="2200" dirty="0" smtClean="0"/>
              <a:t>Crucial </a:t>
            </a:r>
            <a:r>
              <a:rPr lang="en-US" sz="2200" b="1" dirty="0"/>
              <a:t>support for elected, appointed leaders </a:t>
            </a:r>
            <a:r>
              <a:rPr lang="en-US" sz="2200" dirty="0"/>
              <a:t>that address disaster risk reduction</a:t>
            </a:r>
            <a:endParaRPr lang="en-US" sz="2200" dirty="0" smtClean="0"/>
          </a:p>
        </p:txBody>
      </p:sp>
      <p:sp>
        <p:nvSpPr>
          <p:cNvPr id="4" name="Slide Number Placeholder 3"/>
          <p:cNvSpPr>
            <a:spLocks noGrp="1"/>
          </p:cNvSpPr>
          <p:nvPr>
            <p:ph type="sldNum" sz="quarter" idx="12"/>
          </p:nvPr>
        </p:nvSpPr>
        <p:spPr/>
        <p:txBody>
          <a:bodyPr/>
          <a:lstStyle/>
          <a:p>
            <a:fld id="{AA10C721-AE2B-4C04-8E90-2142017EF61E}" type="slidenum">
              <a:rPr lang="en-US" smtClean="0"/>
              <a:t>34</a:t>
            </a:fld>
            <a:endParaRPr lang="en-US" dirty="0"/>
          </a:p>
        </p:txBody>
      </p:sp>
      <p:sp>
        <p:nvSpPr>
          <p:cNvPr id="5" name="TextBox 4"/>
          <p:cNvSpPr txBox="1"/>
          <p:nvPr/>
        </p:nvSpPr>
        <p:spPr>
          <a:xfrm>
            <a:off x="685800" y="6336268"/>
            <a:ext cx="5458546" cy="369332"/>
          </a:xfrm>
          <a:prstGeom prst="rect">
            <a:avLst/>
          </a:prstGeom>
          <a:noFill/>
        </p:spPr>
        <p:txBody>
          <a:bodyPr wrap="none" rtlCol="0">
            <a:spAutoFit/>
          </a:bodyPr>
          <a:lstStyle/>
          <a:p>
            <a:r>
              <a:rPr lang="en-US" dirty="0" smtClean="0">
                <a:solidFill>
                  <a:schemeClr val="tx1">
                    <a:lumMod val="50000"/>
                  </a:schemeClr>
                </a:solidFill>
              </a:rPr>
              <a:t>Don </a:t>
            </a:r>
            <a:r>
              <a:rPr lang="en-US" dirty="0">
                <a:solidFill>
                  <a:schemeClr val="tx1">
                    <a:lumMod val="50000"/>
                  </a:schemeClr>
                </a:solidFill>
              </a:rPr>
              <a:t>Watson, FAIA, author of </a:t>
            </a:r>
            <a:r>
              <a:rPr lang="en-US" i="1" dirty="0">
                <a:solidFill>
                  <a:schemeClr val="tx1">
                    <a:lumMod val="50000"/>
                  </a:schemeClr>
                </a:solidFill>
              </a:rPr>
              <a:t>Design for </a:t>
            </a:r>
            <a:r>
              <a:rPr lang="en-US" i="1" dirty="0" smtClean="0">
                <a:solidFill>
                  <a:schemeClr val="tx1">
                    <a:lumMod val="50000"/>
                  </a:schemeClr>
                </a:solidFill>
              </a:rPr>
              <a:t>Flooding</a:t>
            </a:r>
            <a:endParaRPr lang="en-US" dirty="0">
              <a:solidFill>
                <a:schemeClr val="tx1">
                  <a:lumMod val="50000"/>
                </a:schemeClr>
              </a:solidFill>
            </a:endParaRPr>
          </a:p>
        </p:txBody>
      </p:sp>
    </p:spTree>
    <p:extLst>
      <p:ext uri="{BB962C8B-B14F-4D97-AF65-F5344CB8AC3E}">
        <p14:creationId xmlns:p14="http://schemas.microsoft.com/office/powerpoint/2010/main" val="3120761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48471" t="39049" b="12407"/>
          <a:stretch/>
        </p:blipFill>
        <p:spPr>
          <a:xfrm>
            <a:off x="5892802" y="381000"/>
            <a:ext cx="3251198" cy="2438400"/>
          </a:xfrm>
        </p:spPr>
      </p:pic>
      <p:sp>
        <p:nvSpPr>
          <p:cNvPr id="2" name="Title 1"/>
          <p:cNvSpPr>
            <a:spLocks noGrp="1"/>
          </p:cNvSpPr>
          <p:nvPr>
            <p:ph type="title"/>
          </p:nvPr>
        </p:nvSpPr>
        <p:spPr/>
        <p:txBody>
          <a:bodyPr>
            <a:normAutofit fontScale="90000"/>
          </a:bodyPr>
          <a:lstStyle/>
          <a:p>
            <a:r>
              <a:rPr lang="en-US" dirty="0"/>
              <a:t>Important Considerations as </a:t>
            </a:r>
            <a:br>
              <a:rPr lang="en-US" dirty="0"/>
            </a:br>
            <a:r>
              <a:rPr lang="en-US" dirty="0"/>
              <a:t>We Move Forward Together</a:t>
            </a:r>
          </a:p>
        </p:txBody>
      </p:sp>
      <p:sp>
        <p:nvSpPr>
          <p:cNvPr id="3" name="Content Placeholder 2"/>
          <p:cNvSpPr>
            <a:spLocks noGrp="1"/>
          </p:cNvSpPr>
          <p:nvPr>
            <p:ph sz="half" idx="1"/>
          </p:nvPr>
        </p:nvSpPr>
        <p:spPr>
          <a:xfrm>
            <a:off x="445325" y="2514600"/>
            <a:ext cx="8089075" cy="35814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b="100000"/>
            </a:path>
            <a:tileRect t="-100000" r="-100000"/>
          </a:gradFill>
        </p:spPr>
        <p:txBody>
          <a:bodyPr anchor="ctr">
            <a:noAutofit/>
          </a:bodyPr>
          <a:lstStyle/>
          <a:p>
            <a:pPr marL="109728" indent="0">
              <a:spcBef>
                <a:spcPts val="1200"/>
              </a:spcBef>
              <a:spcAft>
                <a:spcPts val="1200"/>
              </a:spcAft>
              <a:buNone/>
            </a:pPr>
            <a:r>
              <a:rPr lang="en-US" sz="2200" b="1" dirty="0"/>
              <a:t>Any time </a:t>
            </a:r>
            <a:r>
              <a:rPr lang="en-US" sz="2200" dirty="0"/>
              <a:t>is the best time to </a:t>
            </a:r>
            <a:r>
              <a:rPr lang="en-US" sz="2200" b="1" dirty="0"/>
              <a:t>change development </a:t>
            </a:r>
            <a:r>
              <a:rPr lang="en-US" sz="2200" b="1" dirty="0" smtClean="0"/>
              <a:t>practices </a:t>
            </a:r>
            <a:r>
              <a:rPr lang="en-US" sz="2200" dirty="0" smtClean="0"/>
              <a:t>from </a:t>
            </a:r>
            <a:r>
              <a:rPr lang="en-US" sz="2200" dirty="0"/>
              <a:t>developing in a manner which will cause harm to individuals, businesses, the economy, and the </a:t>
            </a:r>
            <a:r>
              <a:rPr lang="en-US" sz="2200" dirty="0" smtClean="0"/>
              <a:t>environment</a:t>
            </a:r>
          </a:p>
          <a:p>
            <a:pPr>
              <a:spcBef>
                <a:spcPts val="1200"/>
              </a:spcBef>
              <a:spcAft>
                <a:spcPts val="1200"/>
              </a:spcAft>
            </a:pPr>
            <a:r>
              <a:rPr lang="en-US" sz="2200" dirty="0" smtClean="0"/>
              <a:t>To implementing a </a:t>
            </a:r>
            <a:r>
              <a:rPr lang="en-US" sz="2200" b="1" dirty="0" smtClean="0"/>
              <a:t>“Do No Harm”</a:t>
            </a:r>
            <a:r>
              <a:rPr lang="en-US" sz="2200" dirty="0" smtClean="0"/>
              <a:t> or </a:t>
            </a:r>
            <a:r>
              <a:rPr lang="en-US" sz="2200" b="1" dirty="0" smtClean="0"/>
              <a:t>“No </a:t>
            </a:r>
            <a:r>
              <a:rPr lang="en-US" sz="2200" b="1" dirty="0"/>
              <a:t>Adverse Impact”</a:t>
            </a:r>
            <a:r>
              <a:rPr lang="en-US" sz="2200" dirty="0"/>
              <a:t> approach, which emphasizes the need for </a:t>
            </a:r>
            <a:r>
              <a:rPr lang="en-US" sz="2200" b="1" dirty="0"/>
              <a:t>development</a:t>
            </a:r>
            <a:r>
              <a:rPr lang="en-US" sz="2200" dirty="0"/>
              <a:t> and a </a:t>
            </a:r>
            <a:r>
              <a:rPr lang="en-US" sz="2200" b="1" dirty="0"/>
              <a:t>sustainable </a:t>
            </a:r>
            <a:r>
              <a:rPr lang="en-US" sz="2200" b="1" dirty="0" smtClean="0"/>
              <a:t>future</a:t>
            </a:r>
          </a:p>
        </p:txBody>
      </p:sp>
      <p:sp>
        <p:nvSpPr>
          <p:cNvPr id="4" name="Slide Number Placeholder 3"/>
          <p:cNvSpPr>
            <a:spLocks noGrp="1"/>
          </p:cNvSpPr>
          <p:nvPr>
            <p:ph type="sldNum" sz="quarter" idx="12"/>
          </p:nvPr>
        </p:nvSpPr>
        <p:spPr/>
        <p:txBody>
          <a:bodyPr/>
          <a:lstStyle/>
          <a:p>
            <a:fld id="{AA10C721-AE2B-4C04-8E90-2142017EF61E}" type="slidenum">
              <a:rPr lang="en-US" smtClean="0"/>
              <a:t>35</a:t>
            </a:fld>
            <a:endParaRPr lang="en-US" dirty="0"/>
          </a:p>
        </p:txBody>
      </p:sp>
      <p:sp>
        <p:nvSpPr>
          <p:cNvPr id="6" name="TextBox 5"/>
          <p:cNvSpPr txBox="1"/>
          <p:nvPr/>
        </p:nvSpPr>
        <p:spPr>
          <a:xfrm>
            <a:off x="685800" y="6336268"/>
            <a:ext cx="5458546" cy="369332"/>
          </a:xfrm>
          <a:prstGeom prst="rect">
            <a:avLst/>
          </a:prstGeom>
          <a:noFill/>
        </p:spPr>
        <p:txBody>
          <a:bodyPr wrap="none" rtlCol="0">
            <a:spAutoFit/>
          </a:bodyPr>
          <a:lstStyle/>
          <a:p>
            <a:r>
              <a:rPr lang="en-US" dirty="0" smtClean="0">
                <a:solidFill>
                  <a:schemeClr val="tx1">
                    <a:lumMod val="50000"/>
                  </a:schemeClr>
                </a:solidFill>
              </a:rPr>
              <a:t>Don </a:t>
            </a:r>
            <a:r>
              <a:rPr lang="en-US" dirty="0">
                <a:solidFill>
                  <a:schemeClr val="tx1">
                    <a:lumMod val="50000"/>
                  </a:schemeClr>
                </a:solidFill>
              </a:rPr>
              <a:t>Watson, FAIA, author of </a:t>
            </a:r>
            <a:r>
              <a:rPr lang="en-US" i="1" dirty="0">
                <a:solidFill>
                  <a:schemeClr val="tx1">
                    <a:lumMod val="50000"/>
                  </a:schemeClr>
                </a:solidFill>
              </a:rPr>
              <a:t>Design for </a:t>
            </a:r>
            <a:r>
              <a:rPr lang="en-US" i="1" dirty="0" smtClean="0">
                <a:solidFill>
                  <a:schemeClr val="tx1">
                    <a:lumMod val="50000"/>
                  </a:schemeClr>
                </a:solidFill>
              </a:rPr>
              <a:t>Flooding</a:t>
            </a:r>
            <a:endParaRPr lang="en-US" dirty="0">
              <a:solidFill>
                <a:schemeClr val="tx1">
                  <a:lumMod val="50000"/>
                </a:schemeClr>
              </a:solidFill>
            </a:endParaRPr>
          </a:p>
        </p:txBody>
      </p:sp>
    </p:spTree>
    <p:extLst>
      <p:ext uri="{BB962C8B-B14F-4D97-AF65-F5344CB8AC3E}">
        <p14:creationId xmlns:p14="http://schemas.microsoft.com/office/powerpoint/2010/main" val="1330925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48471" t="39049" b="12407"/>
          <a:stretch/>
        </p:blipFill>
        <p:spPr>
          <a:xfrm>
            <a:off x="5892802" y="381000"/>
            <a:ext cx="3251198" cy="2438400"/>
          </a:xfrm>
        </p:spPr>
      </p:pic>
      <p:sp>
        <p:nvSpPr>
          <p:cNvPr id="2" name="Title 1"/>
          <p:cNvSpPr>
            <a:spLocks noGrp="1"/>
          </p:cNvSpPr>
          <p:nvPr>
            <p:ph type="title"/>
          </p:nvPr>
        </p:nvSpPr>
        <p:spPr/>
        <p:txBody>
          <a:bodyPr>
            <a:normAutofit fontScale="90000"/>
          </a:bodyPr>
          <a:lstStyle/>
          <a:p>
            <a:r>
              <a:rPr lang="en-US" dirty="0"/>
              <a:t>Important Considerations as </a:t>
            </a:r>
            <a:br>
              <a:rPr lang="en-US" dirty="0"/>
            </a:br>
            <a:r>
              <a:rPr lang="en-US" dirty="0"/>
              <a:t>We Move </a:t>
            </a:r>
            <a:r>
              <a:rPr lang="en-US" dirty="0" smtClean="0"/>
              <a:t>Forward Together</a:t>
            </a:r>
            <a:endParaRPr lang="en-US" dirty="0"/>
          </a:p>
        </p:txBody>
      </p:sp>
      <p:sp>
        <p:nvSpPr>
          <p:cNvPr id="3" name="Content Placeholder 2"/>
          <p:cNvSpPr>
            <a:spLocks noGrp="1"/>
          </p:cNvSpPr>
          <p:nvPr>
            <p:ph sz="half" idx="1"/>
          </p:nvPr>
        </p:nvSpPr>
        <p:spPr>
          <a:xfrm>
            <a:off x="445325" y="2514600"/>
            <a:ext cx="8089075" cy="35814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b="100000"/>
            </a:path>
            <a:tileRect t="-100000" r="-100000"/>
          </a:gradFill>
        </p:spPr>
        <p:txBody>
          <a:bodyPr anchor="ctr">
            <a:noAutofit/>
          </a:bodyPr>
          <a:lstStyle/>
          <a:p>
            <a:pPr>
              <a:spcBef>
                <a:spcPts val="1200"/>
              </a:spcBef>
              <a:spcAft>
                <a:spcPts val="1200"/>
              </a:spcAft>
            </a:pPr>
            <a:r>
              <a:rPr lang="en-US" sz="2200" dirty="0"/>
              <a:t>The best </a:t>
            </a:r>
            <a:r>
              <a:rPr lang="en-US" sz="2200" dirty="0" smtClean="0"/>
              <a:t>time </a:t>
            </a:r>
            <a:r>
              <a:rPr lang="en-US" sz="2200" dirty="0"/>
              <a:t>to develop safely and properly is </a:t>
            </a:r>
            <a:r>
              <a:rPr lang="en-US" sz="2200" b="1" dirty="0"/>
              <a:t>before natural </a:t>
            </a:r>
            <a:r>
              <a:rPr lang="en-US" sz="2200" b="1" dirty="0" smtClean="0"/>
              <a:t>processes</a:t>
            </a:r>
            <a:r>
              <a:rPr lang="en-US" sz="2200" dirty="0" smtClean="0"/>
              <a:t> </a:t>
            </a:r>
            <a:r>
              <a:rPr lang="en-US" sz="2200" dirty="0"/>
              <a:t>cause devastation, which could have been </a:t>
            </a:r>
            <a:r>
              <a:rPr lang="en-US" sz="2200" b="1" dirty="0"/>
              <a:t>avoided with proper planning</a:t>
            </a:r>
          </a:p>
          <a:p>
            <a:pPr>
              <a:spcBef>
                <a:spcPts val="1200"/>
              </a:spcBef>
              <a:spcAft>
                <a:spcPts val="1200"/>
              </a:spcAft>
            </a:pPr>
            <a:r>
              <a:rPr lang="en-US" sz="2200" dirty="0" smtClean="0"/>
              <a:t>As </a:t>
            </a:r>
            <a:r>
              <a:rPr lang="en-US" sz="2200" dirty="0"/>
              <a:t>a community picks up the pieces after a disaster and begins to rebuild, there is a </a:t>
            </a:r>
            <a:r>
              <a:rPr lang="en-US" sz="2200" b="1" dirty="0"/>
              <a:t>window of </a:t>
            </a:r>
            <a:r>
              <a:rPr lang="en-US" sz="2200" b="1" dirty="0" smtClean="0"/>
              <a:t>opportunity</a:t>
            </a:r>
          </a:p>
        </p:txBody>
      </p:sp>
      <p:sp>
        <p:nvSpPr>
          <p:cNvPr id="4" name="Slide Number Placeholder 3"/>
          <p:cNvSpPr>
            <a:spLocks noGrp="1"/>
          </p:cNvSpPr>
          <p:nvPr>
            <p:ph type="sldNum" sz="quarter" idx="12"/>
          </p:nvPr>
        </p:nvSpPr>
        <p:spPr/>
        <p:txBody>
          <a:bodyPr/>
          <a:lstStyle/>
          <a:p>
            <a:fld id="{AA10C721-AE2B-4C04-8E90-2142017EF61E}" type="slidenum">
              <a:rPr lang="en-US" smtClean="0"/>
              <a:t>36</a:t>
            </a:fld>
            <a:endParaRPr lang="en-US" dirty="0"/>
          </a:p>
        </p:txBody>
      </p:sp>
      <p:sp>
        <p:nvSpPr>
          <p:cNvPr id="6" name="TextBox 5"/>
          <p:cNvSpPr txBox="1"/>
          <p:nvPr/>
        </p:nvSpPr>
        <p:spPr>
          <a:xfrm>
            <a:off x="685800" y="6336268"/>
            <a:ext cx="4581703" cy="369332"/>
          </a:xfrm>
          <a:prstGeom prst="rect">
            <a:avLst/>
          </a:prstGeom>
          <a:noFill/>
        </p:spPr>
        <p:txBody>
          <a:bodyPr wrap="none" rtlCol="0">
            <a:spAutoFit/>
          </a:bodyPr>
          <a:lstStyle/>
          <a:p>
            <a:r>
              <a:rPr lang="en-US" dirty="0">
                <a:solidFill>
                  <a:schemeClr val="tx1">
                    <a:lumMod val="50000"/>
                  </a:schemeClr>
                </a:solidFill>
              </a:rPr>
              <a:t>Edward A. Thomas, Esq., NHMA President</a:t>
            </a:r>
          </a:p>
        </p:txBody>
      </p:sp>
    </p:spTree>
    <p:extLst>
      <p:ext uri="{BB962C8B-B14F-4D97-AF65-F5344CB8AC3E}">
        <p14:creationId xmlns:p14="http://schemas.microsoft.com/office/powerpoint/2010/main" val="4279410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 NHMA and Become a Disaster Risk Reduction Ambassador!</a:t>
            </a:r>
            <a:endParaRPr lang="en-US" dirty="0"/>
          </a:p>
        </p:txBody>
      </p:sp>
      <p:sp>
        <p:nvSpPr>
          <p:cNvPr id="4" name="Content Placeholder 3"/>
          <p:cNvSpPr>
            <a:spLocks noGrp="1"/>
          </p:cNvSpPr>
          <p:nvPr>
            <p:ph sz="half" idx="2"/>
          </p:nvPr>
        </p:nvSpPr>
        <p:spPr>
          <a:xfrm>
            <a:off x="4953000" y="2438400"/>
            <a:ext cx="3733800" cy="3428999"/>
          </a:xfrm>
        </p:spPr>
        <p:txBody>
          <a:bodyPr/>
          <a:lstStyle/>
          <a:p>
            <a:pPr marL="109728" indent="0">
              <a:buNone/>
            </a:pPr>
            <a:r>
              <a:rPr lang="en-US" dirty="0" smtClean="0"/>
              <a:t>Anyone </a:t>
            </a:r>
            <a:r>
              <a:rPr lang="en-US" dirty="0"/>
              <a:t>interested in leveraging and advancing natural hazard mitigation at a professional level should consider </a:t>
            </a:r>
            <a:r>
              <a:rPr lang="en-US" dirty="0" smtClean="0"/>
              <a:t>joining and/or supporting </a:t>
            </a:r>
            <a:r>
              <a:rPr lang="en-US" dirty="0"/>
              <a:t>the NHMA</a:t>
            </a:r>
          </a:p>
        </p:txBody>
      </p:sp>
      <p:sp>
        <p:nvSpPr>
          <p:cNvPr id="9" name="Slide Number Placeholder 3"/>
          <p:cNvSpPr>
            <a:spLocks noGrp="1"/>
          </p:cNvSpPr>
          <p:nvPr>
            <p:ph type="sldNum" sz="quarter" idx="12"/>
          </p:nvPr>
        </p:nvSpPr>
        <p:spPr>
          <a:xfrm>
            <a:off x="8174736" y="2272"/>
            <a:ext cx="762000" cy="365760"/>
          </a:xfrm>
        </p:spPr>
        <p:txBody>
          <a:bodyPr/>
          <a:lstStyle/>
          <a:p>
            <a:fld id="{AA10C721-AE2B-4C04-8E90-2142017EF61E}" type="slidenum">
              <a:rPr lang="en-US" smtClean="0"/>
              <a:t>37</a:t>
            </a:fld>
            <a:endParaRPr lang="en-US" dirty="0"/>
          </a:p>
        </p:txBody>
      </p:sp>
      <p:pic>
        <p:nvPicPr>
          <p:cNvPr id="8" name="Content Placeholder 7">
            <a:hlinkClick r:id="rId3"/>
          </p:cNvPr>
          <p:cNvPicPr>
            <a:picLocks noGrp="1" noChangeAspect="1"/>
          </p:cNvPicPr>
          <p:nvPr>
            <p:ph sz="half" idx="1"/>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457200" y="2729966"/>
            <a:ext cx="4038600" cy="2146834"/>
          </a:xfrm>
        </p:spPr>
      </p:pic>
      <p:pic>
        <p:nvPicPr>
          <p:cNvPr id="11"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619154">
            <a:off x="2253160" y="4845746"/>
            <a:ext cx="7016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662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br>
              <a:rPr lang="en-US" dirty="0" smtClean="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09629" y="2191200"/>
            <a:ext cx="2862857" cy="3240000"/>
          </a:xfrm>
        </p:spPr>
      </p:pic>
      <p:sp>
        <p:nvSpPr>
          <p:cNvPr id="4" name="Content Placeholder 3"/>
          <p:cNvSpPr>
            <a:spLocks noGrp="1"/>
          </p:cNvSpPr>
          <p:nvPr>
            <p:ph sz="half" idx="2"/>
          </p:nvPr>
        </p:nvSpPr>
        <p:spPr>
          <a:xfrm>
            <a:off x="3733800" y="2057400"/>
            <a:ext cx="5181600" cy="4114800"/>
          </a:xfrm>
        </p:spPr>
        <p:txBody>
          <a:bodyPr>
            <a:normAutofit/>
          </a:bodyPr>
          <a:lstStyle/>
          <a:p>
            <a:r>
              <a:rPr lang="en-US" b="1" dirty="0" smtClean="0"/>
              <a:t>Questions and/or comments</a:t>
            </a:r>
          </a:p>
          <a:p>
            <a:r>
              <a:rPr lang="en-US" b="1" dirty="0" smtClean="0"/>
              <a:t>Contact information</a:t>
            </a:r>
          </a:p>
          <a:p>
            <a:pPr marL="402336" lvl="1" indent="0">
              <a:spcAft>
                <a:spcPts val="0"/>
              </a:spcAft>
              <a:buNone/>
            </a:pPr>
            <a:r>
              <a:rPr lang="en-US" dirty="0">
                <a:solidFill>
                  <a:schemeClr val="tx2">
                    <a:lumMod val="50000"/>
                  </a:schemeClr>
                </a:solidFill>
              </a:rPr>
              <a:t>Natural Hazard Mitigation Association</a:t>
            </a:r>
          </a:p>
          <a:p>
            <a:pPr marL="402336" lvl="1" indent="0">
              <a:spcAft>
                <a:spcPts val="0"/>
              </a:spcAft>
              <a:buNone/>
            </a:pPr>
            <a:r>
              <a:rPr lang="en-US" dirty="0">
                <a:solidFill>
                  <a:schemeClr val="tx2">
                    <a:lumMod val="50000"/>
                  </a:schemeClr>
                </a:solidFill>
              </a:rPr>
              <a:t>P.O. Box </a:t>
            </a:r>
            <a:r>
              <a:rPr lang="en-US" dirty="0" smtClean="0">
                <a:solidFill>
                  <a:schemeClr val="tx2">
                    <a:lumMod val="50000"/>
                  </a:schemeClr>
                </a:solidFill>
              </a:rPr>
              <a:t>170984</a:t>
            </a:r>
            <a:endParaRPr lang="en-US" dirty="0">
              <a:solidFill>
                <a:schemeClr val="tx2">
                  <a:lumMod val="50000"/>
                </a:schemeClr>
              </a:solidFill>
            </a:endParaRPr>
          </a:p>
          <a:p>
            <a:pPr marL="402336" lvl="1" indent="0">
              <a:spcAft>
                <a:spcPts val="0"/>
              </a:spcAft>
              <a:buNone/>
            </a:pPr>
            <a:r>
              <a:rPr lang="en-US" dirty="0" smtClean="0">
                <a:solidFill>
                  <a:schemeClr val="tx2">
                    <a:lumMod val="50000"/>
                  </a:schemeClr>
                </a:solidFill>
              </a:rPr>
              <a:t>Boston, MA 02117</a:t>
            </a:r>
          </a:p>
          <a:p>
            <a:pPr marL="402336" lvl="1" indent="0">
              <a:spcAft>
                <a:spcPts val="0"/>
              </a:spcAft>
              <a:buNone/>
            </a:pPr>
            <a:r>
              <a:rPr lang="en-US" dirty="0" smtClean="0">
                <a:solidFill>
                  <a:schemeClr val="tx2">
                    <a:lumMod val="50000"/>
                  </a:schemeClr>
                </a:solidFill>
              </a:rPr>
              <a:t>Email: </a:t>
            </a:r>
            <a:r>
              <a:rPr lang="en-US" dirty="0">
                <a:solidFill>
                  <a:schemeClr val="tx2">
                    <a:lumMod val="50000"/>
                  </a:schemeClr>
                </a:solidFill>
                <a:hlinkClick r:id="rId4"/>
              </a:rPr>
              <a:t>nathazma@gmail.com</a:t>
            </a:r>
            <a:endParaRPr lang="en-US" dirty="0">
              <a:solidFill>
                <a:schemeClr val="tx2">
                  <a:lumMod val="50000"/>
                </a:schemeClr>
              </a:solidFill>
            </a:endParaRPr>
          </a:p>
          <a:p>
            <a:pPr marL="402336" lvl="1" indent="0">
              <a:spcAft>
                <a:spcPts val="0"/>
              </a:spcAft>
              <a:buNone/>
            </a:pPr>
            <a:r>
              <a:rPr lang="en-US" dirty="0" smtClean="0">
                <a:solidFill>
                  <a:schemeClr val="tx2">
                    <a:lumMod val="50000"/>
                  </a:schemeClr>
                </a:solidFill>
                <a:hlinkClick r:id="rId5"/>
              </a:rPr>
              <a:t>www.nhma.info</a:t>
            </a:r>
            <a:endParaRPr lang="en-US"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0D9C4C27-3F92-447F-917C-AFF9186DA294}" type="slidenum">
              <a:rPr lang="en-US" smtClean="0"/>
              <a:pPr/>
              <a:t>38</a:t>
            </a:fld>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400" y="5943472"/>
            <a:ext cx="914528" cy="914528"/>
          </a:xfrm>
          <a:prstGeom prst="rect">
            <a:avLst/>
          </a:prstGeom>
        </p:spPr>
      </p:pic>
    </p:spTree>
    <p:extLst>
      <p:ext uri="{BB962C8B-B14F-4D97-AF65-F5344CB8AC3E}">
        <p14:creationId xmlns:p14="http://schemas.microsoft.com/office/powerpoint/2010/main" val="4061855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Hazard Mitigation Association (NHMA)</a:t>
            </a:r>
            <a:endParaRPr lang="en-US"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a:ext>
            </a:extLst>
          </a:blip>
          <a:srcRect l="771"/>
          <a:stretch/>
        </p:blipFill>
        <p:spPr>
          <a:xfrm>
            <a:off x="364027" y="2183844"/>
            <a:ext cx="5350973" cy="4293156"/>
          </a:xfrm>
        </p:spPr>
      </p:pic>
      <p:sp>
        <p:nvSpPr>
          <p:cNvPr id="4" name="Content Placeholder 3"/>
          <p:cNvSpPr>
            <a:spLocks noGrp="1"/>
          </p:cNvSpPr>
          <p:nvPr>
            <p:ph sz="half" idx="2"/>
          </p:nvPr>
        </p:nvSpPr>
        <p:spPr>
          <a:xfrm>
            <a:off x="5791200" y="2057400"/>
            <a:ext cx="3200400" cy="3809999"/>
          </a:xfrm>
        </p:spPr>
        <p:txBody>
          <a:bodyPr>
            <a:normAutofit/>
          </a:bodyPr>
          <a:lstStyle/>
          <a:p>
            <a:pPr marL="0" indent="0">
              <a:spcBef>
                <a:spcPts val="0"/>
              </a:spcBef>
              <a:buNone/>
              <a:defRPr/>
            </a:pPr>
            <a:r>
              <a:rPr lang="en-US" altLang="en-US" dirty="0">
                <a:ea typeface="ＭＳ Ｐゴシック" pitchFamily="34" charset="-128"/>
              </a:rPr>
              <a:t>Created in 2008 </a:t>
            </a:r>
            <a:r>
              <a:rPr lang="en-US" altLang="en-US" dirty="0" smtClean="0">
                <a:ea typeface="ＭＳ Ｐゴシック" pitchFamily="34" charset="-128"/>
              </a:rPr>
              <a:t>to bring together individuals and organizations interested </a:t>
            </a:r>
            <a:r>
              <a:rPr lang="en-US" altLang="en-US" dirty="0">
                <a:ea typeface="ＭＳ Ｐゴシック" pitchFamily="34" charset="-128"/>
              </a:rPr>
              <a:t>in </a:t>
            </a:r>
            <a:endParaRPr lang="en-US" altLang="en-US" dirty="0" smtClean="0">
              <a:ea typeface="ＭＳ Ｐゴシック" pitchFamily="34" charset="-128"/>
            </a:endParaRPr>
          </a:p>
          <a:p>
            <a:pPr marL="342900" indent="-342900">
              <a:spcBef>
                <a:spcPts val="0"/>
              </a:spcBef>
              <a:defRPr/>
            </a:pPr>
            <a:r>
              <a:rPr lang="en-US" altLang="en-US" b="1" dirty="0" smtClean="0">
                <a:ea typeface="ＭＳ Ｐゴシック" pitchFamily="34" charset="-128"/>
              </a:rPr>
              <a:t>Hazard</a:t>
            </a:r>
            <a:r>
              <a:rPr lang="en-US" altLang="en-US" dirty="0" smtClean="0">
                <a:ea typeface="ＭＳ Ｐゴシック" pitchFamily="34" charset="-128"/>
              </a:rPr>
              <a:t> </a:t>
            </a:r>
            <a:r>
              <a:rPr lang="en-US" altLang="en-US" b="1" dirty="0" smtClean="0">
                <a:ea typeface="ＭＳ Ｐゴシック" pitchFamily="34" charset="-128"/>
              </a:rPr>
              <a:t>Mitigation</a:t>
            </a:r>
            <a:r>
              <a:rPr lang="en-US" altLang="en-US" dirty="0" smtClean="0">
                <a:ea typeface="ＭＳ Ｐゴシック" pitchFamily="34" charset="-128"/>
              </a:rPr>
              <a:t> </a:t>
            </a:r>
          </a:p>
          <a:p>
            <a:pPr marL="342900" indent="-342900">
              <a:spcBef>
                <a:spcPts val="0"/>
              </a:spcBef>
              <a:defRPr/>
            </a:pPr>
            <a:r>
              <a:rPr lang="en-US" altLang="en-US" b="1" dirty="0" smtClean="0">
                <a:ea typeface="ＭＳ Ｐゴシック" pitchFamily="34" charset="-128"/>
              </a:rPr>
              <a:t>Climate</a:t>
            </a:r>
            <a:r>
              <a:rPr lang="en-US" altLang="en-US" dirty="0" smtClean="0">
                <a:ea typeface="ＭＳ Ｐゴシック" pitchFamily="34" charset="-128"/>
              </a:rPr>
              <a:t> </a:t>
            </a:r>
            <a:r>
              <a:rPr lang="en-US" altLang="en-US" b="1" dirty="0">
                <a:ea typeface="ＭＳ Ｐゴシック" pitchFamily="34" charset="-128"/>
              </a:rPr>
              <a:t>Adaptation</a:t>
            </a:r>
            <a:endParaRPr lang="en-US" altLang="en-US" dirty="0">
              <a:ea typeface="ＭＳ Ｐゴシック" pitchFamily="34" charset="-128"/>
            </a:endParaRPr>
          </a:p>
          <a:p>
            <a:endParaRPr lang="en-US" dirty="0"/>
          </a:p>
        </p:txBody>
      </p:sp>
      <p:sp>
        <p:nvSpPr>
          <p:cNvPr id="6" name="Slide Number Placeholder 3"/>
          <p:cNvSpPr>
            <a:spLocks noGrp="1"/>
          </p:cNvSpPr>
          <p:nvPr>
            <p:ph type="sldNum" sz="quarter" idx="12"/>
          </p:nvPr>
        </p:nvSpPr>
        <p:spPr>
          <a:xfrm>
            <a:off x="8174736" y="2272"/>
            <a:ext cx="762000" cy="365760"/>
          </a:xfrm>
        </p:spPr>
        <p:txBody>
          <a:bodyPr/>
          <a:lstStyle/>
          <a:p>
            <a:fld id="{AA10C721-AE2B-4C04-8E90-2142017EF61E}" type="slidenum">
              <a:rPr lang="en-US" smtClean="0"/>
              <a:t>4</a:t>
            </a:fld>
            <a:endParaRPr lang="en-US" dirty="0"/>
          </a:p>
        </p:txBody>
      </p:sp>
    </p:spTree>
    <p:extLst>
      <p:ext uri="{BB962C8B-B14F-4D97-AF65-F5344CB8AC3E}">
        <p14:creationId xmlns:p14="http://schemas.microsoft.com/office/powerpoint/2010/main" val="397537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NHMA is a Cooperating Technical Partner (CTP) with FEMA</a:t>
            </a:r>
            <a:endParaRPr lang="en-US" dirty="0"/>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88075" y="2227042"/>
            <a:ext cx="8997462" cy="3564158"/>
          </a:xfrm>
        </p:spPr>
      </p:pic>
      <p:sp>
        <p:nvSpPr>
          <p:cNvPr id="5" name="Slide Number Placeholder 4"/>
          <p:cNvSpPr>
            <a:spLocks noGrp="1"/>
          </p:cNvSpPr>
          <p:nvPr>
            <p:ph type="sldNum" sz="quarter" idx="12"/>
          </p:nvPr>
        </p:nvSpPr>
        <p:spPr/>
        <p:txBody>
          <a:bodyPr/>
          <a:lstStyle/>
          <a:p>
            <a:fld id="{0D9C4C27-3F92-447F-917C-AFF9186DA294}" type="slidenum">
              <a:rPr lang="en-US" smtClean="0"/>
              <a:pPr/>
              <a:t>5</a:t>
            </a:fld>
            <a:endParaRPr lang="en-US" dirty="0"/>
          </a:p>
        </p:txBody>
      </p:sp>
      <p:sp>
        <p:nvSpPr>
          <p:cNvPr id="9" name="TextBox 8"/>
          <p:cNvSpPr txBox="1"/>
          <p:nvPr/>
        </p:nvSpPr>
        <p:spPr>
          <a:xfrm>
            <a:off x="381000" y="5802868"/>
            <a:ext cx="17475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50000"/>
                  </a:schemeClr>
                </a:solidFill>
              </a:rPr>
              <a:t>CTP 2014-2015</a:t>
            </a:r>
            <a:endParaRPr lang="en-US" dirty="0">
              <a:solidFill>
                <a:schemeClr val="tx1">
                  <a:lumMod val="50000"/>
                </a:schemeClr>
              </a:solidFill>
            </a:endParaRPr>
          </a:p>
        </p:txBody>
      </p:sp>
      <p:sp>
        <p:nvSpPr>
          <p:cNvPr id="10" name="Rectangle 9"/>
          <p:cNvSpPr/>
          <p:nvPr/>
        </p:nvSpPr>
        <p:spPr>
          <a:xfrm>
            <a:off x="5046081" y="5791200"/>
            <a:ext cx="174759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chemeClr val="tx1">
                    <a:lumMod val="50000"/>
                  </a:schemeClr>
                </a:solidFill>
              </a:rPr>
              <a:t>CTP </a:t>
            </a:r>
            <a:r>
              <a:rPr lang="en-US" dirty="0" smtClean="0">
                <a:solidFill>
                  <a:schemeClr val="tx1">
                    <a:lumMod val="50000"/>
                  </a:schemeClr>
                </a:solidFill>
              </a:rPr>
              <a:t>2015-2016</a:t>
            </a:r>
            <a:endParaRPr lang="en-US" dirty="0">
              <a:solidFill>
                <a:schemeClr val="tx1">
                  <a:lumMod val="50000"/>
                </a:schemeClr>
              </a:solidFill>
            </a:endParaRPr>
          </a:p>
        </p:txBody>
      </p:sp>
    </p:spTree>
    <p:extLst>
      <p:ext uri="{BB962C8B-B14F-4D97-AF65-F5344CB8AC3E}">
        <p14:creationId xmlns:p14="http://schemas.microsoft.com/office/powerpoint/2010/main" val="249040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3276600" y="2667000"/>
            <a:ext cx="2514600" cy="2514600"/>
          </a:xfrm>
          <a:prstGeom prst="ellipse">
            <a:avLst/>
          </a:prstGeom>
          <a:ln>
            <a:noFill/>
          </a:ln>
          <a:effectLst/>
        </p:spPr>
      </p:pic>
      <p:sp>
        <p:nvSpPr>
          <p:cNvPr id="2" name="Title 1"/>
          <p:cNvSpPr>
            <a:spLocks noGrp="1"/>
          </p:cNvSpPr>
          <p:nvPr>
            <p:ph type="title"/>
          </p:nvPr>
        </p:nvSpPr>
        <p:spPr/>
        <p:txBody>
          <a:bodyPr>
            <a:normAutofit fontScale="90000"/>
          </a:bodyPr>
          <a:lstStyle/>
          <a:p>
            <a:r>
              <a:rPr lang="en-US" dirty="0" smtClean="0"/>
              <a:t>NHMA Members</a:t>
            </a:r>
            <a:br>
              <a:rPr lang="en-US" dirty="0" smtClean="0"/>
            </a:br>
            <a:endParaRPr lang="en-US" dirty="0"/>
          </a:p>
        </p:txBody>
      </p:sp>
      <p:sp>
        <p:nvSpPr>
          <p:cNvPr id="4" name="Content Placeholder 3"/>
          <p:cNvSpPr>
            <a:spLocks noGrp="1"/>
          </p:cNvSpPr>
          <p:nvPr>
            <p:ph sz="half" idx="2"/>
          </p:nvPr>
        </p:nvSpPr>
        <p:spPr>
          <a:xfrm>
            <a:off x="5715000" y="2438400"/>
            <a:ext cx="2971800" cy="3428999"/>
          </a:xfrm>
        </p:spPr>
        <p:txBody>
          <a:bodyPr/>
          <a:lstStyle/>
          <a:p>
            <a:r>
              <a:rPr lang="en-US" dirty="0" smtClean="0"/>
              <a:t>Individuals and organizations</a:t>
            </a:r>
          </a:p>
          <a:p>
            <a:r>
              <a:rPr lang="en-US" dirty="0" smtClean="0"/>
              <a:t>Engineers, planners, practitioners</a:t>
            </a:r>
          </a:p>
          <a:p>
            <a:r>
              <a:rPr lang="en-US" dirty="0" smtClean="0"/>
              <a:t>Community officials</a:t>
            </a:r>
            <a:endParaRPr lang="en-US" dirty="0"/>
          </a:p>
        </p:txBody>
      </p:sp>
      <p:sp>
        <p:nvSpPr>
          <p:cNvPr id="9" name="Slide Number Placeholder 3"/>
          <p:cNvSpPr>
            <a:spLocks noGrp="1"/>
          </p:cNvSpPr>
          <p:nvPr>
            <p:ph type="sldNum" sz="quarter" idx="12"/>
          </p:nvPr>
        </p:nvSpPr>
        <p:spPr>
          <a:xfrm>
            <a:off x="8174736" y="2272"/>
            <a:ext cx="762000" cy="365760"/>
          </a:xfrm>
        </p:spPr>
        <p:txBody>
          <a:bodyPr/>
          <a:lstStyle/>
          <a:p>
            <a:fld id="{AA10C721-AE2B-4C04-8E90-2142017EF61E}" type="slidenum">
              <a:rPr lang="en-US" smtClean="0"/>
              <a:t>6</a:t>
            </a:fld>
            <a:endParaRPr lang="en-US" dirty="0"/>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304800" y="1828800"/>
            <a:ext cx="3360820" cy="1905000"/>
          </a:xfrm>
          <a:prstGeom prst="ellipse">
            <a:avLst/>
          </a:prstGeom>
          <a:ln>
            <a:noFill/>
          </a:ln>
          <a:effec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tretch>
            <a:fillRect/>
          </a:stretch>
        </p:blipFill>
        <p:spPr>
          <a:xfrm>
            <a:off x="397710" y="3810000"/>
            <a:ext cx="3175000" cy="2336800"/>
          </a:xfrm>
          <a:prstGeom prst="ellipse">
            <a:avLst/>
          </a:prstGeom>
          <a:ln>
            <a:noFill/>
          </a:ln>
          <a:effectLst/>
        </p:spPr>
      </p:pic>
    </p:spTree>
    <p:extLst>
      <p:ext uri="{BB962C8B-B14F-4D97-AF65-F5344CB8AC3E}">
        <p14:creationId xmlns:p14="http://schemas.microsoft.com/office/powerpoint/2010/main" val="117720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NHMA</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57428" y="2825496"/>
            <a:ext cx="3438144" cy="2889504"/>
          </a:xfrm>
          <a:prstGeom prst="rect">
            <a:avLst/>
          </a:prstGeom>
          <a:ln>
            <a:noFill/>
          </a:ln>
          <a:effectLst/>
        </p:spPr>
      </p:pic>
      <p:sp>
        <p:nvSpPr>
          <p:cNvPr id="4" name="Content Placeholder 3"/>
          <p:cNvSpPr>
            <a:spLocks noGrp="1"/>
          </p:cNvSpPr>
          <p:nvPr>
            <p:ph sz="half" idx="2"/>
          </p:nvPr>
        </p:nvSpPr>
        <p:spPr>
          <a:xfrm>
            <a:off x="4648200" y="2590800"/>
            <a:ext cx="4038600" cy="3581400"/>
          </a:xfrm>
        </p:spPr>
        <p:txBody>
          <a:bodyPr>
            <a:normAutofit/>
          </a:bodyPr>
          <a:lstStyle/>
          <a:p>
            <a:pPr marL="171450" indent="-171450">
              <a:buFont typeface="Arial" panose="020B0604020202020204" pitchFamily="34" charset="0"/>
              <a:buChar char="•"/>
            </a:pPr>
            <a:r>
              <a:rPr lang="en-US" sz="2200" dirty="0" smtClean="0"/>
              <a:t>Partner </a:t>
            </a:r>
            <a:r>
              <a:rPr lang="en-US" sz="2200" dirty="0"/>
              <a:t>with public and private </a:t>
            </a:r>
            <a:r>
              <a:rPr lang="en-US" sz="2200" dirty="0" smtClean="0"/>
              <a:t>sectors </a:t>
            </a:r>
            <a:r>
              <a:rPr lang="en-US" sz="2200" dirty="0"/>
              <a:t>in support of mitigation, adaptation, and resilience goals</a:t>
            </a:r>
          </a:p>
          <a:p>
            <a:pPr marL="171450" indent="-171450">
              <a:buFont typeface="Arial" panose="020B0604020202020204" pitchFamily="34" charset="0"/>
              <a:buChar char="•"/>
            </a:pPr>
            <a:r>
              <a:rPr lang="en-US" sz="2200" dirty="0"/>
              <a:t>Connect practitioners and leaders to facilitate effective cross-functional mitigation and adaptation </a:t>
            </a:r>
            <a:r>
              <a:rPr lang="en-US" sz="2200" dirty="0" smtClean="0"/>
              <a:t>practices</a:t>
            </a:r>
            <a:endParaRPr lang="en-US" sz="2200" dirty="0"/>
          </a:p>
        </p:txBody>
      </p:sp>
      <p:sp>
        <p:nvSpPr>
          <p:cNvPr id="5" name="Slide Number Placeholder 4"/>
          <p:cNvSpPr>
            <a:spLocks noGrp="1"/>
          </p:cNvSpPr>
          <p:nvPr>
            <p:ph type="sldNum" sz="quarter" idx="12"/>
          </p:nvPr>
        </p:nvSpPr>
        <p:spPr/>
        <p:txBody>
          <a:bodyPr/>
          <a:lstStyle/>
          <a:p>
            <a:fld id="{0D9C4C27-3F92-447F-917C-AFF9186DA294}" type="slidenum">
              <a:rPr lang="en-US" smtClean="0"/>
              <a:pPr/>
              <a:t>7</a:t>
            </a:fld>
            <a:endParaRPr lang="en-US" dirty="0"/>
          </a:p>
        </p:txBody>
      </p:sp>
      <p:pic>
        <p:nvPicPr>
          <p:cNvPr id="6"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0977" y="716236"/>
            <a:ext cx="8714423" cy="1713066"/>
          </a:xfrm>
          <a:prstGeom prst="rect">
            <a:avLst/>
          </a:prstGeom>
        </p:spPr>
      </p:pic>
    </p:spTree>
    <p:extLst>
      <p:ext uri="{BB962C8B-B14F-4D97-AF65-F5344CB8AC3E}">
        <p14:creationId xmlns:p14="http://schemas.microsoft.com/office/powerpoint/2010/main" val="397666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NHMA</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19491" y="2667023"/>
            <a:ext cx="3714017" cy="3047977"/>
          </a:xfrm>
          <a:prstGeom prst="rect">
            <a:avLst/>
          </a:prstGeom>
          <a:ln>
            <a:noFill/>
          </a:ln>
          <a:effectLst/>
        </p:spPr>
      </p:pic>
      <p:sp>
        <p:nvSpPr>
          <p:cNvPr id="4" name="Content Placeholder 3"/>
          <p:cNvSpPr>
            <a:spLocks noGrp="1"/>
          </p:cNvSpPr>
          <p:nvPr>
            <p:ph sz="half" idx="2"/>
          </p:nvPr>
        </p:nvSpPr>
        <p:spPr>
          <a:xfrm>
            <a:off x="4648200" y="2429302"/>
            <a:ext cx="4267200" cy="3742898"/>
          </a:xfrm>
        </p:spPr>
        <p:txBody>
          <a:bodyPr>
            <a:normAutofit/>
          </a:bodyPr>
          <a:lstStyle/>
          <a:p>
            <a:pPr marL="171450" indent="-171450">
              <a:buFont typeface="Arial" panose="020B0604020202020204" pitchFamily="34" charset="0"/>
              <a:buChar char="•"/>
            </a:pPr>
            <a:r>
              <a:rPr lang="en-US" sz="2200" dirty="0"/>
              <a:t>Identify, develop, and encourage best practices</a:t>
            </a:r>
          </a:p>
          <a:p>
            <a:pPr marL="171450" indent="-171450">
              <a:buFont typeface="Arial" panose="020B0604020202020204" pitchFamily="34" charset="0"/>
              <a:buChar char="•"/>
            </a:pPr>
            <a:r>
              <a:rPr lang="en-US" sz="2200" dirty="0"/>
              <a:t>Provide user-friendly guidance to plan and implement long-term resilience strategies</a:t>
            </a:r>
          </a:p>
          <a:p>
            <a:pPr marL="171450" indent="-171450">
              <a:buFont typeface="Arial" panose="020B0604020202020204" pitchFamily="34" charset="0"/>
              <a:buChar char="•"/>
            </a:pPr>
            <a:r>
              <a:rPr lang="en-US" sz="2200" dirty="0"/>
              <a:t>Promote awareness of social, economic, and environmental benefits of resilient development</a:t>
            </a:r>
          </a:p>
        </p:txBody>
      </p:sp>
      <p:sp>
        <p:nvSpPr>
          <p:cNvPr id="5" name="Slide Number Placeholder 4"/>
          <p:cNvSpPr>
            <a:spLocks noGrp="1"/>
          </p:cNvSpPr>
          <p:nvPr>
            <p:ph type="sldNum" sz="quarter" idx="12"/>
          </p:nvPr>
        </p:nvSpPr>
        <p:spPr/>
        <p:txBody>
          <a:bodyPr/>
          <a:lstStyle/>
          <a:p>
            <a:fld id="{0D9C4C27-3F92-447F-917C-AFF9186DA294}" type="slidenum">
              <a:rPr lang="en-US" smtClean="0"/>
              <a:pPr/>
              <a:t>8</a:t>
            </a:fld>
            <a:endParaRPr lang="en-US" dirty="0"/>
          </a:p>
        </p:txBody>
      </p:sp>
      <p:pic>
        <p:nvPicPr>
          <p:cNvPr id="6"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0977" y="716236"/>
            <a:ext cx="8714423" cy="1713066"/>
          </a:xfrm>
          <a:prstGeom prst="rect">
            <a:avLst/>
          </a:prstGeom>
        </p:spPr>
      </p:pic>
    </p:spTree>
    <p:extLst>
      <p:ext uri="{BB962C8B-B14F-4D97-AF65-F5344CB8AC3E}">
        <p14:creationId xmlns:p14="http://schemas.microsoft.com/office/powerpoint/2010/main" val="415343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NHMA</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54380" y="2749296"/>
            <a:ext cx="3444240" cy="2889504"/>
          </a:xfrm>
          <a:prstGeom prst="rect">
            <a:avLst/>
          </a:prstGeom>
          <a:ln>
            <a:noFill/>
          </a:ln>
          <a:effectLst/>
        </p:spPr>
      </p:pic>
      <p:sp>
        <p:nvSpPr>
          <p:cNvPr id="4" name="Content Placeholder 3"/>
          <p:cNvSpPr>
            <a:spLocks noGrp="1"/>
          </p:cNvSpPr>
          <p:nvPr>
            <p:ph sz="half" idx="2"/>
          </p:nvPr>
        </p:nvSpPr>
        <p:spPr>
          <a:xfrm>
            <a:off x="4648200" y="2429302"/>
            <a:ext cx="4343400" cy="3742898"/>
          </a:xfrm>
        </p:spPr>
        <p:txBody>
          <a:bodyPr>
            <a:noAutofit/>
          </a:bodyPr>
          <a:lstStyle/>
          <a:p>
            <a:pPr marL="171450" indent="-171450">
              <a:buFont typeface="Arial" panose="020B0604020202020204" pitchFamily="34" charset="0"/>
              <a:buChar char="•"/>
            </a:pPr>
            <a:r>
              <a:rPr lang="en-US" sz="2200" dirty="0"/>
              <a:t>Create and disseminate technical information on natural hazard mitigation and climate </a:t>
            </a:r>
            <a:r>
              <a:rPr lang="en-US" sz="2200" dirty="0" smtClean="0"/>
              <a:t>adaptation</a:t>
            </a:r>
            <a:endParaRPr lang="en-US" sz="2200" dirty="0"/>
          </a:p>
          <a:p>
            <a:pPr marL="171450" indent="-171450">
              <a:buFont typeface="Arial" panose="020B0604020202020204" pitchFamily="34" charset="0"/>
              <a:buChar char="•"/>
            </a:pPr>
            <a:r>
              <a:rPr lang="en-US" sz="2200" dirty="0"/>
              <a:t>Host webinars, training courses, and annual symposiums</a:t>
            </a:r>
          </a:p>
          <a:p>
            <a:pPr marL="171450" indent="-171450">
              <a:buFont typeface="Arial" panose="020B0604020202020204" pitchFamily="34" charset="0"/>
              <a:buChar char="•"/>
            </a:pPr>
            <a:r>
              <a:rPr lang="en-US" sz="2200" dirty="0"/>
              <a:t>Reach out </a:t>
            </a:r>
            <a:r>
              <a:rPr lang="en-US" sz="2200" dirty="0" smtClean="0"/>
              <a:t>to and </a:t>
            </a:r>
            <a:r>
              <a:rPr lang="en-US" sz="2200" dirty="0"/>
              <a:t>engage the community </a:t>
            </a:r>
            <a:r>
              <a:rPr lang="en-US" sz="2200" dirty="0" smtClean="0"/>
              <a:t>on </a:t>
            </a:r>
            <a:r>
              <a:rPr lang="en-US" sz="2200" dirty="0"/>
              <a:t>hazard risk reduction</a:t>
            </a:r>
          </a:p>
        </p:txBody>
      </p:sp>
      <p:sp>
        <p:nvSpPr>
          <p:cNvPr id="5" name="Slide Number Placeholder 4"/>
          <p:cNvSpPr>
            <a:spLocks noGrp="1"/>
          </p:cNvSpPr>
          <p:nvPr>
            <p:ph type="sldNum" sz="quarter" idx="12"/>
          </p:nvPr>
        </p:nvSpPr>
        <p:spPr/>
        <p:txBody>
          <a:bodyPr/>
          <a:lstStyle/>
          <a:p>
            <a:fld id="{0D9C4C27-3F92-447F-917C-AFF9186DA294}" type="slidenum">
              <a:rPr lang="en-US" smtClean="0"/>
              <a:pPr/>
              <a:t>9</a:t>
            </a:fld>
            <a:endParaRPr lang="en-US" dirty="0"/>
          </a:p>
        </p:txBody>
      </p:sp>
      <p:pic>
        <p:nvPicPr>
          <p:cNvPr id="6"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0977" y="716236"/>
            <a:ext cx="8714423" cy="1713066"/>
          </a:xfrm>
          <a:prstGeom prst="rect">
            <a:avLst/>
          </a:prstGeom>
        </p:spPr>
      </p:pic>
    </p:spTree>
    <p:extLst>
      <p:ext uri="{BB962C8B-B14F-4D97-AF65-F5344CB8AC3E}">
        <p14:creationId xmlns:p14="http://schemas.microsoft.com/office/powerpoint/2010/main" val="3069509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4">
      <a:dk1>
        <a:srgbClr val="7F7F7F"/>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F6FC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6312</TotalTime>
  <Words>3378</Words>
  <Application>Microsoft Office PowerPoint</Application>
  <PresentationFormat>On-screen Show (4:3)</PresentationFormat>
  <Paragraphs>411</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Urban</vt:lpstr>
      <vt:lpstr>Introduction to the  Natural Hazard Mitigation Association (NHMA) and Disaster Risk Reduction (DRR) Ambassador Curriculum</vt:lpstr>
      <vt:lpstr>Welcome! </vt:lpstr>
      <vt:lpstr>Learning Objectives </vt:lpstr>
      <vt:lpstr>Natural Hazard Mitigation Association (NHMA)</vt:lpstr>
      <vt:lpstr>NHMA is a Cooperating Technical Partner (CTP) with FEMA</vt:lpstr>
      <vt:lpstr>NHMA Members </vt:lpstr>
      <vt:lpstr>NHMA</vt:lpstr>
      <vt:lpstr>NHMA</vt:lpstr>
      <vt:lpstr>NHMA</vt:lpstr>
      <vt:lpstr>NHMA</vt:lpstr>
      <vt:lpstr>NHMA Website </vt:lpstr>
      <vt:lpstr>Four NHMA Local Initiatives </vt:lpstr>
      <vt:lpstr>NHMA Local Initiatives: The Patchwork Quilt Approach and The Living Mosaic</vt:lpstr>
      <vt:lpstr>Next Generation of The Patchwork Quilt Approach</vt:lpstr>
      <vt:lpstr>NHMA Local Initiative:  Resilient Neighbors Network (RNN)</vt:lpstr>
      <vt:lpstr>Natural Hazard Risks Addressed by RNN Communities</vt:lpstr>
      <vt:lpstr>NHMA Local Initiative: Outreach to Traditional and Non-traditional Partners</vt:lpstr>
      <vt:lpstr>How Do You Define Disaster Risk Reduction (DRR)?</vt:lpstr>
      <vt:lpstr>Disaster Risk Reduction (DRR) </vt:lpstr>
      <vt:lpstr>NHMA Local Initiative: Disaster Risk Reduction (DRR) Ambassador Curriculum</vt:lpstr>
      <vt:lpstr>What is an NHMA DRR Ambassador? </vt:lpstr>
      <vt:lpstr>Aspects of the DRR Ambassador Curriculum</vt:lpstr>
      <vt:lpstr>Aspects of the DRR Ambassador Curriculum (cont.)</vt:lpstr>
      <vt:lpstr>Aspects of the DRR Ambassador Curriculum (cont.)</vt:lpstr>
      <vt:lpstr>Aspects of the DRR Ambassador Curriculum (cont.)</vt:lpstr>
      <vt:lpstr>DRR Ambassador Curriculum Categories </vt:lpstr>
      <vt:lpstr>Modules of the DRR Ambassador Curriculum</vt:lpstr>
      <vt:lpstr>Modules of the DRR Ambassador Curriculum (cont.)</vt:lpstr>
      <vt:lpstr>Modules of the DRR Ambassador Curriculum (cont.)</vt:lpstr>
      <vt:lpstr>Modules of the DRR Ambassador Curriculum (cont.)</vt:lpstr>
      <vt:lpstr>Modules of the DRR Ambassador Curriculum (cont.)</vt:lpstr>
      <vt:lpstr>Modules of the DRR Ambassador Curriculum (cont.)</vt:lpstr>
      <vt:lpstr>Important Considerations as  We Move Forward Together</vt:lpstr>
      <vt:lpstr>Important Considerations as  We Move Forward Together</vt:lpstr>
      <vt:lpstr>Important Considerations as  We Move Forward Together</vt:lpstr>
      <vt:lpstr>Important Considerations as  We Move Forward Together</vt:lpstr>
      <vt:lpstr>Join NHMA and Become a Disaster Risk Reduction Ambassador!</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Reduction (DRR) Ambassador Curriculum</dc:title>
  <dc:creator>NHMA</dc:creator>
  <cp:lastModifiedBy>Mila Harrison</cp:lastModifiedBy>
  <cp:lastPrinted>2016-11-18T10:23:11Z</cp:lastPrinted>
  <dcterms:created xsi:type="dcterms:W3CDTF">2016-10-13T15:09:23Z</dcterms:created>
  <dcterms:modified xsi:type="dcterms:W3CDTF">2017-04-26T16:54:50Z</dcterms:modified>
</cp:coreProperties>
</file>