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06"/>
  </p:notesMasterIdLst>
  <p:handoutMasterIdLst>
    <p:handoutMasterId r:id="rId107"/>
  </p:handoutMasterIdLst>
  <p:sldIdLst>
    <p:sldId id="284" r:id="rId2"/>
    <p:sldId id="414" r:id="rId3"/>
    <p:sldId id="289" r:id="rId4"/>
    <p:sldId id="285" r:id="rId5"/>
    <p:sldId id="286" r:id="rId6"/>
    <p:sldId id="287" r:id="rId7"/>
    <p:sldId id="292" r:id="rId8"/>
    <p:sldId id="294" r:id="rId9"/>
    <p:sldId id="295" r:id="rId10"/>
    <p:sldId id="296" r:id="rId11"/>
    <p:sldId id="297" r:id="rId12"/>
    <p:sldId id="433" r:id="rId13"/>
    <p:sldId id="299" r:id="rId14"/>
    <p:sldId id="301" r:id="rId15"/>
    <p:sldId id="302" r:id="rId16"/>
    <p:sldId id="303" r:id="rId17"/>
    <p:sldId id="304" r:id="rId18"/>
    <p:sldId id="305" r:id="rId19"/>
    <p:sldId id="312" r:id="rId20"/>
    <p:sldId id="412" r:id="rId21"/>
    <p:sldId id="313" r:id="rId22"/>
    <p:sldId id="314" r:id="rId23"/>
    <p:sldId id="315" r:id="rId24"/>
    <p:sldId id="316" r:id="rId25"/>
    <p:sldId id="317" r:id="rId26"/>
    <p:sldId id="318" r:id="rId27"/>
    <p:sldId id="319" r:id="rId28"/>
    <p:sldId id="320" r:id="rId29"/>
    <p:sldId id="321" r:id="rId30"/>
    <p:sldId id="322" r:id="rId31"/>
    <p:sldId id="323" r:id="rId32"/>
    <p:sldId id="327" r:id="rId33"/>
    <p:sldId id="328" r:id="rId34"/>
    <p:sldId id="329" r:id="rId35"/>
    <p:sldId id="330" r:id="rId36"/>
    <p:sldId id="335" r:id="rId37"/>
    <p:sldId id="331" r:id="rId38"/>
    <p:sldId id="332" r:id="rId39"/>
    <p:sldId id="333" r:id="rId40"/>
    <p:sldId id="334" r:id="rId41"/>
    <p:sldId id="336" r:id="rId42"/>
    <p:sldId id="337" r:id="rId43"/>
    <p:sldId id="435" r:id="rId44"/>
    <p:sldId id="338" r:id="rId45"/>
    <p:sldId id="339" r:id="rId46"/>
    <p:sldId id="364" r:id="rId47"/>
    <p:sldId id="363" r:id="rId48"/>
    <p:sldId id="365" r:id="rId49"/>
    <p:sldId id="366" r:id="rId50"/>
    <p:sldId id="368" r:id="rId51"/>
    <p:sldId id="369" r:id="rId52"/>
    <p:sldId id="370" r:id="rId53"/>
    <p:sldId id="434" r:id="rId54"/>
    <p:sldId id="372" r:id="rId55"/>
    <p:sldId id="373" r:id="rId56"/>
    <p:sldId id="374" r:id="rId57"/>
    <p:sldId id="375" r:id="rId58"/>
    <p:sldId id="376" r:id="rId59"/>
    <p:sldId id="377" r:id="rId60"/>
    <p:sldId id="415" r:id="rId61"/>
    <p:sldId id="416" r:id="rId62"/>
    <p:sldId id="417" r:id="rId63"/>
    <p:sldId id="378" r:id="rId64"/>
    <p:sldId id="379" r:id="rId65"/>
    <p:sldId id="380" r:id="rId66"/>
    <p:sldId id="382" r:id="rId67"/>
    <p:sldId id="381" r:id="rId68"/>
    <p:sldId id="383" r:id="rId69"/>
    <p:sldId id="384" r:id="rId70"/>
    <p:sldId id="385" r:id="rId71"/>
    <p:sldId id="386" r:id="rId72"/>
    <p:sldId id="387" r:id="rId73"/>
    <p:sldId id="388" r:id="rId74"/>
    <p:sldId id="389" r:id="rId75"/>
    <p:sldId id="390" r:id="rId76"/>
    <p:sldId id="391" r:id="rId77"/>
    <p:sldId id="392" r:id="rId78"/>
    <p:sldId id="394" r:id="rId79"/>
    <p:sldId id="396" r:id="rId80"/>
    <p:sldId id="395" r:id="rId81"/>
    <p:sldId id="397" r:id="rId82"/>
    <p:sldId id="399" r:id="rId83"/>
    <p:sldId id="401" r:id="rId84"/>
    <p:sldId id="402" r:id="rId85"/>
    <p:sldId id="403" r:id="rId86"/>
    <p:sldId id="418" r:id="rId87"/>
    <p:sldId id="419" r:id="rId88"/>
    <p:sldId id="420" r:id="rId89"/>
    <p:sldId id="421" r:id="rId90"/>
    <p:sldId id="422" r:id="rId91"/>
    <p:sldId id="423" r:id="rId92"/>
    <p:sldId id="424" r:id="rId93"/>
    <p:sldId id="425" r:id="rId94"/>
    <p:sldId id="426" r:id="rId95"/>
    <p:sldId id="427" r:id="rId96"/>
    <p:sldId id="428" r:id="rId97"/>
    <p:sldId id="429" r:id="rId98"/>
    <p:sldId id="430" r:id="rId99"/>
    <p:sldId id="431" r:id="rId100"/>
    <p:sldId id="436" r:id="rId101"/>
    <p:sldId id="405" r:id="rId102"/>
    <p:sldId id="288" r:id="rId103"/>
    <p:sldId id="437" r:id="rId104"/>
    <p:sldId id="291"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 Thomas" initials="ET" lastIdx="2" clrIdx="0"/>
  <p:cmAuthor id="1" name="Mila Harrison" initials="M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81531" autoAdjust="0"/>
  </p:normalViewPr>
  <p:slideViewPr>
    <p:cSldViewPr>
      <p:cViewPr>
        <p:scale>
          <a:sx n="70" d="100"/>
          <a:sy n="70" d="100"/>
        </p:scale>
        <p:origin x="-1140" y="156"/>
      </p:cViewPr>
      <p:guideLst>
        <p:guide orient="horz" pos="2160"/>
        <p:guide pos="2880"/>
      </p:guideLst>
    </p:cSldViewPr>
  </p:slideViewPr>
  <p:notesTextViewPr>
    <p:cViewPr>
      <p:scale>
        <a:sx n="1" d="1"/>
        <a:sy n="1" d="1"/>
      </p:scale>
      <p:origin x="0" y="0"/>
    </p:cViewPr>
  </p:notesTextViewPr>
  <p:sorterViewPr>
    <p:cViewPr>
      <p:scale>
        <a:sx n="150" d="100"/>
        <a:sy n="150" d="100"/>
      </p:scale>
      <p:origin x="0" y="48024"/>
    </p:cViewPr>
  </p:sorterViewPr>
  <p:notesViewPr>
    <p:cSldViewPr>
      <p:cViewPr>
        <p:scale>
          <a:sx n="90" d="100"/>
          <a:sy n="90" d="100"/>
        </p:scale>
        <p:origin x="-1842" y="3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7F60CF-F640-4946-800B-02ED553CC62C}"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3ABE5477-AAA9-489C-A8BC-133A5B9AEBD7}">
      <dgm:prSet phldrT="[Text]" custT="1"/>
      <dgm:spPr/>
      <dgm:t>
        <a:bodyPr/>
        <a:lstStyle/>
        <a:p>
          <a:r>
            <a:rPr lang="en-US" sz="2400" b="1" dirty="0" smtClean="0"/>
            <a:t>Self Help</a:t>
          </a:r>
          <a:endParaRPr lang="en-US" sz="2400" b="1" dirty="0"/>
        </a:p>
      </dgm:t>
    </dgm:pt>
    <dgm:pt modelId="{ECD66728-6925-46AF-A729-266D54C8BCE1}" type="parTrans" cxnId="{335AA4C0-9824-43D0-9FCA-8610B4032002}">
      <dgm:prSet/>
      <dgm:spPr/>
      <dgm:t>
        <a:bodyPr/>
        <a:lstStyle/>
        <a:p>
          <a:endParaRPr lang="en-US" sz="2400"/>
        </a:p>
      </dgm:t>
    </dgm:pt>
    <dgm:pt modelId="{57A687EE-6034-44D4-8643-32B37D2BEFC5}" type="sibTrans" cxnId="{335AA4C0-9824-43D0-9FCA-8610B4032002}">
      <dgm:prSet/>
      <dgm:spPr/>
      <dgm:t>
        <a:bodyPr/>
        <a:lstStyle/>
        <a:p>
          <a:endParaRPr lang="en-US" sz="2400"/>
        </a:p>
      </dgm:t>
    </dgm:pt>
    <dgm:pt modelId="{A9E2C88B-E85B-432C-9F28-E66D3ED4F805}">
      <dgm:prSet phldrT="[Text]" custT="1"/>
      <dgm:spPr/>
      <dgm:t>
        <a:bodyPr/>
        <a:lstStyle/>
        <a:p>
          <a:r>
            <a:rPr lang="en-US" sz="2400" dirty="0" smtClean="0">
              <a:solidFill>
                <a:schemeClr val="tx1">
                  <a:lumMod val="50000"/>
                </a:schemeClr>
              </a:solidFill>
            </a:rPr>
            <a:t>Loans</a:t>
          </a:r>
          <a:endParaRPr lang="en-US" sz="2400" dirty="0">
            <a:solidFill>
              <a:schemeClr val="tx1">
                <a:lumMod val="50000"/>
              </a:schemeClr>
            </a:solidFill>
          </a:endParaRPr>
        </a:p>
      </dgm:t>
    </dgm:pt>
    <dgm:pt modelId="{1263C639-26DC-4B88-8F46-06E232A844CA}" type="parTrans" cxnId="{9CA0F408-8489-4F95-895A-EB6B788B7462}">
      <dgm:prSet/>
      <dgm:spPr/>
      <dgm:t>
        <a:bodyPr/>
        <a:lstStyle/>
        <a:p>
          <a:endParaRPr lang="en-US" sz="2400"/>
        </a:p>
      </dgm:t>
    </dgm:pt>
    <dgm:pt modelId="{61F29A65-226C-48F3-91A5-995AE671793F}" type="sibTrans" cxnId="{9CA0F408-8489-4F95-895A-EB6B788B7462}">
      <dgm:prSet/>
      <dgm:spPr/>
      <dgm:t>
        <a:bodyPr/>
        <a:lstStyle/>
        <a:p>
          <a:endParaRPr lang="en-US" sz="2400"/>
        </a:p>
      </dgm:t>
    </dgm:pt>
    <dgm:pt modelId="{5EC19E52-49B2-4771-8859-4F7B3C20E997}">
      <dgm:prSet phldrT="[Text]" custT="1"/>
      <dgm:spPr/>
      <dgm:t>
        <a:bodyPr/>
        <a:lstStyle/>
        <a:p>
          <a:r>
            <a:rPr lang="en-US" sz="2400" dirty="0" smtClean="0">
              <a:solidFill>
                <a:schemeClr val="tx1">
                  <a:lumMod val="50000"/>
                </a:schemeClr>
              </a:solidFill>
            </a:rPr>
            <a:t>Savings</a:t>
          </a:r>
          <a:endParaRPr lang="en-US" sz="2400" dirty="0">
            <a:solidFill>
              <a:schemeClr val="tx1">
                <a:lumMod val="50000"/>
              </a:schemeClr>
            </a:solidFill>
          </a:endParaRPr>
        </a:p>
      </dgm:t>
    </dgm:pt>
    <dgm:pt modelId="{A412F6FD-55B9-4EEA-9017-BED9EC13D78F}" type="parTrans" cxnId="{C35FA3F6-FA70-4C8C-A79A-A59D3267002C}">
      <dgm:prSet/>
      <dgm:spPr/>
      <dgm:t>
        <a:bodyPr/>
        <a:lstStyle/>
        <a:p>
          <a:endParaRPr lang="en-US" sz="2400"/>
        </a:p>
      </dgm:t>
    </dgm:pt>
    <dgm:pt modelId="{7379EAAA-18CA-4A82-8B2A-541315393ADA}" type="sibTrans" cxnId="{C35FA3F6-FA70-4C8C-A79A-A59D3267002C}">
      <dgm:prSet/>
      <dgm:spPr/>
      <dgm:t>
        <a:bodyPr/>
        <a:lstStyle/>
        <a:p>
          <a:endParaRPr lang="en-US" sz="2400"/>
        </a:p>
      </dgm:t>
    </dgm:pt>
    <dgm:pt modelId="{8AEB0974-BD89-4564-B69C-8241716F5799}">
      <dgm:prSet phldrT="[Text]" custT="1"/>
      <dgm:spPr/>
      <dgm:t>
        <a:bodyPr/>
        <a:lstStyle/>
        <a:p>
          <a:r>
            <a:rPr lang="en-US" sz="2400" b="1" dirty="0" smtClean="0"/>
            <a:t>Insurance Disaster Relief</a:t>
          </a:r>
          <a:endParaRPr lang="en-US" sz="2400" b="1" dirty="0"/>
        </a:p>
      </dgm:t>
    </dgm:pt>
    <dgm:pt modelId="{ABED645A-0AB3-4876-9DE2-F6C5B6FAB9A8}" type="parTrans" cxnId="{FF2DD01B-65B8-48C8-881D-643A022A0D13}">
      <dgm:prSet/>
      <dgm:spPr/>
      <dgm:t>
        <a:bodyPr/>
        <a:lstStyle/>
        <a:p>
          <a:endParaRPr lang="en-US" sz="2400"/>
        </a:p>
      </dgm:t>
    </dgm:pt>
    <dgm:pt modelId="{65B0DE63-0A72-4AD4-A8B8-FCD42D042F36}" type="sibTrans" cxnId="{FF2DD01B-65B8-48C8-881D-643A022A0D13}">
      <dgm:prSet/>
      <dgm:spPr/>
      <dgm:t>
        <a:bodyPr/>
        <a:lstStyle/>
        <a:p>
          <a:endParaRPr lang="en-US" sz="2400"/>
        </a:p>
      </dgm:t>
    </dgm:pt>
    <dgm:pt modelId="{AE09459D-E859-4F71-BA26-E6C75CC6DA80}">
      <dgm:prSet phldrT="[Text]" custT="1"/>
      <dgm:spPr/>
      <dgm:t>
        <a:bodyPr/>
        <a:lstStyle/>
        <a:p>
          <a:r>
            <a:rPr lang="en-US" sz="2400" dirty="0" smtClean="0">
              <a:solidFill>
                <a:schemeClr val="tx1">
                  <a:lumMod val="50000"/>
                </a:schemeClr>
              </a:solidFill>
            </a:rPr>
            <a:t>A combination of social insurance and self help</a:t>
          </a:r>
          <a:endParaRPr lang="en-US" sz="2400" dirty="0">
            <a:solidFill>
              <a:schemeClr val="tx1">
                <a:lumMod val="50000"/>
              </a:schemeClr>
            </a:solidFill>
          </a:endParaRPr>
        </a:p>
      </dgm:t>
    </dgm:pt>
    <dgm:pt modelId="{F27C62B6-FF07-45BA-AEDA-BCA27342E4AC}" type="parTrans" cxnId="{5940F900-9972-4FA5-836A-B9F7759488A3}">
      <dgm:prSet/>
      <dgm:spPr/>
      <dgm:t>
        <a:bodyPr/>
        <a:lstStyle/>
        <a:p>
          <a:endParaRPr lang="en-US" sz="2400"/>
        </a:p>
      </dgm:t>
    </dgm:pt>
    <dgm:pt modelId="{2DACA003-3633-404A-92FC-6F509503FBF0}" type="sibTrans" cxnId="{5940F900-9972-4FA5-836A-B9F7759488A3}">
      <dgm:prSet/>
      <dgm:spPr/>
      <dgm:t>
        <a:bodyPr/>
        <a:lstStyle/>
        <a:p>
          <a:endParaRPr lang="en-US" sz="2400"/>
        </a:p>
      </dgm:t>
    </dgm:pt>
    <dgm:pt modelId="{E5F440A1-8A0C-4664-BB25-6C14BB587558}">
      <dgm:prSet phldrT="[Text]" custT="1"/>
      <dgm:spPr/>
      <dgm:t>
        <a:bodyPr/>
        <a:lstStyle/>
        <a:p>
          <a:r>
            <a:rPr lang="en-US" sz="2400" dirty="0" smtClean="0">
              <a:solidFill>
                <a:schemeClr val="tx1">
                  <a:lumMod val="50000"/>
                </a:schemeClr>
              </a:solidFill>
            </a:rPr>
            <a:t>Charity</a:t>
          </a:r>
          <a:endParaRPr lang="en-US" sz="2400" dirty="0">
            <a:solidFill>
              <a:schemeClr val="tx1">
                <a:lumMod val="50000"/>
              </a:schemeClr>
            </a:solidFill>
          </a:endParaRPr>
        </a:p>
      </dgm:t>
    </dgm:pt>
    <dgm:pt modelId="{EF724834-E838-41F5-82B5-974396656124}" type="parTrans" cxnId="{E84A1D3A-829D-4DDD-B001-BF2CA0078F0F}">
      <dgm:prSet/>
      <dgm:spPr/>
      <dgm:t>
        <a:bodyPr/>
        <a:lstStyle/>
        <a:p>
          <a:endParaRPr lang="en-US" sz="2400"/>
        </a:p>
      </dgm:t>
    </dgm:pt>
    <dgm:pt modelId="{23501D59-D48C-4BFF-A0DA-3C6EB74A0DEB}" type="sibTrans" cxnId="{E84A1D3A-829D-4DDD-B001-BF2CA0078F0F}">
      <dgm:prSet/>
      <dgm:spPr/>
      <dgm:t>
        <a:bodyPr/>
        <a:lstStyle/>
        <a:p>
          <a:endParaRPr lang="en-US" sz="2400"/>
        </a:p>
      </dgm:t>
    </dgm:pt>
    <dgm:pt modelId="{30F70F15-865D-400E-8072-4725B1739BF4}">
      <dgm:prSet phldrT="[Text]" custT="1"/>
      <dgm:spPr/>
      <dgm:t>
        <a:bodyPr/>
        <a:lstStyle/>
        <a:p>
          <a:r>
            <a:rPr lang="en-US" sz="2400" dirty="0" smtClean="0">
              <a:solidFill>
                <a:schemeClr val="tx1">
                  <a:lumMod val="50000"/>
                </a:schemeClr>
              </a:solidFill>
            </a:rPr>
            <a:t>Neighbors</a:t>
          </a:r>
          <a:endParaRPr lang="en-US" sz="2400" dirty="0">
            <a:solidFill>
              <a:schemeClr val="tx1">
                <a:lumMod val="50000"/>
              </a:schemeClr>
            </a:solidFill>
          </a:endParaRPr>
        </a:p>
      </dgm:t>
    </dgm:pt>
    <dgm:pt modelId="{B68FB378-03F4-4443-A23E-96C0C6AFCE1E}" type="parTrans" cxnId="{4A9AD307-BC74-482D-A3C2-840644ED1879}">
      <dgm:prSet/>
      <dgm:spPr/>
      <dgm:t>
        <a:bodyPr/>
        <a:lstStyle/>
        <a:p>
          <a:endParaRPr lang="en-US" sz="2400"/>
        </a:p>
      </dgm:t>
    </dgm:pt>
    <dgm:pt modelId="{6C394015-8734-4200-BF36-A6758CB86D9C}" type="sibTrans" cxnId="{4A9AD307-BC74-482D-A3C2-840644ED1879}">
      <dgm:prSet/>
      <dgm:spPr/>
      <dgm:t>
        <a:bodyPr/>
        <a:lstStyle/>
        <a:p>
          <a:endParaRPr lang="en-US" sz="2400"/>
        </a:p>
      </dgm:t>
    </dgm:pt>
    <dgm:pt modelId="{7B41D6B2-0843-4D35-99B7-2C6AE5AA6BFA}">
      <dgm:prSet phldrT="[Text]" custT="1"/>
      <dgm:spPr/>
      <dgm:t>
        <a:bodyPr/>
        <a:lstStyle/>
        <a:p>
          <a:r>
            <a:rPr lang="en-US" sz="2400" b="1" dirty="0" smtClean="0"/>
            <a:t>Litigation</a:t>
          </a:r>
          <a:endParaRPr lang="en-US" sz="2400" b="1" dirty="0"/>
        </a:p>
      </dgm:t>
    </dgm:pt>
    <dgm:pt modelId="{3843E605-E910-4E68-BEB8-FA6D04FD0B52}" type="parTrans" cxnId="{01B7D242-E04C-424D-89BF-90AF49476D59}">
      <dgm:prSet/>
      <dgm:spPr/>
      <dgm:t>
        <a:bodyPr/>
        <a:lstStyle/>
        <a:p>
          <a:endParaRPr lang="en-US" sz="2400"/>
        </a:p>
      </dgm:t>
    </dgm:pt>
    <dgm:pt modelId="{E8E2D15E-BBC6-46C8-B724-F40B699F8CB8}" type="sibTrans" cxnId="{01B7D242-E04C-424D-89BF-90AF49476D59}">
      <dgm:prSet/>
      <dgm:spPr/>
      <dgm:t>
        <a:bodyPr/>
        <a:lstStyle/>
        <a:p>
          <a:endParaRPr lang="en-US" sz="2400"/>
        </a:p>
      </dgm:t>
    </dgm:pt>
    <dgm:pt modelId="{7708E025-849B-461B-A124-4F051DC19772}" type="pres">
      <dgm:prSet presAssocID="{9E7F60CF-F640-4946-800B-02ED553CC62C}" presName="linear" presStyleCnt="0">
        <dgm:presLayoutVars>
          <dgm:dir/>
          <dgm:animLvl val="lvl"/>
          <dgm:resizeHandles val="exact"/>
        </dgm:presLayoutVars>
      </dgm:prSet>
      <dgm:spPr/>
      <dgm:t>
        <a:bodyPr/>
        <a:lstStyle/>
        <a:p>
          <a:endParaRPr lang="en-US"/>
        </a:p>
      </dgm:t>
    </dgm:pt>
    <dgm:pt modelId="{3D2A2483-300C-4703-A0AA-5A16F05FD9B3}" type="pres">
      <dgm:prSet presAssocID="{3ABE5477-AAA9-489C-A8BC-133A5B9AEBD7}" presName="parentLin" presStyleCnt="0"/>
      <dgm:spPr/>
    </dgm:pt>
    <dgm:pt modelId="{83CA0018-A541-4581-B52B-86CDF88D660C}" type="pres">
      <dgm:prSet presAssocID="{3ABE5477-AAA9-489C-A8BC-133A5B9AEBD7}" presName="parentLeftMargin" presStyleLbl="node1" presStyleIdx="0" presStyleCnt="3"/>
      <dgm:spPr/>
      <dgm:t>
        <a:bodyPr/>
        <a:lstStyle/>
        <a:p>
          <a:endParaRPr lang="en-US"/>
        </a:p>
      </dgm:t>
    </dgm:pt>
    <dgm:pt modelId="{A6AE6639-E8F6-4C8F-A4DF-D81B2560E249}" type="pres">
      <dgm:prSet presAssocID="{3ABE5477-AAA9-489C-A8BC-133A5B9AEBD7}" presName="parentText" presStyleLbl="node1" presStyleIdx="0" presStyleCnt="3" custScaleX="143532" custScaleY="140798" custLinFactNeighborX="-65388">
        <dgm:presLayoutVars>
          <dgm:chMax val="0"/>
          <dgm:bulletEnabled val="1"/>
        </dgm:presLayoutVars>
      </dgm:prSet>
      <dgm:spPr/>
      <dgm:t>
        <a:bodyPr/>
        <a:lstStyle/>
        <a:p>
          <a:endParaRPr lang="en-US"/>
        </a:p>
      </dgm:t>
    </dgm:pt>
    <dgm:pt modelId="{10ED0339-BCBE-462E-BC76-F8B2B44BF44A}" type="pres">
      <dgm:prSet presAssocID="{3ABE5477-AAA9-489C-A8BC-133A5B9AEBD7}" presName="negativeSpace" presStyleCnt="0"/>
      <dgm:spPr/>
    </dgm:pt>
    <dgm:pt modelId="{871E04E5-F783-48FA-A974-C02ED5B6AD50}" type="pres">
      <dgm:prSet presAssocID="{3ABE5477-AAA9-489C-A8BC-133A5B9AEBD7}" presName="childText" presStyleLbl="conFgAcc1" presStyleIdx="0" presStyleCnt="3" custScaleX="88525">
        <dgm:presLayoutVars>
          <dgm:bulletEnabled val="1"/>
        </dgm:presLayoutVars>
      </dgm:prSet>
      <dgm:spPr/>
      <dgm:t>
        <a:bodyPr/>
        <a:lstStyle/>
        <a:p>
          <a:endParaRPr lang="en-US"/>
        </a:p>
      </dgm:t>
    </dgm:pt>
    <dgm:pt modelId="{806CC3AB-315B-41BF-A476-AF46A512339C}" type="pres">
      <dgm:prSet presAssocID="{57A687EE-6034-44D4-8643-32B37D2BEFC5}" presName="spaceBetweenRectangles" presStyleCnt="0"/>
      <dgm:spPr/>
    </dgm:pt>
    <dgm:pt modelId="{0AD329C1-B515-45F8-AA03-6DAF01DE0E6E}" type="pres">
      <dgm:prSet presAssocID="{8AEB0974-BD89-4564-B69C-8241716F5799}" presName="parentLin" presStyleCnt="0"/>
      <dgm:spPr/>
    </dgm:pt>
    <dgm:pt modelId="{76DC16D5-4B87-4FE2-B2FA-8693639C76B8}" type="pres">
      <dgm:prSet presAssocID="{8AEB0974-BD89-4564-B69C-8241716F5799}" presName="parentLeftMargin" presStyleLbl="node1" presStyleIdx="0" presStyleCnt="3"/>
      <dgm:spPr/>
      <dgm:t>
        <a:bodyPr/>
        <a:lstStyle/>
        <a:p>
          <a:endParaRPr lang="en-US"/>
        </a:p>
      </dgm:t>
    </dgm:pt>
    <dgm:pt modelId="{05D04A8C-9641-4068-9662-96607A0F9982}" type="pres">
      <dgm:prSet presAssocID="{8AEB0974-BD89-4564-B69C-8241716F5799}" presName="parentText" presStyleLbl="node1" presStyleIdx="1" presStyleCnt="3" custScaleX="143532" custScaleY="140798" custLinFactNeighborX="-65388" custLinFactNeighborY="-18315">
        <dgm:presLayoutVars>
          <dgm:chMax val="0"/>
          <dgm:bulletEnabled val="1"/>
        </dgm:presLayoutVars>
      </dgm:prSet>
      <dgm:spPr/>
      <dgm:t>
        <a:bodyPr/>
        <a:lstStyle/>
        <a:p>
          <a:endParaRPr lang="en-US"/>
        </a:p>
      </dgm:t>
    </dgm:pt>
    <dgm:pt modelId="{6000FBDB-23C9-4385-8EDB-B6989C0763E1}" type="pres">
      <dgm:prSet presAssocID="{8AEB0974-BD89-4564-B69C-8241716F5799}" presName="negativeSpace" presStyleCnt="0"/>
      <dgm:spPr/>
    </dgm:pt>
    <dgm:pt modelId="{34B95044-8490-40C0-9A3E-A4558F7CD09A}" type="pres">
      <dgm:prSet presAssocID="{8AEB0974-BD89-4564-B69C-8241716F5799}" presName="childText" presStyleLbl="conFgAcc1" presStyleIdx="1" presStyleCnt="3" custScaleX="88525">
        <dgm:presLayoutVars>
          <dgm:bulletEnabled val="1"/>
        </dgm:presLayoutVars>
      </dgm:prSet>
      <dgm:spPr/>
      <dgm:t>
        <a:bodyPr/>
        <a:lstStyle/>
        <a:p>
          <a:endParaRPr lang="en-US"/>
        </a:p>
      </dgm:t>
    </dgm:pt>
    <dgm:pt modelId="{B0CC603B-C279-4B57-A81D-CC104E02A5C2}" type="pres">
      <dgm:prSet presAssocID="{65B0DE63-0A72-4AD4-A8B8-FCD42D042F36}" presName="spaceBetweenRectangles" presStyleCnt="0"/>
      <dgm:spPr/>
    </dgm:pt>
    <dgm:pt modelId="{ACE15BBA-A146-4523-AECF-B440F52F7011}" type="pres">
      <dgm:prSet presAssocID="{7B41D6B2-0843-4D35-99B7-2C6AE5AA6BFA}" presName="parentLin" presStyleCnt="0"/>
      <dgm:spPr/>
    </dgm:pt>
    <dgm:pt modelId="{C51BE6CB-34CF-426E-83F6-5AE36983C5CF}" type="pres">
      <dgm:prSet presAssocID="{7B41D6B2-0843-4D35-99B7-2C6AE5AA6BFA}" presName="parentLeftMargin" presStyleLbl="node1" presStyleIdx="1" presStyleCnt="3"/>
      <dgm:spPr/>
      <dgm:t>
        <a:bodyPr/>
        <a:lstStyle/>
        <a:p>
          <a:endParaRPr lang="en-US"/>
        </a:p>
      </dgm:t>
    </dgm:pt>
    <dgm:pt modelId="{3DEB3F48-437E-46CA-9100-961A969A87DA}" type="pres">
      <dgm:prSet presAssocID="{7B41D6B2-0843-4D35-99B7-2C6AE5AA6BFA}" presName="parentText" presStyleLbl="node1" presStyleIdx="2" presStyleCnt="3" custScaleX="143532" custScaleY="140798" custLinFactNeighborX="-65388" custLinFactNeighborY="-18315">
        <dgm:presLayoutVars>
          <dgm:chMax val="0"/>
          <dgm:bulletEnabled val="1"/>
        </dgm:presLayoutVars>
      </dgm:prSet>
      <dgm:spPr/>
      <dgm:t>
        <a:bodyPr/>
        <a:lstStyle/>
        <a:p>
          <a:endParaRPr lang="en-US"/>
        </a:p>
      </dgm:t>
    </dgm:pt>
    <dgm:pt modelId="{6B14F0DD-2BC8-45D9-8967-08CD771A269B}" type="pres">
      <dgm:prSet presAssocID="{7B41D6B2-0843-4D35-99B7-2C6AE5AA6BFA}" presName="negativeSpace" presStyleCnt="0"/>
      <dgm:spPr/>
    </dgm:pt>
    <dgm:pt modelId="{60F2DCFC-8209-4C84-BE87-71BC77F3A33B}" type="pres">
      <dgm:prSet presAssocID="{7B41D6B2-0843-4D35-99B7-2C6AE5AA6BFA}" presName="childText" presStyleLbl="conFgAcc1" presStyleIdx="2" presStyleCnt="3" custScaleX="88525">
        <dgm:presLayoutVars>
          <dgm:bulletEnabled val="1"/>
        </dgm:presLayoutVars>
      </dgm:prSet>
      <dgm:spPr/>
    </dgm:pt>
  </dgm:ptLst>
  <dgm:cxnLst>
    <dgm:cxn modelId="{E84A1D3A-829D-4DDD-B001-BF2CA0078F0F}" srcId="{3ABE5477-AAA9-489C-A8BC-133A5B9AEBD7}" destId="{E5F440A1-8A0C-4664-BB25-6C14BB587558}" srcOrd="2" destOrd="0" parTransId="{EF724834-E838-41F5-82B5-974396656124}" sibTransId="{23501D59-D48C-4BFF-A0DA-3C6EB74A0DEB}"/>
    <dgm:cxn modelId="{9CA0F408-8489-4F95-895A-EB6B788B7462}" srcId="{3ABE5477-AAA9-489C-A8BC-133A5B9AEBD7}" destId="{A9E2C88B-E85B-432C-9F28-E66D3ED4F805}" srcOrd="0" destOrd="0" parTransId="{1263C639-26DC-4B88-8F46-06E232A844CA}" sibTransId="{61F29A65-226C-48F3-91A5-995AE671793F}"/>
    <dgm:cxn modelId="{5940F900-9972-4FA5-836A-B9F7759488A3}" srcId="{8AEB0974-BD89-4564-B69C-8241716F5799}" destId="{AE09459D-E859-4F71-BA26-E6C75CC6DA80}" srcOrd="0" destOrd="0" parTransId="{F27C62B6-FF07-45BA-AEDA-BCA27342E4AC}" sibTransId="{2DACA003-3633-404A-92FC-6F509503FBF0}"/>
    <dgm:cxn modelId="{133D4F13-604F-4EB0-8A4F-83DA5A55D3AA}" type="presOf" srcId="{9E7F60CF-F640-4946-800B-02ED553CC62C}" destId="{7708E025-849B-461B-A124-4F051DC19772}" srcOrd="0" destOrd="0" presId="urn:microsoft.com/office/officeart/2005/8/layout/list1"/>
    <dgm:cxn modelId="{D2519EFD-7A17-4B76-9F3B-1F0C8151849E}" type="presOf" srcId="{A9E2C88B-E85B-432C-9F28-E66D3ED4F805}" destId="{871E04E5-F783-48FA-A974-C02ED5B6AD50}" srcOrd="0" destOrd="0" presId="urn:microsoft.com/office/officeart/2005/8/layout/list1"/>
    <dgm:cxn modelId="{84DAC5D4-5039-4F02-AA7A-B8D0C5C54E4E}" type="presOf" srcId="{5EC19E52-49B2-4771-8859-4F7B3C20E997}" destId="{871E04E5-F783-48FA-A974-C02ED5B6AD50}" srcOrd="0" destOrd="1" presId="urn:microsoft.com/office/officeart/2005/8/layout/list1"/>
    <dgm:cxn modelId="{4973124B-9388-45DE-B015-56B0A33BE11F}" type="presOf" srcId="{AE09459D-E859-4F71-BA26-E6C75CC6DA80}" destId="{34B95044-8490-40C0-9A3E-A4558F7CD09A}" srcOrd="0" destOrd="0" presId="urn:microsoft.com/office/officeart/2005/8/layout/list1"/>
    <dgm:cxn modelId="{C35FA3F6-FA70-4C8C-A79A-A59D3267002C}" srcId="{3ABE5477-AAA9-489C-A8BC-133A5B9AEBD7}" destId="{5EC19E52-49B2-4771-8859-4F7B3C20E997}" srcOrd="1" destOrd="0" parTransId="{A412F6FD-55B9-4EEA-9017-BED9EC13D78F}" sibTransId="{7379EAAA-18CA-4A82-8B2A-541315393ADA}"/>
    <dgm:cxn modelId="{335AA4C0-9824-43D0-9FCA-8610B4032002}" srcId="{9E7F60CF-F640-4946-800B-02ED553CC62C}" destId="{3ABE5477-AAA9-489C-A8BC-133A5B9AEBD7}" srcOrd="0" destOrd="0" parTransId="{ECD66728-6925-46AF-A729-266D54C8BCE1}" sibTransId="{57A687EE-6034-44D4-8643-32B37D2BEFC5}"/>
    <dgm:cxn modelId="{20071C0A-695E-4B31-831E-955D76C3826C}" type="presOf" srcId="{8AEB0974-BD89-4564-B69C-8241716F5799}" destId="{76DC16D5-4B87-4FE2-B2FA-8693639C76B8}" srcOrd="0" destOrd="0" presId="urn:microsoft.com/office/officeart/2005/8/layout/list1"/>
    <dgm:cxn modelId="{FF2DD01B-65B8-48C8-881D-643A022A0D13}" srcId="{9E7F60CF-F640-4946-800B-02ED553CC62C}" destId="{8AEB0974-BD89-4564-B69C-8241716F5799}" srcOrd="1" destOrd="0" parTransId="{ABED645A-0AB3-4876-9DE2-F6C5B6FAB9A8}" sibTransId="{65B0DE63-0A72-4AD4-A8B8-FCD42D042F36}"/>
    <dgm:cxn modelId="{A451AFA0-5E93-4F44-BD8E-C3FD18394AED}" type="presOf" srcId="{3ABE5477-AAA9-489C-A8BC-133A5B9AEBD7}" destId="{A6AE6639-E8F6-4C8F-A4DF-D81B2560E249}" srcOrd="1" destOrd="0" presId="urn:microsoft.com/office/officeart/2005/8/layout/list1"/>
    <dgm:cxn modelId="{AB85DE40-7C6E-46E9-9433-8BB05475A0B7}" type="presOf" srcId="{8AEB0974-BD89-4564-B69C-8241716F5799}" destId="{05D04A8C-9641-4068-9662-96607A0F9982}" srcOrd="1" destOrd="0" presId="urn:microsoft.com/office/officeart/2005/8/layout/list1"/>
    <dgm:cxn modelId="{01B7D242-E04C-424D-89BF-90AF49476D59}" srcId="{9E7F60CF-F640-4946-800B-02ED553CC62C}" destId="{7B41D6B2-0843-4D35-99B7-2C6AE5AA6BFA}" srcOrd="2" destOrd="0" parTransId="{3843E605-E910-4E68-BEB8-FA6D04FD0B52}" sibTransId="{E8E2D15E-BBC6-46C8-B724-F40B699F8CB8}"/>
    <dgm:cxn modelId="{5EF373D5-B55E-4262-91B9-DB77A4C81549}" type="presOf" srcId="{7B41D6B2-0843-4D35-99B7-2C6AE5AA6BFA}" destId="{C51BE6CB-34CF-426E-83F6-5AE36983C5CF}" srcOrd="0" destOrd="0" presId="urn:microsoft.com/office/officeart/2005/8/layout/list1"/>
    <dgm:cxn modelId="{0FD95CB8-5A6F-44E7-807D-4226F1D703E6}" type="presOf" srcId="{7B41D6B2-0843-4D35-99B7-2C6AE5AA6BFA}" destId="{3DEB3F48-437E-46CA-9100-961A969A87DA}" srcOrd="1" destOrd="0" presId="urn:microsoft.com/office/officeart/2005/8/layout/list1"/>
    <dgm:cxn modelId="{5BD71A28-604A-4CCC-B2EA-39D91DA070D5}" type="presOf" srcId="{30F70F15-865D-400E-8072-4725B1739BF4}" destId="{871E04E5-F783-48FA-A974-C02ED5B6AD50}" srcOrd="0" destOrd="3" presId="urn:microsoft.com/office/officeart/2005/8/layout/list1"/>
    <dgm:cxn modelId="{1E5D1B4A-799B-4848-9AD2-B194B018072B}" type="presOf" srcId="{3ABE5477-AAA9-489C-A8BC-133A5B9AEBD7}" destId="{83CA0018-A541-4581-B52B-86CDF88D660C}" srcOrd="0" destOrd="0" presId="urn:microsoft.com/office/officeart/2005/8/layout/list1"/>
    <dgm:cxn modelId="{4A9AD307-BC74-482D-A3C2-840644ED1879}" srcId="{3ABE5477-AAA9-489C-A8BC-133A5B9AEBD7}" destId="{30F70F15-865D-400E-8072-4725B1739BF4}" srcOrd="3" destOrd="0" parTransId="{B68FB378-03F4-4443-A23E-96C0C6AFCE1E}" sibTransId="{6C394015-8734-4200-BF36-A6758CB86D9C}"/>
    <dgm:cxn modelId="{ED3C94E4-1625-4DB1-AA16-77E949E9D9D2}" type="presOf" srcId="{E5F440A1-8A0C-4664-BB25-6C14BB587558}" destId="{871E04E5-F783-48FA-A974-C02ED5B6AD50}" srcOrd="0" destOrd="2" presId="urn:microsoft.com/office/officeart/2005/8/layout/list1"/>
    <dgm:cxn modelId="{57F62DA7-0B46-47E9-BCCF-8827EA91FACB}" type="presParOf" srcId="{7708E025-849B-461B-A124-4F051DC19772}" destId="{3D2A2483-300C-4703-A0AA-5A16F05FD9B3}" srcOrd="0" destOrd="0" presId="urn:microsoft.com/office/officeart/2005/8/layout/list1"/>
    <dgm:cxn modelId="{2F0622C4-7141-4F65-A956-A146A7C6B39B}" type="presParOf" srcId="{3D2A2483-300C-4703-A0AA-5A16F05FD9B3}" destId="{83CA0018-A541-4581-B52B-86CDF88D660C}" srcOrd="0" destOrd="0" presId="urn:microsoft.com/office/officeart/2005/8/layout/list1"/>
    <dgm:cxn modelId="{6880027F-5920-4693-BB57-E580F69B88FC}" type="presParOf" srcId="{3D2A2483-300C-4703-A0AA-5A16F05FD9B3}" destId="{A6AE6639-E8F6-4C8F-A4DF-D81B2560E249}" srcOrd="1" destOrd="0" presId="urn:microsoft.com/office/officeart/2005/8/layout/list1"/>
    <dgm:cxn modelId="{C38C1DDE-C341-42F6-AA56-CDCC045E456E}" type="presParOf" srcId="{7708E025-849B-461B-A124-4F051DC19772}" destId="{10ED0339-BCBE-462E-BC76-F8B2B44BF44A}" srcOrd="1" destOrd="0" presId="urn:microsoft.com/office/officeart/2005/8/layout/list1"/>
    <dgm:cxn modelId="{DC49C6FB-749B-42F5-A4BA-EC3A723BA329}" type="presParOf" srcId="{7708E025-849B-461B-A124-4F051DC19772}" destId="{871E04E5-F783-48FA-A974-C02ED5B6AD50}" srcOrd="2" destOrd="0" presId="urn:microsoft.com/office/officeart/2005/8/layout/list1"/>
    <dgm:cxn modelId="{EE92BECE-CF14-4438-A613-A51C5F413614}" type="presParOf" srcId="{7708E025-849B-461B-A124-4F051DC19772}" destId="{806CC3AB-315B-41BF-A476-AF46A512339C}" srcOrd="3" destOrd="0" presId="urn:microsoft.com/office/officeart/2005/8/layout/list1"/>
    <dgm:cxn modelId="{8A685064-F5A3-4580-B26D-6FB7FC11741B}" type="presParOf" srcId="{7708E025-849B-461B-A124-4F051DC19772}" destId="{0AD329C1-B515-45F8-AA03-6DAF01DE0E6E}" srcOrd="4" destOrd="0" presId="urn:microsoft.com/office/officeart/2005/8/layout/list1"/>
    <dgm:cxn modelId="{60D7C946-C2EA-4B97-8B0A-80FC1B94EBDC}" type="presParOf" srcId="{0AD329C1-B515-45F8-AA03-6DAF01DE0E6E}" destId="{76DC16D5-4B87-4FE2-B2FA-8693639C76B8}" srcOrd="0" destOrd="0" presId="urn:microsoft.com/office/officeart/2005/8/layout/list1"/>
    <dgm:cxn modelId="{443E42F9-33B5-4CB4-A0C3-816636A58F97}" type="presParOf" srcId="{0AD329C1-B515-45F8-AA03-6DAF01DE0E6E}" destId="{05D04A8C-9641-4068-9662-96607A0F9982}" srcOrd="1" destOrd="0" presId="urn:microsoft.com/office/officeart/2005/8/layout/list1"/>
    <dgm:cxn modelId="{AF0EB736-4E09-40CA-A1EE-AEBB21B81578}" type="presParOf" srcId="{7708E025-849B-461B-A124-4F051DC19772}" destId="{6000FBDB-23C9-4385-8EDB-B6989C0763E1}" srcOrd="5" destOrd="0" presId="urn:microsoft.com/office/officeart/2005/8/layout/list1"/>
    <dgm:cxn modelId="{F02C477C-EB8D-4D9B-8962-A386018C5B66}" type="presParOf" srcId="{7708E025-849B-461B-A124-4F051DC19772}" destId="{34B95044-8490-40C0-9A3E-A4558F7CD09A}" srcOrd="6" destOrd="0" presId="urn:microsoft.com/office/officeart/2005/8/layout/list1"/>
    <dgm:cxn modelId="{D5E554FF-3CBD-44FD-AFCF-BB1480096828}" type="presParOf" srcId="{7708E025-849B-461B-A124-4F051DC19772}" destId="{B0CC603B-C279-4B57-A81D-CC104E02A5C2}" srcOrd="7" destOrd="0" presId="urn:microsoft.com/office/officeart/2005/8/layout/list1"/>
    <dgm:cxn modelId="{C61AE238-AB86-456E-A9AF-A0C55D51E46C}" type="presParOf" srcId="{7708E025-849B-461B-A124-4F051DC19772}" destId="{ACE15BBA-A146-4523-AECF-B440F52F7011}" srcOrd="8" destOrd="0" presId="urn:microsoft.com/office/officeart/2005/8/layout/list1"/>
    <dgm:cxn modelId="{44C73FB0-5B9F-4716-AFCE-AF8B96D05220}" type="presParOf" srcId="{ACE15BBA-A146-4523-AECF-B440F52F7011}" destId="{C51BE6CB-34CF-426E-83F6-5AE36983C5CF}" srcOrd="0" destOrd="0" presId="urn:microsoft.com/office/officeart/2005/8/layout/list1"/>
    <dgm:cxn modelId="{0CA17320-2002-4173-9901-D4213F83ED62}" type="presParOf" srcId="{ACE15BBA-A146-4523-AECF-B440F52F7011}" destId="{3DEB3F48-437E-46CA-9100-961A969A87DA}" srcOrd="1" destOrd="0" presId="urn:microsoft.com/office/officeart/2005/8/layout/list1"/>
    <dgm:cxn modelId="{CF093D8A-B3E4-400E-86AA-DC06A610A78E}" type="presParOf" srcId="{7708E025-849B-461B-A124-4F051DC19772}" destId="{6B14F0DD-2BC8-45D9-8967-08CD771A269B}" srcOrd="9" destOrd="0" presId="urn:microsoft.com/office/officeart/2005/8/layout/list1"/>
    <dgm:cxn modelId="{EBC305CE-4011-41A8-92E1-19B80D8B631C}" type="presParOf" srcId="{7708E025-849B-461B-A124-4F051DC19772}" destId="{60F2DCFC-8209-4C84-BE87-71BC77F3A33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E04E5-F783-48FA-A974-C02ED5B6AD50}">
      <dsp:nvSpPr>
        <dsp:cNvPr id="0" name=""/>
        <dsp:cNvSpPr/>
      </dsp:nvSpPr>
      <dsp:spPr>
        <a:xfrm>
          <a:off x="0" y="303532"/>
          <a:ext cx="4114819" cy="17955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0752" tIns="208280" rIns="36075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tx1">
                  <a:lumMod val="50000"/>
                </a:schemeClr>
              </a:solidFill>
            </a:rPr>
            <a:t>Loans</a:t>
          </a:r>
          <a:endParaRPr lang="en-US" sz="2400" kern="1200" dirty="0">
            <a:solidFill>
              <a:schemeClr val="tx1">
                <a:lumMod val="50000"/>
              </a:schemeClr>
            </a:solidFill>
          </a:endParaRPr>
        </a:p>
        <a:p>
          <a:pPr marL="228600" lvl="1" indent="-228600" algn="l" defTabSz="1066800">
            <a:lnSpc>
              <a:spcPct val="90000"/>
            </a:lnSpc>
            <a:spcBef>
              <a:spcPct val="0"/>
            </a:spcBef>
            <a:spcAft>
              <a:spcPct val="15000"/>
            </a:spcAft>
            <a:buChar char="••"/>
          </a:pPr>
          <a:r>
            <a:rPr lang="en-US" sz="2400" kern="1200" dirty="0" smtClean="0">
              <a:solidFill>
                <a:schemeClr val="tx1">
                  <a:lumMod val="50000"/>
                </a:schemeClr>
              </a:solidFill>
            </a:rPr>
            <a:t>Savings</a:t>
          </a:r>
          <a:endParaRPr lang="en-US" sz="2400" kern="1200" dirty="0">
            <a:solidFill>
              <a:schemeClr val="tx1">
                <a:lumMod val="50000"/>
              </a:schemeClr>
            </a:solidFill>
          </a:endParaRPr>
        </a:p>
        <a:p>
          <a:pPr marL="228600" lvl="1" indent="-228600" algn="l" defTabSz="1066800">
            <a:lnSpc>
              <a:spcPct val="90000"/>
            </a:lnSpc>
            <a:spcBef>
              <a:spcPct val="0"/>
            </a:spcBef>
            <a:spcAft>
              <a:spcPct val="15000"/>
            </a:spcAft>
            <a:buChar char="••"/>
          </a:pPr>
          <a:r>
            <a:rPr lang="en-US" sz="2400" kern="1200" dirty="0" smtClean="0">
              <a:solidFill>
                <a:schemeClr val="tx1">
                  <a:lumMod val="50000"/>
                </a:schemeClr>
              </a:solidFill>
            </a:rPr>
            <a:t>Charity</a:t>
          </a:r>
          <a:endParaRPr lang="en-US" sz="2400" kern="1200" dirty="0">
            <a:solidFill>
              <a:schemeClr val="tx1">
                <a:lumMod val="50000"/>
              </a:schemeClr>
            </a:solidFill>
          </a:endParaRPr>
        </a:p>
        <a:p>
          <a:pPr marL="228600" lvl="1" indent="-228600" algn="l" defTabSz="1066800">
            <a:lnSpc>
              <a:spcPct val="90000"/>
            </a:lnSpc>
            <a:spcBef>
              <a:spcPct val="0"/>
            </a:spcBef>
            <a:spcAft>
              <a:spcPct val="15000"/>
            </a:spcAft>
            <a:buChar char="••"/>
          </a:pPr>
          <a:r>
            <a:rPr lang="en-US" sz="2400" kern="1200" dirty="0" smtClean="0">
              <a:solidFill>
                <a:schemeClr val="tx1">
                  <a:lumMod val="50000"/>
                </a:schemeClr>
              </a:solidFill>
            </a:rPr>
            <a:t>Neighbors</a:t>
          </a:r>
          <a:endParaRPr lang="en-US" sz="2400" kern="1200" dirty="0">
            <a:solidFill>
              <a:schemeClr val="tx1">
                <a:lumMod val="50000"/>
              </a:schemeClr>
            </a:solidFill>
          </a:endParaRPr>
        </a:p>
      </dsp:txBody>
      <dsp:txXfrm>
        <a:off x="0" y="303532"/>
        <a:ext cx="4114819" cy="1795500"/>
      </dsp:txXfrm>
    </dsp:sp>
    <dsp:sp modelId="{A6AE6639-E8F6-4C8F-A4DF-D81B2560E249}">
      <dsp:nvSpPr>
        <dsp:cNvPr id="0" name=""/>
        <dsp:cNvSpPr/>
      </dsp:nvSpPr>
      <dsp:spPr>
        <a:xfrm>
          <a:off x="76199" y="35496"/>
          <a:ext cx="4423880" cy="415635"/>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2984" tIns="0" rIns="122984" bIns="0" numCol="1" spcCol="1270" anchor="ctr" anchorCtr="0">
          <a:noAutofit/>
        </a:bodyPr>
        <a:lstStyle/>
        <a:p>
          <a:pPr lvl="0" algn="l" defTabSz="1066800">
            <a:lnSpc>
              <a:spcPct val="90000"/>
            </a:lnSpc>
            <a:spcBef>
              <a:spcPct val="0"/>
            </a:spcBef>
            <a:spcAft>
              <a:spcPct val="35000"/>
            </a:spcAft>
          </a:pPr>
          <a:r>
            <a:rPr lang="en-US" sz="2400" b="1" kern="1200" dirty="0" smtClean="0"/>
            <a:t>Self Help</a:t>
          </a:r>
          <a:endParaRPr lang="en-US" sz="2400" b="1" kern="1200" dirty="0"/>
        </a:p>
      </dsp:txBody>
      <dsp:txXfrm>
        <a:off x="96489" y="55786"/>
        <a:ext cx="4383300" cy="375055"/>
      </dsp:txXfrm>
    </dsp:sp>
    <dsp:sp modelId="{34B95044-8490-40C0-9A3E-A4558F7CD09A}">
      <dsp:nvSpPr>
        <dsp:cNvPr id="0" name=""/>
        <dsp:cNvSpPr/>
      </dsp:nvSpPr>
      <dsp:spPr>
        <a:xfrm>
          <a:off x="0" y="2421067"/>
          <a:ext cx="4114819" cy="100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0752" tIns="208280" rIns="36075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tx1">
                  <a:lumMod val="50000"/>
                </a:schemeClr>
              </a:solidFill>
            </a:rPr>
            <a:t>A combination of social insurance and self help</a:t>
          </a:r>
          <a:endParaRPr lang="en-US" sz="2400" kern="1200" dirty="0">
            <a:solidFill>
              <a:schemeClr val="tx1">
                <a:lumMod val="50000"/>
              </a:schemeClr>
            </a:solidFill>
          </a:endParaRPr>
        </a:p>
      </dsp:txBody>
      <dsp:txXfrm>
        <a:off x="0" y="2421067"/>
        <a:ext cx="4114819" cy="1008000"/>
      </dsp:txXfrm>
    </dsp:sp>
    <dsp:sp modelId="{05D04A8C-9641-4068-9662-96607A0F9982}">
      <dsp:nvSpPr>
        <dsp:cNvPr id="0" name=""/>
        <dsp:cNvSpPr/>
      </dsp:nvSpPr>
      <dsp:spPr>
        <a:xfrm>
          <a:off x="76199" y="2098966"/>
          <a:ext cx="4423880" cy="415635"/>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2984" tIns="0" rIns="122984" bIns="0" numCol="1" spcCol="1270" anchor="ctr" anchorCtr="0">
          <a:noAutofit/>
        </a:bodyPr>
        <a:lstStyle/>
        <a:p>
          <a:pPr lvl="0" algn="l" defTabSz="1066800">
            <a:lnSpc>
              <a:spcPct val="90000"/>
            </a:lnSpc>
            <a:spcBef>
              <a:spcPct val="0"/>
            </a:spcBef>
            <a:spcAft>
              <a:spcPct val="35000"/>
            </a:spcAft>
          </a:pPr>
          <a:r>
            <a:rPr lang="en-US" sz="2400" b="1" kern="1200" dirty="0" smtClean="0"/>
            <a:t>Insurance Disaster Relief</a:t>
          </a:r>
          <a:endParaRPr lang="en-US" sz="2400" b="1" kern="1200" dirty="0"/>
        </a:p>
      </dsp:txBody>
      <dsp:txXfrm>
        <a:off x="96489" y="2119256"/>
        <a:ext cx="4383300" cy="375055"/>
      </dsp:txXfrm>
    </dsp:sp>
    <dsp:sp modelId="{60F2DCFC-8209-4C84-BE87-71BC77F3A33B}">
      <dsp:nvSpPr>
        <dsp:cNvPr id="0" name=""/>
        <dsp:cNvSpPr/>
      </dsp:nvSpPr>
      <dsp:spPr>
        <a:xfrm>
          <a:off x="0" y="3751103"/>
          <a:ext cx="4114819" cy="252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DEB3F48-437E-46CA-9100-961A969A87DA}">
      <dsp:nvSpPr>
        <dsp:cNvPr id="0" name=""/>
        <dsp:cNvSpPr/>
      </dsp:nvSpPr>
      <dsp:spPr>
        <a:xfrm>
          <a:off x="76199" y="3429001"/>
          <a:ext cx="4423880" cy="415635"/>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2984" tIns="0" rIns="122984" bIns="0" numCol="1" spcCol="1270" anchor="ctr" anchorCtr="0">
          <a:noAutofit/>
        </a:bodyPr>
        <a:lstStyle/>
        <a:p>
          <a:pPr lvl="0" algn="l" defTabSz="1066800">
            <a:lnSpc>
              <a:spcPct val="90000"/>
            </a:lnSpc>
            <a:spcBef>
              <a:spcPct val="0"/>
            </a:spcBef>
            <a:spcAft>
              <a:spcPct val="35000"/>
            </a:spcAft>
          </a:pPr>
          <a:r>
            <a:rPr lang="en-US" sz="2400" b="1" kern="1200" dirty="0" smtClean="0"/>
            <a:t>Litigation</a:t>
          </a:r>
          <a:endParaRPr lang="en-US" sz="2400" b="1" kern="1200" dirty="0"/>
        </a:p>
      </dsp:txBody>
      <dsp:txXfrm>
        <a:off x="96489" y="3449291"/>
        <a:ext cx="4383300" cy="37505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Module 15: Legal and Policy Opportunities for Disaster Risk Reduction</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D0F19-7B03-4103-9494-9A3BE5FDF4C9}" type="datetimeFigureOut">
              <a:rPr lang="en-US" smtClean="0"/>
              <a:t>4/27/2017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NHMA Disaster Risk Reduction Ambassador Curriculum </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AF2227-F532-4C0D-94C3-8894C99419A9}" type="slidenum">
              <a:rPr lang="en-US" smtClean="0"/>
              <a:t>‹#›</a:t>
            </a:fld>
            <a:endParaRPr lang="en-US"/>
          </a:p>
        </p:txBody>
      </p:sp>
    </p:spTree>
    <p:extLst>
      <p:ext uri="{BB962C8B-B14F-4D97-AF65-F5344CB8AC3E}">
        <p14:creationId xmlns:p14="http://schemas.microsoft.com/office/powerpoint/2010/main" val="293720811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Module 15: Legal and Policy Opportunities for Disaster Risk Reduction</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DFE667-ADC0-4B06-8574-8F3AB2597FFE}" type="datetimeFigureOut">
              <a:rPr lang="en-US" smtClean="0"/>
              <a:t>4/27/2017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NHMA Disaster Risk Reduction Ambassador Curriculum </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7641A0-CF2C-4CD0-B63C-5A16DC22D8C5}" type="slidenum">
              <a:rPr lang="en-US" smtClean="0"/>
              <a:t>‹#›</a:t>
            </a:fld>
            <a:endParaRPr lang="en-US"/>
          </a:p>
        </p:txBody>
      </p:sp>
    </p:spTree>
    <p:extLst>
      <p:ext uri="{BB962C8B-B14F-4D97-AF65-F5344CB8AC3E}">
        <p14:creationId xmlns:p14="http://schemas.microsoft.com/office/powerpoint/2010/main" val="60483933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governing.com/gov-institute/voices/col-legal-consequences-local-decision-makers-ignoring-climate-risk.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thehill.com/blogs/congress-blog/economy-budget/295101-why-current-disaster-planning-doesnt-cut-it-and-what-we" TargetMode="External"/><Relationship Id="rId4" Type="http://schemas.openxmlformats.org/officeDocument/2006/relationships/hyperlink" Target="https://www.irgc.org/risk-governance/resilience/"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nhma.info/"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floods.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inversecondemnation.com/inversecondemnation/2015/05/cfc-katrina-flooding-is-a-taking.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nhma.info/uploads/resources/ET_Katrina_Insurance_082907.pdf" TargetMode="External"/><Relationship Id="rId5" Type="http://schemas.openxmlformats.org/officeDocument/2006/relationships/hyperlink" Target="http://www.americanbar.org/content/dam/aba/administrative/state_local_government/land_use.authcheckdam.pdf" TargetMode="External"/><Relationship Id="rId4" Type="http://schemas.openxmlformats.org/officeDocument/2006/relationships/hyperlink" Target="https://player.vimeo.com/video/83390903"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floods.org/PDF/Mitigation/ASFPM_Thomas&amp;Medlock_FINAL.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loods.org/PDF/ASFPM_Professional_Liability_Construction.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floods.org/"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floods.org/PDF/Mitigation/ASFPM_Comparative_look_at_pub_liability_for_flood_haz_mitigation_09.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floods.org/PDF/Mitigation/ASFPM_Thomas&amp;Medlock_FINAL.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inversecondemnation.com/files/27563.pdf"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scribd.com/document/274422057/Columbia-Venture-LLC-v-Richland-County-No-27563-S-C-Aug-12-2015"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ast.noaa.gov/data/digitalcoast/pdf/hazard-planning.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www.americanbar.org/content/dam/aba/administrative/state_local_government/land_use.authcheckdam.pdf"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www.americanbar.org/content/dam/aba/administrative/state_local_government/land_use.authcheckdam.pdf"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planning.org/policy/guides/adopted/takings.htm"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www.nhma.info/"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 delivery time: 90-120 minutes</a:t>
            </a:r>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1</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985459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solidFill>
                  <a:srgbClr val="000000"/>
                </a:solidFill>
              </a:rPr>
              <a:t>Cui bono</a:t>
            </a:r>
            <a:r>
              <a:rPr lang="en-US" altLang="en-US" dirty="0" smtClean="0">
                <a:solidFill>
                  <a:srgbClr val="000000"/>
                </a:solidFill>
              </a:rPr>
              <a:t> ("To whose benefit?", literally "[being] good for whom?") is a Latin adage that is used either to suggest a hidden motive or to indicate that the party responsible for a thing may not be who it appears at first to be. </a:t>
            </a:r>
          </a:p>
          <a:p>
            <a:pPr marL="171450" indent="-171450">
              <a:buFont typeface="Arial" panose="020B0604020202020204" pitchFamily="34" charset="0"/>
              <a:buChar char="•"/>
            </a:pPr>
            <a:r>
              <a:rPr lang="en-US" altLang="en-US" dirty="0" smtClean="0">
                <a:solidFill>
                  <a:srgbClr val="000000"/>
                </a:solidFill>
              </a:rPr>
              <a:t>With respect to motive, a public works project which is purported to benefit the city may have been initiated rather to benefit a favored campaign contributor with a lucrative contract.</a:t>
            </a:r>
          </a:p>
          <a:p>
            <a:endParaRPr lang="en-US" altLang="en-US" dirty="0" smtClean="0">
              <a:solidFill>
                <a:srgbClr val="000000"/>
              </a:solidFill>
            </a:endParaRPr>
          </a:p>
          <a:p>
            <a:r>
              <a:rPr lang="en-US" altLang="en-US" dirty="0" smtClean="0">
                <a:solidFill>
                  <a:srgbClr val="000000"/>
                </a:solidFill>
              </a:rPr>
              <a:t>This commonly the phrase is used to suggest that the person or people guilty of committing a crime may be found among those who have something to gain, chiefly with an eye toward financial gain. </a:t>
            </a:r>
          </a:p>
          <a:p>
            <a:pPr marL="171450" indent="-171450">
              <a:buFont typeface="Arial" panose="020B0604020202020204" pitchFamily="34" charset="0"/>
              <a:buChar char="•"/>
            </a:pPr>
            <a:r>
              <a:rPr lang="en-US" altLang="en-US" dirty="0" smtClean="0">
                <a:solidFill>
                  <a:srgbClr val="000000"/>
                </a:solidFill>
              </a:rPr>
              <a:t>The party that benefits may not always be obvious or may have successfully diverted attention to a scapegoat, for example.</a:t>
            </a:r>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10</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42227825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Carefully planned, s</a:t>
            </a:r>
            <a:r>
              <a:rPr lang="en-US" altLang="en-US" dirty="0" smtClean="0"/>
              <a:t>afe development is:</a:t>
            </a:r>
          </a:p>
          <a:p>
            <a:pPr marL="171450" indent="-171450">
              <a:buFont typeface="Arial" panose="020B0604020202020204" pitchFamily="34" charset="0"/>
              <a:buChar char="•"/>
            </a:pPr>
            <a:r>
              <a:rPr lang="en-US" altLang="en-US" dirty="0" smtClean="0"/>
              <a:t>Legal</a:t>
            </a:r>
          </a:p>
          <a:p>
            <a:pPr marL="171450" indent="-171450">
              <a:buFont typeface="Arial" panose="020B0604020202020204" pitchFamily="34" charset="0"/>
              <a:buChar char="•"/>
            </a:pPr>
            <a:r>
              <a:rPr lang="en-US" altLang="en-US" dirty="0" smtClean="0"/>
              <a:t>Equitable</a:t>
            </a:r>
          </a:p>
          <a:p>
            <a:pPr marL="171450" indent="-171450">
              <a:buFont typeface="Arial" panose="020B0604020202020204" pitchFamily="34" charset="0"/>
              <a:buChar char="•"/>
            </a:pPr>
            <a:r>
              <a:rPr lang="en-US" altLang="en-US" dirty="0" smtClean="0"/>
              <a:t>Practical</a:t>
            </a:r>
          </a:p>
          <a:p>
            <a:pPr marL="171450" indent="-171450">
              <a:buFont typeface="Arial" panose="020B0604020202020204" pitchFamily="34" charset="0"/>
              <a:buChar char="•"/>
            </a:pPr>
            <a:r>
              <a:rPr lang="en-US" altLang="en-US" dirty="0" smtClean="0"/>
              <a:t>Defensible in Court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Don’t </a:t>
            </a:r>
            <a:r>
              <a:rPr lang="en-US" altLang="en-US" dirty="0" smtClean="0"/>
              <a:t>flood thy neighbor!</a:t>
            </a:r>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100</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402913870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smtClean="0"/>
              <a:t>The more compelling the Public need, the more likely to be sustained. </a:t>
            </a:r>
          </a:p>
          <a:p>
            <a:endParaRPr lang="en-US" altLang="en-US" b="1" dirty="0" smtClean="0"/>
          </a:p>
          <a:p>
            <a:r>
              <a:rPr lang="en-US" altLang="en-US" b="1" dirty="0" smtClean="0"/>
              <a:t>DISCUSS </a:t>
            </a:r>
            <a:r>
              <a:rPr lang="en-US" altLang="en-US" b="0" dirty="0" smtClean="0"/>
              <a:t>the two cases: </a:t>
            </a:r>
            <a:r>
              <a:rPr lang="en-US" altLang="en-US" b="0" i="1" dirty="0" smtClean="0"/>
              <a:t>Lucas-</a:t>
            </a:r>
            <a:r>
              <a:rPr lang="en-US" altLang="en-US" b="0" i="1" dirty="0" err="1" smtClean="0"/>
              <a:t>Haddacheck</a:t>
            </a:r>
            <a:r>
              <a:rPr lang="en-US" altLang="en-US" b="0" i="1" dirty="0" smtClean="0"/>
              <a:t> vs. </a:t>
            </a:r>
            <a:r>
              <a:rPr lang="en-US" altLang="en-US" b="0" i="1" dirty="0" err="1" smtClean="0"/>
              <a:t>Annacelli</a:t>
            </a:r>
            <a:endParaRPr lang="en-US" altLang="en-US" b="1" i="1" dirty="0" smtClean="0"/>
          </a:p>
        </p:txBody>
      </p:sp>
      <p:sp>
        <p:nvSpPr>
          <p:cNvPr id="4" name="Slide Number Placeholder 3"/>
          <p:cNvSpPr>
            <a:spLocks noGrp="1"/>
          </p:cNvSpPr>
          <p:nvPr>
            <p:ph type="sldNum" sz="quarter" idx="10"/>
          </p:nvPr>
        </p:nvSpPr>
        <p:spPr/>
        <p:txBody>
          <a:bodyPr/>
          <a:lstStyle/>
          <a:p>
            <a:fld id="{747641A0-CF2C-4CD0-B63C-5A16DC22D8C5}" type="slidenum">
              <a:rPr lang="en-US" smtClean="0"/>
              <a:t>101</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42865258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smtClean="0"/>
              <a:t>And Pay and Pay and Pay</a:t>
            </a:r>
          </a:p>
          <a:p>
            <a:pPr marL="171450" indent="-171450">
              <a:buFont typeface="Arial" panose="020B0604020202020204" pitchFamily="34" charset="0"/>
              <a:buChar char="•"/>
            </a:pPr>
            <a:r>
              <a:rPr lang="en-US" altLang="en-US" dirty="0" smtClean="0"/>
              <a:t>Three messages, 27 words: Steve Stockton led the Annual National Association of Flood and </a:t>
            </a:r>
            <a:r>
              <a:rPr lang="en-US" altLang="en-US" dirty="0" err="1" smtClean="0"/>
              <a:t>Stormwater</a:t>
            </a:r>
            <a:r>
              <a:rPr lang="en-US" altLang="en-US" dirty="0" smtClean="0"/>
              <a:t> Management</a:t>
            </a:r>
            <a:r>
              <a:rPr lang="en-US" altLang="en-US" baseline="0" dirty="0" smtClean="0"/>
              <a:t> Agencies (</a:t>
            </a:r>
            <a:r>
              <a:rPr lang="en-US" altLang="en-US" dirty="0" smtClean="0"/>
              <a:t>NAFSMA) conference off with the first statement; Gerry Galloway contributed the second statement;</a:t>
            </a:r>
            <a:r>
              <a:rPr lang="en-US" altLang="en-US" baseline="0" dirty="0" smtClean="0"/>
              <a:t> Ed Thomas added the </a:t>
            </a:r>
            <a:r>
              <a:rPr lang="en-US" altLang="en-US" dirty="0" smtClean="0"/>
              <a:t>third statement</a:t>
            </a:r>
          </a:p>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102</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273799768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Discussion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engage participants and to assist achievement of Learning Objectives.</a:t>
            </a:r>
            <a:endParaRPr lang="en-US" dirty="0" smtClean="0">
              <a:solidFill>
                <a:schemeClr val="tx1">
                  <a:lumMod val="50000"/>
                </a:schemeClr>
              </a:solidFill>
            </a:endParaRPr>
          </a:p>
          <a:p>
            <a:pPr marL="0" indent="0">
              <a:buFont typeface="Arial" panose="020B0604020202020204" pitchFamily="34" charset="0"/>
              <a:buNone/>
            </a:pPr>
            <a:endParaRPr lang="en-US"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103</a:t>
            </a:fld>
            <a:endParaRPr lang="en-US"/>
          </a:p>
        </p:txBody>
      </p:sp>
      <p:sp>
        <p:nvSpPr>
          <p:cNvPr id="5" name="Footer Placeholder 4"/>
          <p:cNvSpPr>
            <a:spLocks noGrp="1"/>
          </p:cNvSpPr>
          <p:nvPr>
            <p:ph type="ftr" sz="quarter" idx="11"/>
          </p:nvPr>
        </p:nvSpPr>
        <p:spPr>
          <a:xfrm>
            <a:off x="0" y="8685213"/>
            <a:ext cx="3886200" cy="457200"/>
          </a:xfrm>
        </p:spPr>
        <p:txBody>
          <a:bodyPr/>
          <a:lstStyle/>
          <a:p>
            <a:r>
              <a:rPr lang="en-US" dirty="0" smtClean="0"/>
              <a:t>NHMA Disaster Risk Reduction Ambassador Curriculum </a:t>
            </a:r>
            <a:endParaRPr lang="en-US" dirty="0"/>
          </a:p>
        </p:txBody>
      </p:sp>
      <p:sp>
        <p:nvSpPr>
          <p:cNvPr id="6" name="Header Placeholder 5"/>
          <p:cNvSpPr>
            <a:spLocks noGrp="1"/>
          </p:cNvSpPr>
          <p:nvPr>
            <p:ph type="hdr" sz="quarter" idx="12"/>
          </p:nvPr>
        </p:nvSpPr>
        <p:spPr>
          <a:xfrm>
            <a:off x="0" y="0"/>
            <a:ext cx="4876800" cy="457200"/>
          </a:xfrm>
        </p:spPr>
        <p:txBody>
          <a:bodyPr/>
          <a:lstStyle/>
          <a:p>
            <a:r>
              <a:rPr lang="en-US" dirty="0" smtClean="0"/>
              <a:t>Module 15: Legal and Policy Opportunities for Disaster Risk Reduction</a:t>
            </a:r>
            <a:endParaRPr lang="en-US" dirty="0"/>
          </a:p>
        </p:txBody>
      </p:sp>
    </p:spTree>
    <p:extLst>
      <p:ext uri="{BB962C8B-B14F-4D97-AF65-F5344CB8AC3E}">
        <p14:creationId xmlns:p14="http://schemas.microsoft.com/office/powerpoint/2010/main" val="13584319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Record on easel pad any</a:t>
            </a:r>
            <a:r>
              <a:rPr lang="en-US" b="1" baseline="0" dirty="0" smtClean="0"/>
              <a:t> recommendations or questions to be addressed outside of the presentation.</a:t>
            </a:r>
            <a:endParaRPr lang="en-US" b="1" dirty="0"/>
          </a:p>
        </p:txBody>
      </p:sp>
      <p:sp>
        <p:nvSpPr>
          <p:cNvPr id="4" name="Slide Number Placeholder 3"/>
          <p:cNvSpPr>
            <a:spLocks noGrp="1"/>
          </p:cNvSpPr>
          <p:nvPr>
            <p:ph type="sldNum" sz="quarter" idx="10"/>
          </p:nvPr>
        </p:nvSpPr>
        <p:spPr/>
        <p:txBody>
          <a:bodyPr/>
          <a:lstStyle/>
          <a:p>
            <a:fld id="{747641A0-CF2C-4CD0-B63C-5A16DC22D8C5}" type="slidenum">
              <a:rPr lang="en-US" smtClean="0"/>
              <a:t>104</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b="1" dirty="0"/>
          </a:p>
        </p:txBody>
      </p:sp>
    </p:spTree>
    <p:extLst>
      <p:ext uri="{BB962C8B-B14F-4D97-AF65-F5344CB8AC3E}">
        <p14:creationId xmlns:p14="http://schemas.microsoft.com/office/powerpoint/2010/main" val="3724004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000000"/>
                </a:solidFill>
              </a:rPr>
              <a:t>Recall</a:t>
            </a:r>
            <a:r>
              <a:rPr lang="en-US" b="1" baseline="0" dirty="0" smtClean="0">
                <a:solidFill>
                  <a:srgbClr val="000000"/>
                </a:solidFill>
              </a:rPr>
              <a:t> </a:t>
            </a:r>
            <a:r>
              <a:rPr lang="en-US" baseline="0" dirty="0" smtClean="0">
                <a:solidFill>
                  <a:srgbClr val="000000"/>
                </a:solidFill>
              </a:rPr>
              <a:t>that </a:t>
            </a:r>
            <a:r>
              <a:rPr lang="en-US" b="0" baseline="0" dirty="0" smtClean="0">
                <a:solidFill>
                  <a:srgbClr val="000000"/>
                </a:solidFill>
              </a:rPr>
              <a:t>this was first introduced in </a:t>
            </a:r>
            <a:r>
              <a:rPr lang="en-US" b="0" dirty="0" smtClean="0">
                <a:solidFill>
                  <a:srgbClr val="000000"/>
                </a:solidFill>
              </a:rPr>
              <a:t>Module 2, </a:t>
            </a:r>
            <a:r>
              <a:rPr lang="en-US" b="0" i="1" dirty="0" smtClean="0">
                <a:solidFill>
                  <a:srgbClr val="000000"/>
                </a:solidFill>
              </a:rPr>
              <a:t>Introduction</a:t>
            </a:r>
            <a:r>
              <a:rPr lang="en-US" b="0" i="1" baseline="0" dirty="0" smtClean="0">
                <a:solidFill>
                  <a:srgbClr val="000000"/>
                </a:solidFill>
              </a:rPr>
              <a:t> to DRR as a Foundation of Community Resilience</a:t>
            </a:r>
            <a:r>
              <a:rPr lang="en-US" b="0" baseline="0" dirty="0" smtClean="0">
                <a:solidFill>
                  <a:srgbClr val="000000"/>
                </a:solidFill>
              </a:rPr>
              <a:t>.</a:t>
            </a:r>
          </a:p>
          <a:p>
            <a:endParaRPr lang="en-US" baseline="0" dirty="0" smtClean="0">
              <a:solidFill>
                <a:srgbClr val="000000"/>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2898073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anyone has a duty and does not do that duty: what happens?</a:t>
            </a:r>
          </a:p>
          <a:p>
            <a:r>
              <a:rPr lang="en-US" dirty="0" smtClean="0"/>
              <a:t>Good stuff? Bad stuff?</a:t>
            </a:r>
          </a:p>
          <a:p>
            <a:r>
              <a:rPr lang="en-US" dirty="0" smtClean="0"/>
              <a:t>More about the bad stuff:</a:t>
            </a:r>
            <a:r>
              <a:rPr lang="en-US" baseline="0" dirty="0" smtClean="0"/>
              <a:t> </a:t>
            </a:r>
            <a:r>
              <a:rPr lang="en-US" dirty="0" smtClean="0"/>
              <a:t>litigation.</a:t>
            </a:r>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405885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Recall </a:t>
            </a:r>
            <a:r>
              <a:rPr lang="en-US" dirty="0">
                <a:solidFill>
                  <a:srgbClr val="000000"/>
                </a:solidFill>
              </a:rPr>
              <a:t>that this was first introduced in Module 2, </a:t>
            </a:r>
            <a:r>
              <a:rPr lang="en-US" i="1" dirty="0">
                <a:solidFill>
                  <a:srgbClr val="000000"/>
                </a:solidFill>
              </a:rPr>
              <a:t>Introduction to DRR as a Foundation of Community Resilience</a:t>
            </a:r>
            <a:r>
              <a:rPr lang="en-US" dirty="0">
                <a:solidFill>
                  <a:srgbClr val="000000"/>
                </a:solidFill>
              </a:rPr>
              <a:t>.</a:t>
            </a:r>
          </a:p>
          <a:p>
            <a:endParaRPr lang="en-US" dirty="0" smtClean="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007196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Module 15: Legal and Policy Opportunities for Disaster Risk Reduction</a:t>
            </a:r>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Slide Number Placeholder 5"/>
          <p:cNvSpPr>
            <a:spLocks noGrp="1"/>
          </p:cNvSpPr>
          <p:nvPr>
            <p:ph type="sldNum" sz="quarter" idx="12"/>
          </p:nvPr>
        </p:nvSpPr>
        <p:spPr/>
        <p:txBody>
          <a:bodyPr/>
          <a:lstStyle/>
          <a:p>
            <a:fld id="{747641A0-CF2C-4CD0-B63C-5A16DC22D8C5}" type="slidenum">
              <a:rPr lang="en-US" smtClean="0"/>
              <a:t>14</a:t>
            </a:fld>
            <a:endParaRPr lang="en-US"/>
          </a:p>
        </p:txBody>
      </p:sp>
    </p:spTree>
    <p:extLst>
      <p:ext uri="{BB962C8B-B14F-4D97-AF65-F5344CB8AC3E}">
        <p14:creationId xmlns:p14="http://schemas.microsoft.com/office/powerpoint/2010/main" val="2321035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Module 15: Legal and Policy Opportunities for Disaster Risk Reduction</a:t>
            </a:r>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Slide Number Placeholder 5"/>
          <p:cNvSpPr>
            <a:spLocks noGrp="1"/>
          </p:cNvSpPr>
          <p:nvPr>
            <p:ph type="sldNum" sz="quarter" idx="12"/>
          </p:nvPr>
        </p:nvSpPr>
        <p:spPr/>
        <p:txBody>
          <a:bodyPr/>
          <a:lstStyle/>
          <a:p>
            <a:fld id="{747641A0-CF2C-4CD0-B63C-5A16DC22D8C5}" type="slidenum">
              <a:rPr lang="en-US" smtClean="0"/>
              <a:t>15</a:t>
            </a:fld>
            <a:endParaRPr lang="en-US"/>
          </a:p>
        </p:txBody>
      </p:sp>
    </p:spTree>
    <p:extLst>
      <p:ext uri="{BB962C8B-B14F-4D97-AF65-F5344CB8AC3E}">
        <p14:creationId xmlns:p14="http://schemas.microsoft.com/office/powerpoint/2010/main" val="697450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16</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249940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smtClean="0"/>
              <a:t>For example, a federal court in a famous case, The T.J. Hooper, held that the owner of a tug company was liable to the owner of two barges lost in a storm because: </a:t>
            </a:r>
          </a:p>
          <a:p>
            <a:pPr marL="628650" lvl="1" indent="-171450">
              <a:buFont typeface="Arial" panose="020B0604020202020204" pitchFamily="34" charset="0"/>
              <a:buChar char="•"/>
            </a:pPr>
            <a:r>
              <a:rPr lang="en-US" altLang="en-US" dirty="0" smtClean="0"/>
              <a:t>It failed to equip its tug boats with radios (which would have provided timely warnings of the approaching storm) </a:t>
            </a:r>
          </a:p>
          <a:p>
            <a:pPr marL="628650" lvl="1" indent="-171450">
              <a:buFont typeface="Arial" panose="020B0604020202020204" pitchFamily="34" charset="0"/>
              <a:buChar char="•"/>
            </a:pPr>
            <a:r>
              <a:rPr lang="en-US" altLang="en-US" dirty="0" smtClean="0"/>
              <a:t>Although such radios were not in 1928 a common practice on tugs</a:t>
            </a:r>
          </a:p>
          <a:p>
            <a:pPr marL="171450" indent="-171450">
              <a:buFont typeface="Arial" panose="020B0604020202020204" pitchFamily="34" charset="0"/>
              <a:buChar char="•"/>
            </a:pPr>
            <a:r>
              <a:rPr lang="en-US" altLang="en-US" dirty="0" smtClean="0"/>
              <a:t>The court observed that the radios could have been provided at small cost and would have been of great value. </a:t>
            </a:r>
          </a:p>
          <a:p>
            <a:pPr marL="171450" indent="-171450">
              <a:buFont typeface="Arial" panose="020B0604020202020204" pitchFamily="34" charset="0"/>
              <a:buChar char="•"/>
            </a:pPr>
            <a:r>
              <a:rPr lang="en-US" altLang="en-US" dirty="0" smtClean="0"/>
              <a:t>The court further observed with regard to evidence of custom or usage that: “What usually is done may be evidence of what ought to be done, but what ought to be done is fixed by a standard of reasonable prudence, whether it usually is complied with or not.”  </a:t>
            </a:r>
          </a:p>
          <a:p>
            <a:r>
              <a:rPr lang="en-US" altLang="en-US" dirty="0" smtClean="0"/>
              <a:t/>
            </a:r>
            <a:br>
              <a:rPr lang="en-US" altLang="en-US" dirty="0" smtClean="0"/>
            </a:br>
            <a:r>
              <a:rPr lang="en-US" altLang="en-US" dirty="0" smtClean="0"/>
              <a:t>See: </a:t>
            </a:r>
          </a:p>
          <a:p>
            <a:pPr marL="171450" indent="-171450">
              <a:buFont typeface="Arial" panose="020B0604020202020204" pitchFamily="34" charset="0"/>
              <a:buChar char="•"/>
            </a:pPr>
            <a:r>
              <a:rPr lang="en-US" altLang="en-US" i="1" dirty="0" smtClean="0"/>
              <a:t>The T.J. Hooper</a:t>
            </a:r>
            <a:r>
              <a:rPr lang="en-US" altLang="en-US" dirty="0" smtClean="0"/>
              <a:t>, 60 F.2d 737 (2d Cir., 1932)</a:t>
            </a:r>
          </a:p>
          <a:p>
            <a:pPr marL="171450" indent="-171450">
              <a:buFont typeface="Arial" panose="020B0604020202020204" pitchFamily="34" charset="0"/>
              <a:buChar char="•"/>
            </a:pPr>
            <a:r>
              <a:rPr lang="en-US" altLang="en-US" i="1" dirty="0" smtClean="0"/>
              <a:t>Stewart v. State</a:t>
            </a:r>
            <a:r>
              <a:rPr lang="en-US" altLang="en-US" dirty="0" smtClean="0"/>
              <a:t>, 597 P.2d 101 (Wash., 1979)</a:t>
            </a:r>
          </a:p>
          <a:p>
            <a:pPr marL="171450" indent="-171450">
              <a:buFont typeface="Arial" panose="020B0604020202020204" pitchFamily="34" charset="0"/>
              <a:buChar char="•"/>
            </a:pPr>
            <a:r>
              <a:rPr lang="en-US" altLang="en-US" i="1" dirty="0" smtClean="0"/>
              <a:t>Riley v. Burlington Northern, Inc.</a:t>
            </a:r>
            <a:r>
              <a:rPr lang="en-US" altLang="en-US" dirty="0" smtClean="0"/>
              <a:t>, 615 P.2d 516 (Wash., 1980), in which the Court held that the decision of Yakima County not to install a more sophisticated warning system than a non-mechanical railroad approach warning sign at a railroad crossing was nondiscretionary and subject to potential suit for negligence </a:t>
            </a:r>
          </a:p>
          <a:p>
            <a:endParaRPr lang="en-US" altLang="en-US" dirty="0" smtClean="0"/>
          </a:p>
        </p:txBody>
      </p:sp>
      <p:sp>
        <p:nvSpPr>
          <p:cNvPr id="4" name="Slide Number Placeholder 3"/>
          <p:cNvSpPr>
            <a:spLocks noGrp="1"/>
          </p:cNvSpPr>
          <p:nvPr>
            <p:ph type="sldNum" sz="quarter" idx="10"/>
          </p:nvPr>
        </p:nvSpPr>
        <p:spPr/>
        <p:txBody>
          <a:bodyPr/>
          <a:lstStyle/>
          <a:p>
            <a:fld id="{747641A0-CF2C-4CD0-B63C-5A16DC22D8C5}"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224420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solidFill>
                  <a:srgbClr val="000000"/>
                </a:solidFill>
              </a:rPr>
              <a:t>Today, sophisticated modeling techniques facilitate proof of causation and allocation of fault, although proof may still be difficult. </a:t>
            </a:r>
          </a:p>
          <a:p>
            <a:endParaRPr lang="en-US" altLang="en-US" dirty="0" smtClean="0">
              <a:solidFill>
                <a:srgbClr val="000000"/>
              </a:solidFill>
            </a:endParaRPr>
          </a:p>
          <a:p>
            <a:r>
              <a:rPr lang="en-US" altLang="en-US" dirty="0" smtClean="0">
                <a:solidFill>
                  <a:srgbClr val="000000"/>
                </a:solidFill>
              </a:rPr>
              <a:t>The late great Engineer Jim</a:t>
            </a:r>
            <a:r>
              <a:rPr lang="en-US" altLang="en-US" baseline="0" dirty="0" smtClean="0">
                <a:solidFill>
                  <a:srgbClr val="000000"/>
                </a:solidFill>
              </a:rPr>
              <a:t> Owen, famously observed that Forensic Science has totally changes the profession of Engineering - litigation will make Engineers and design professionals more cautious and desirous of doing what they should have been doing all along.</a:t>
            </a:r>
            <a:r>
              <a:rPr lang="en-US" altLang="en-US" dirty="0" smtClean="0">
                <a:solidFill>
                  <a:srgbClr val="000000"/>
                </a:solidFill>
              </a:rPr>
              <a:t> </a:t>
            </a:r>
          </a:p>
          <a:p>
            <a:endParaRPr lang="en-US" altLang="en-US"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smtClean="0">
                <a:solidFill>
                  <a:srgbClr val="000000"/>
                </a:solidFill>
              </a:rPr>
              <a:t>See</a:t>
            </a:r>
            <a:r>
              <a:rPr lang="en-US" altLang="en-US" dirty="0" smtClean="0">
                <a:solidFill>
                  <a:srgbClr val="000000"/>
                </a:solidFill>
              </a:rPr>
              <a:t>, for</a:t>
            </a:r>
            <a:r>
              <a:rPr lang="en-US" altLang="en-US" baseline="0" dirty="0" smtClean="0">
                <a:solidFill>
                  <a:srgbClr val="000000"/>
                </a:solidFill>
              </a:rPr>
              <a:t> example, </a:t>
            </a:r>
            <a:r>
              <a:rPr lang="en-US" sz="1200" b="1" kern="1200" dirty="0" smtClean="0">
                <a:solidFill>
                  <a:schemeClr val="tx1"/>
                </a:solidFill>
                <a:effectLst/>
                <a:latin typeface="+mn-lt"/>
                <a:ea typeface="+mn-ea"/>
                <a:cs typeface="+mn-cs"/>
              </a:rPr>
              <a:t>The Legal Consequences of Ignoring Climate Change</a:t>
            </a:r>
            <a:r>
              <a:rPr lang="en-US" sz="1200" kern="1200" dirty="0" smtClean="0">
                <a:solidFill>
                  <a:schemeClr val="tx1"/>
                </a:solidFill>
                <a:effectLst/>
                <a:latin typeface="+mn-lt"/>
                <a:ea typeface="+mn-ea"/>
                <a:cs typeface="+mn-cs"/>
              </a:rPr>
              <a:t>, in </a:t>
            </a:r>
            <a:r>
              <a:rPr lang="en-US" sz="1200" i="1" kern="1200" dirty="0" smtClean="0">
                <a:solidFill>
                  <a:schemeClr val="tx1"/>
                </a:solidFill>
                <a:effectLst/>
                <a:latin typeface="+mn-lt"/>
                <a:ea typeface="+mn-ea"/>
                <a:cs typeface="+mn-cs"/>
              </a:rPr>
              <a:t>Governing: The States and Localities</a:t>
            </a:r>
            <a:r>
              <a:rPr lang="en-US" sz="1200" kern="1200" dirty="0" smtClean="0">
                <a:solidFill>
                  <a:schemeClr val="tx1"/>
                </a:solidFill>
                <a:effectLst/>
                <a:latin typeface="+mn-lt"/>
                <a:ea typeface="+mn-ea"/>
                <a:cs typeface="+mn-cs"/>
              </a:rPr>
              <a:t>, by Laurie Mazur and Edward A. Thomas, October 19, 2015. The article is available at </a:t>
            </a:r>
            <a:r>
              <a:rPr lang="en-US" sz="1200" u="sng" kern="1200" dirty="0" smtClean="0">
                <a:solidFill>
                  <a:schemeClr val="tx1"/>
                </a:solidFill>
                <a:effectLst/>
                <a:latin typeface="+mn-lt"/>
                <a:ea typeface="+mn-ea"/>
                <a:cs typeface="+mn-cs"/>
                <a:hlinkClick r:id="rId3"/>
              </a:rPr>
              <a:t>http://www.governing.com/gov-institute/voices/col-legal-consequences-local-decision-makers-ignoring-climate-risk.html</a:t>
            </a:r>
            <a:r>
              <a:rPr lang="en-US" sz="1200" u="sng" kern="1200" dirty="0" smtClean="0">
                <a:solidFill>
                  <a:schemeClr val="tx1"/>
                </a:solidFill>
                <a:effectLst/>
                <a:latin typeface="+mn-lt"/>
                <a:ea typeface="+mn-ea"/>
                <a:cs typeface="+mn-cs"/>
              </a:rPr>
              <a:t> </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And</a:t>
            </a:r>
            <a:r>
              <a:rPr lang="en-US" sz="1200" b="0" kern="1200" baseline="0" dirty="0" smtClean="0">
                <a:solidFill>
                  <a:schemeClr val="tx1"/>
                </a:solidFill>
                <a:effectLst/>
                <a:latin typeface="+mn-lt"/>
                <a:ea typeface="+mn-ea"/>
                <a:cs typeface="+mn-cs"/>
              </a:rPr>
              <a:t> also, </a:t>
            </a:r>
            <a:r>
              <a:rPr lang="en-US" sz="1200" b="1" kern="1200" dirty="0" smtClean="0">
                <a:solidFill>
                  <a:schemeClr val="tx1"/>
                </a:solidFill>
                <a:effectLst/>
                <a:latin typeface="+mn-lt"/>
                <a:ea typeface="+mn-ea"/>
                <a:cs typeface="+mn-cs"/>
              </a:rPr>
              <a:t>Natural Hazard Disaster Risk Reduction as an Element of Resilience: Considerations about Insurance and Litigation </a:t>
            </a:r>
            <a:r>
              <a:rPr lang="en-US" sz="1200" kern="1200" dirty="0" smtClean="0">
                <a:solidFill>
                  <a:schemeClr val="tx1"/>
                </a:solidFill>
                <a:effectLst/>
                <a:latin typeface="+mn-lt"/>
                <a:ea typeface="+mn-ea"/>
                <a:cs typeface="+mn-cs"/>
              </a:rPr>
              <a:t>by Edward A. Thomas, Esq. (2016) In </a:t>
            </a:r>
            <a:r>
              <a:rPr lang="en-US" sz="1200" kern="1200" dirty="0" err="1" smtClean="0">
                <a:solidFill>
                  <a:schemeClr val="tx1"/>
                </a:solidFill>
                <a:effectLst/>
                <a:latin typeface="+mn-lt"/>
                <a:ea typeface="+mn-ea"/>
                <a:cs typeface="+mn-cs"/>
              </a:rPr>
              <a:t>Linkov</a:t>
            </a:r>
            <a:r>
              <a:rPr lang="en-US" sz="1200" kern="1200" dirty="0" smtClean="0">
                <a:solidFill>
                  <a:schemeClr val="tx1"/>
                </a:solidFill>
                <a:effectLst/>
                <a:latin typeface="+mn-lt"/>
                <a:ea typeface="+mn-ea"/>
                <a:cs typeface="+mn-cs"/>
              </a:rPr>
              <a:t>, I., &amp; Florin, M.-V. (Eds.), IRGC Resource Guide on Resilience. Available at:</a:t>
            </a:r>
            <a:r>
              <a:rPr lang="en-US" sz="1200" b="1" kern="1200" dirty="0" smtClean="0">
                <a:solidFill>
                  <a:schemeClr val="tx1"/>
                </a:solidFill>
                <a:effectLst/>
                <a:latin typeface="+mn-lt"/>
                <a:ea typeface="+mn-ea"/>
                <a:cs typeface="+mn-cs"/>
              </a:rPr>
              <a:t> </a:t>
            </a:r>
            <a:r>
              <a:rPr lang="en-US" sz="1200" b="0" u="sng" kern="1200" dirty="0" smtClean="0">
                <a:solidFill>
                  <a:schemeClr val="tx1"/>
                </a:solidFill>
                <a:effectLst/>
                <a:latin typeface="+mn-lt"/>
                <a:ea typeface="+mn-ea"/>
                <a:cs typeface="+mn-cs"/>
                <a:hlinkClick r:id="rId4"/>
              </a:rPr>
              <a:t>https://www.irgc.org/risk-governance/resilience/</a:t>
            </a:r>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Why Current Disaster Planning Doesn’t Cut it, and What We Can Do Instead</a:t>
            </a:r>
            <a:r>
              <a:rPr lang="en-US" sz="1200" kern="1200" dirty="0" smtClean="0">
                <a:solidFill>
                  <a:schemeClr val="tx1"/>
                </a:solidFill>
                <a:effectLst/>
                <a:latin typeface="+mn-lt"/>
                <a:ea typeface="+mn-ea"/>
                <a:cs typeface="+mn-cs"/>
              </a:rPr>
              <a:t>, by Laurie Mazur and Edward A. Thomas, Esq., in </a:t>
            </a:r>
            <a:r>
              <a:rPr lang="en-US" sz="1200" i="1" kern="1200" dirty="0" smtClean="0">
                <a:solidFill>
                  <a:schemeClr val="tx1"/>
                </a:solidFill>
                <a:effectLst/>
                <a:latin typeface="+mn-lt"/>
                <a:ea typeface="+mn-ea"/>
                <a:cs typeface="+mn-cs"/>
              </a:rPr>
              <a:t>The Hill</a:t>
            </a:r>
            <a:r>
              <a:rPr lang="en-US" sz="1200" kern="1200" dirty="0" smtClean="0">
                <a:solidFill>
                  <a:schemeClr val="tx1"/>
                </a:solidFill>
                <a:effectLst/>
                <a:latin typeface="+mn-lt"/>
                <a:ea typeface="+mn-ea"/>
                <a:cs typeface="+mn-cs"/>
              </a:rPr>
              <a:t> September 9, 2016. Available at: </a:t>
            </a:r>
            <a:r>
              <a:rPr lang="en-US" sz="1200" u="sng" kern="1200" dirty="0" smtClean="0">
                <a:solidFill>
                  <a:schemeClr val="tx1"/>
                </a:solidFill>
                <a:effectLst/>
                <a:latin typeface="+mn-lt"/>
                <a:ea typeface="+mn-ea"/>
                <a:cs typeface="+mn-cs"/>
                <a:hlinkClick r:id="rId5"/>
              </a:rPr>
              <a:t>http://thehill.com/blogs/congress-blog/economy-budget/295101-why-current-disaster-planning-doesnt-cut-it-and-what-we</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747641A0-CF2C-4CD0-B63C-5A16DC22D8C5}" type="slidenum">
              <a:rPr lang="en-US" smtClean="0"/>
              <a:t>18</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9881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Many </a:t>
            </a:r>
            <a:r>
              <a:rPr lang="en-US" dirty="0" smtClean="0"/>
              <a:t>cases </a:t>
            </a:r>
            <a:r>
              <a:rPr lang="en-US" dirty="0" smtClean="0"/>
              <a:t>are listed </a:t>
            </a:r>
            <a:r>
              <a:rPr lang="en-US" dirty="0" smtClean="0"/>
              <a:t>in Jon </a:t>
            </a:r>
            <a:r>
              <a:rPr lang="en-US" dirty="0" err="1" smtClean="0"/>
              <a:t>Kusler</a:t>
            </a:r>
            <a:r>
              <a:rPr lang="en-US" dirty="0" smtClean="0"/>
              <a:t> and Ed Thomas detailed legal materials </a:t>
            </a:r>
            <a:r>
              <a:rPr lang="en-US" dirty="0" smtClean="0"/>
              <a:t>on: </a:t>
            </a:r>
          </a:p>
          <a:p>
            <a:pPr marL="171450" indent="-171450">
              <a:lnSpc>
                <a:spcPct val="80000"/>
              </a:lnSpc>
              <a:buFont typeface="Arial" panose="020B0604020202020204" pitchFamily="34" charset="0"/>
              <a:buChar char="•"/>
              <a:defRPr/>
            </a:pPr>
            <a:r>
              <a:rPr lang="en-US" dirty="0" smtClean="0"/>
              <a:t>NHMA website</a:t>
            </a:r>
            <a:r>
              <a:rPr lang="en-US" dirty="0"/>
              <a:t>: </a:t>
            </a:r>
            <a:r>
              <a:rPr lang="en-US" dirty="0">
                <a:hlinkClick r:id="rId3"/>
              </a:rPr>
              <a:t>http://nhma.info</a:t>
            </a:r>
            <a:r>
              <a:rPr lang="en-US" dirty="0" smtClean="0">
                <a:hlinkClick r:id="rId3"/>
              </a:rPr>
              <a:t>/</a:t>
            </a:r>
            <a:r>
              <a:rPr lang="en-US" dirty="0" smtClean="0"/>
              <a:t> </a:t>
            </a:r>
            <a:endParaRPr lang="en-US" dirty="0" smtClean="0"/>
          </a:p>
          <a:p>
            <a:pPr marL="171450" indent="-171450">
              <a:lnSpc>
                <a:spcPct val="80000"/>
              </a:lnSpc>
              <a:buFont typeface="Arial" panose="020B0604020202020204" pitchFamily="34" charset="0"/>
              <a:buChar char="•"/>
              <a:defRPr/>
            </a:pPr>
            <a:r>
              <a:rPr lang="en-US" dirty="0" smtClean="0"/>
              <a:t>ASFPM </a:t>
            </a:r>
            <a:r>
              <a:rPr lang="en-US" dirty="0"/>
              <a:t>website:  </a:t>
            </a:r>
            <a:r>
              <a:rPr lang="en-US" dirty="0">
                <a:hlinkClick r:id="rId4"/>
              </a:rPr>
              <a:t>http://www.floods.org</a:t>
            </a:r>
            <a:r>
              <a:rPr lang="en-US" dirty="0" smtClean="0">
                <a:hlinkClick r:id="rId4"/>
              </a:rPr>
              <a:t>/</a:t>
            </a:r>
            <a:r>
              <a:rPr lang="en-US" dirty="0" smtClean="0"/>
              <a:t> </a:t>
            </a:r>
            <a:endParaRPr lang="en-US" dirty="0" smtClean="0"/>
          </a:p>
          <a:p>
            <a:pPr eaLnBrk="1" hangingPunct="1">
              <a:lnSpc>
                <a:spcPct val="80000"/>
              </a:lnSpc>
              <a:defRPr/>
            </a:pPr>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19</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86551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Introductions: </a:t>
            </a:r>
          </a:p>
          <a:p>
            <a:pPr marL="171404" indent="-171404">
              <a:buFont typeface="Arial" panose="020B0604020202020204" pitchFamily="34" charset="0"/>
              <a:buChar char="•"/>
            </a:pPr>
            <a:r>
              <a:rPr lang="en-US" b="0" dirty="0" smtClean="0"/>
              <a:t>Each presenter introduces her/himself</a:t>
            </a:r>
            <a:r>
              <a:rPr lang="en-US" b="0" baseline="0" dirty="0" smtClean="0"/>
              <a:t>, </a:t>
            </a:r>
            <a:r>
              <a:rPr lang="en-US" baseline="0" dirty="0" smtClean="0"/>
              <a:t>including affiliation and brief background.</a:t>
            </a:r>
          </a:p>
          <a:p>
            <a:pPr marL="171404" indent="-171404">
              <a:buFont typeface="Arial" panose="020B0604020202020204" pitchFamily="34" charset="0"/>
              <a:buChar char="•"/>
            </a:pPr>
            <a:r>
              <a:rPr lang="en-US" baseline="0" dirty="0" smtClean="0"/>
              <a:t>OPTIONAL: Have each participant briefly introduce him/herself</a:t>
            </a:r>
          </a:p>
          <a:p>
            <a:endParaRPr lang="en-US" baseline="0" dirty="0" smtClean="0"/>
          </a:p>
          <a:p>
            <a:r>
              <a:rPr lang="en-US" b="1" baseline="0" dirty="0" smtClean="0"/>
              <a:t>Mention:</a:t>
            </a:r>
          </a:p>
          <a:p>
            <a:pPr marL="171420" indent="-171420">
              <a:buFont typeface="Arial" panose="020B0604020202020204" pitchFamily="34" charset="0"/>
              <a:buChar char="•"/>
            </a:pPr>
            <a:r>
              <a:rPr lang="en-US" altLang="en-US" baseline="0" dirty="0" smtClean="0">
                <a:ea typeface="ＭＳ Ｐゴシック" pitchFamily="34" charset="-128"/>
              </a:rPr>
              <a:t>NHMA p</a:t>
            </a:r>
            <a:r>
              <a:rPr lang="en-US" altLang="en-US" dirty="0" smtClean="0">
                <a:ea typeface="ＭＳ Ｐゴシック" pitchFamily="34" charset="-128"/>
              </a:rPr>
              <a:t>resentations are based on general principles of law, engineering, policy, and emergency management.</a:t>
            </a:r>
          </a:p>
          <a:p>
            <a:endParaRPr lang="en-US" dirty="0" smtClean="0"/>
          </a:p>
        </p:txBody>
      </p:sp>
      <p:sp>
        <p:nvSpPr>
          <p:cNvPr id="4" name="Slide Number Placeholder 3"/>
          <p:cNvSpPr>
            <a:spLocks noGrp="1"/>
          </p:cNvSpPr>
          <p:nvPr>
            <p:ph type="sldNum" sz="quarter" idx="10"/>
          </p:nvPr>
        </p:nvSpPr>
        <p:spPr/>
        <p:txBody>
          <a:bodyPr/>
          <a:lstStyle/>
          <a:p>
            <a:fld id="{747641A0-CF2C-4CD0-B63C-5A16DC22D8C5}" type="slidenum">
              <a:rPr lang="en-US" smtClean="0"/>
              <a:t>2</a:t>
            </a:fld>
            <a:endParaRPr lang="en-US"/>
          </a:p>
        </p:txBody>
      </p:sp>
      <p:sp>
        <p:nvSpPr>
          <p:cNvPr id="5" name="Footer Placeholder 4"/>
          <p:cNvSpPr>
            <a:spLocks noGrp="1"/>
          </p:cNvSpPr>
          <p:nvPr>
            <p:ph type="ftr" sz="quarter" idx="11"/>
          </p:nvPr>
        </p:nvSpPr>
        <p:spPr>
          <a:xfrm>
            <a:off x="0" y="8685213"/>
            <a:ext cx="3886200" cy="457200"/>
          </a:xfrm>
        </p:spPr>
        <p:txBody>
          <a:bodyPr/>
          <a:lstStyle/>
          <a:p>
            <a:r>
              <a:rPr lang="en-US" dirty="0" smtClean="0"/>
              <a:t>NHMA Disaster Risk Reduction Ambassador Curriculum </a:t>
            </a:r>
            <a:endParaRPr lang="en-US" dirty="0"/>
          </a:p>
        </p:txBody>
      </p:sp>
      <p:sp>
        <p:nvSpPr>
          <p:cNvPr id="6" name="Header Placeholder 5"/>
          <p:cNvSpPr>
            <a:spLocks noGrp="1"/>
          </p:cNvSpPr>
          <p:nvPr>
            <p:ph type="hdr" sz="quarter" idx="12"/>
          </p:nvPr>
        </p:nvSpPr>
        <p:spPr>
          <a:xfrm>
            <a:off x="0" y="0"/>
            <a:ext cx="4724400" cy="457200"/>
          </a:xfrm>
        </p:spPr>
        <p:txBody>
          <a:bodyPr/>
          <a:lstStyle/>
          <a:p>
            <a:r>
              <a:rPr lang="en-US" dirty="0" smtClean="0"/>
              <a:t>Module 15: Legal and Policy Opportunities for Disaster Risk Reduction</a:t>
            </a:r>
            <a:endParaRPr lang="en-US" b="1" dirty="0"/>
          </a:p>
        </p:txBody>
      </p:sp>
    </p:spTree>
    <p:extLst>
      <p:ext uri="{BB962C8B-B14F-4D97-AF65-F5344CB8AC3E}">
        <p14:creationId xmlns:p14="http://schemas.microsoft.com/office/powerpoint/2010/main" val="1819230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defRPr/>
            </a:pPr>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20</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865518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21</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4224068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Major Court Decision with implications for Climate Adaptation, Hazard Mitigation and a Safer and More Just Future</a:t>
            </a:r>
          </a:p>
          <a:p>
            <a:r>
              <a:rPr lang="en-US" dirty="0" smtClean="0"/>
              <a:t>B</a:t>
            </a:r>
            <a:r>
              <a:rPr lang="en-US" sz="1200" b="0" i="0" kern="1200" dirty="0" smtClean="0">
                <a:solidFill>
                  <a:schemeClr val="tx1"/>
                </a:solidFill>
                <a:effectLst/>
                <a:latin typeface="+mn-lt"/>
                <a:ea typeface="+mn-ea"/>
                <a:cs typeface="+mn-cs"/>
              </a:rPr>
              <a:t>y Edward A. Thomas Esq., President, Natural Hazard Mitigation Association, May 7, 2015</a:t>
            </a:r>
          </a:p>
          <a:p>
            <a:r>
              <a:rPr lang="en-US" sz="1200" b="0" i="0" kern="1200" dirty="0" smtClean="0">
                <a:solidFill>
                  <a:schemeClr val="tx1"/>
                </a:solidFill>
                <a:effectLst/>
                <a:latin typeface="+mn-lt"/>
                <a:ea typeface="+mn-ea"/>
                <a:cs typeface="+mn-cs"/>
              </a:rPr>
              <a:t>On May 1, 2015, the U.S. Court of Federal Claims issued an enormously important decision concerning flood damage caused by Hurricane Katrina and subsequent hurricanes. That case, Saint Bernard Parish Government v. United States, No. 05-1119L (May 1. 2015), found the United States government liable for potentially huge sums of money</a:t>
            </a:r>
            <a:r>
              <a:rPr lang="en-US" dirty="0" smtClean="0"/>
              <a:t>. (</a:t>
            </a:r>
            <a:r>
              <a:rPr lang="en-US" dirty="0" smtClean="0">
                <a:hlinkClick r:id="rId3"/>
              </a:rPr>
              <a:t>http</a:t>
            </a:r>
            <a:r>
              <a:rPr lang="en-US" dirty="0">
                <a:hlinkClick r:id="rId3"/>
              </a:rPr>
              <a:t>://</a:t>
            </a:r>
            <a:r>
              <a:rPr lang="en-US" dirty="0" smtClean="0">
                <a:hlinkClick r:id="rId3"/>
              </a:rPr>
              <a:t>www.inversecondemnation.com/inversecondemnation/2015/05/cfc-katrina-flooding-is-a-taking.html</a:t>
            </a:r>
            <a:r>
              <a:rPr lang="en-US" dirty="0" smtClean="0"/>
              <a:t>)</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a:t>
            </a:r>
            <a:r>
              <a:rPr lang="en-US" sz="1200" b="0" i="1" kern="1200" dirty="0" smtClean="0">
                <a:solidFill>
                  <a:schemeClr val="tx1"/>
                </a:solidFill>
                <a:effectLst/>
                <a:latin typeface="+mn-lt"/>
                <a:ea typeface="+mn-ea"/>
                <a:cs typeface="+mn-cs"/>
              </a:rPr>
              <a:t>St. Bernard Parish</a:t>
            </a:r>
            <a:r>
              <a:rPr lang="en-US" sz="1200" b="0" i="0" kern="1200" dirty="0" smtClean="0">
                <a:solidFill>
                  <a:schemeClr val="tx1"/>
                </a:solidFill>
                <a:effectLst/>
                <a:latin typeface="+mn-lt"/>
                <a:ea typeface="+mn-ea"/>
                <a:cs typeface="+mn-cs"/>
              </a:rPr>
              <a:t>, The CFC essentially agreed with the plaintiffs that the U.S. Army Corps of Engineers construction, maintenance and operation of a portion of the enormous Mississippi Rivers and Tributaries project, in particular a portion of the project designed and built for navigation rather than flood control, called "MR-GO" resulted in temporary takings by causing increased flooding of the plaintiffs’ properties during Hurricane Katrina other flood events.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appears that the results of this case enormously validates what some of us predicted, following the decision in the 2013 </a:t>
            </a:r>
            <a:r>
              <a:rPr lang="en-US" sz="1200" b="0" i="1" kern="1200" dirty="0" smtClean="0">
                <a:solidFill>
                  <a:schemeClr val="tx1"/>
                </a:solidFill>
                <a:effectLst/>
                <a:latin typeface="+mn-lt"/>
                <a:ea typeface="+mn-ea"/>
                <a:cs typeface="+mn-cs"/>
              </a:rPr>
              <a:t>Arkansas Game and Fish</a:t>
            </a:r>
            <a:r>
              <a:rPr lang="en-US" sz="1200" b="0" i="0" kern="1200" dirty="0" smtClean="0">
                <a:solidFill>
                  <a:schemeClr val="tx1"/>
                </a:solidFill>
                <a:effectLst/>
                <a:latin typeface="+mn-lt"/>
                <a:ea typeface="+mn-ea"/>
                <a:cs typeface="+mn-cs"/>
              </a:rPr>
              <a:t> case, 132 S. Ct. 1856 (2012), with respect to constriction of immunity for actions by government which harm people and property. Further information on </a:t>
            </a:r>
            <a:r>
              <a:rPr lang="en-US" sz="1200" b="0" i="1" kern="1200" dirty="0" smtClean="0">
                <a:solidFill>
                  <a:schemeClr val="tx1"/>
                </a:solidFill>
                <a:effectLst/>
                <a:latin typeface="+mn-lt"/>
                <a:ea typeface="+mn-ea"/>
                <a:cs typeface="+mn-cs"/>
              </a:rPr>
              <a:t>Arkansas Game and Fish</a:t>
            </a:r>
            <a:r>
              <a:rPr lang="en-US" sz="1200" b="0" i="0" kern="1200" dirty="0" smtClean="0">
                <a:solidFill>
                  <a:schemeClr val="tx1"/>
                </a:solidFill>
                <a:effectLst/>
                <a:latin typeface="+mn-lt"/>
                <a:ea typeface="+mn-ea"/>
                <a:cs typeface="+mn-cs"/>
              </a:rPr>
              <a:t>, as well as other important cases involving constitutional protections including </a:t>
            </a:r>
            <a:r>
              <a:rPr lang="en-US" sz="1200" b="0" i="1" kern="1200" dirty="0" smtClean="0">
                <a:solidFill>
                  <a:schemeClr val="tx1"/>
                </a:solidFill>
                <a:effectLst/>
                <a:latin typeface="+mn-lt"/>
                <a:ea typeface="+mn-ea"/>
                <a:cs typeface="+mn-cs"/>
              </a:rPr>
              <a:t>Koontz v. St Johns River Water Management District</a:t>
            </a:r>
            <a:r>
              <a:rPr lang="en-US" sz="1200" b="0" i="0" kern="1200" dirty="0" smtClean="0">
                <a:solidFill>
                  <a:schemeClr val="tx1"/>
                </a:solidFill>
                <a:effectLst/>
                <a:latin typeface="+mn-lt"/>
                <a:ea typeface="+mn-ea"/>
                <a:cs typeface="+mn-cs"/>
              </a:rPr>
              <a:t>, 133 S. Ct. 2586 (2013), can  be found in a webinar featuring Professor Lisa Sun, Ed Thomas, and Dr. John </a:t>
            </a:r>
            <a:r>
              <a:rPr lang="en-US" dirty="0"/>
              <a:t>Wiener available at: </a:t>
            </a:r>
            <a:r>
              <a:rPr lang="en-US" dirty="0">
                <a:hlinkClick r:id="rId4"/>
              </a:rPr>
              <a:t>https://</a:t>
            </a:r>
            <a:r>
              <a:rPr lang="en-US" dirty="0" smtClean="0">
                <a:hlinkClick r:id="rId4"/>
              </a:rPr>
              <a:t>player.vimeo.com/video/83390903</a:t>
            </a:r>
            <a:r>
              <a:rPr lang="en-US" dirty="0" smtClean="0"/>
              <a:t> </a:t>
            </a:r>
            <a:r>
              <a:rPr lang="en-US" sz="1200" b="0" i="0" kern="1200" dirty="0" smtClean="0">
                <a:solidFill>
                  <a:schemeClr val="tx1"/>
                </a:solidFill>
                <a:effectLst/>
                <a:latin typeface="+mn-lt"/>
                <a:ea typeface="+mn-ea"/>
                <a:cs typeface="+mn-cs"/>
              </a:rPr>
              <a:t>. Further details on </a:t>
            </a:r>
            <a:r>
              <a:rPr lang="en-US" sz="1200" b="0" i="1" kern="1200" dirty="0" smtClean="0">
                <a:solidFill>
                  <a:schemeClr val="tx1"/>
                </a:solidFill>
                <a:effectLst/>
                <a:latin typeface="+mn-lt"/>
                <a:ea typeface="+mn-ea"/>
                <a:cs typeface="+mn-cs"/>
              </a:rPr>
              <a:t>Koontz</a:t>
            </a:r>
            <a:r>
              <a:rPr lang="en-US" sz="1200" b="0" i="0" kern="1200" dirty="0" smtClean="0">
                <a:solidFill>
                  <a:schemeClr val="tx1"/>
                </a:solidFill>
                <a:effectLst/>
                <a:latin typeface="+mn-lt"/>
                <a:ea typeface="+mn-ea"/>
                <a:cs typeface="+mn-cs"/>
              </a:rPr>
              <a:t> can be found in this article, “Turning Koontz </a:t>
            </a:r>
            <a:r>
              <a:rPr lang="en-US" dirty="0" smtClean="0"/>
              <a:t>Into an Opportunity for More Resilient Communities</a:t>
            </a:r>
            <a:r>
              <a:rPr lang="en-US" sz="1200" b="0" i="0" kern="1200" dirty="0" smtClean="0">
                <a:solidFill>
                  <a:schemeClr val="tx1"/>
                </a:solidFill>
                <a:effectLst/>
                <a:latin typeface="+mn-lt"/>
                <a:ea typeface="+mn-ea"/>
                <a:cs typeface="+mn-cs"/>
              </a:rPr>
              <a:t>," which I co-authored with Lynsey R. Johnson. </a:t>
            </a:r>
            <a:r>
              <a:rPr lang="en-US" dirty="0"/>
              <a:t> </a:t>
            </a:r>
            <a:r>
              <a:rPr lang="en-US" dirty="0" smtClean="0"/>
              <a:t/>
            </a:r>
            <a:br>
              <a:rPr lang="en-US" dirty="0" smtClean="0"/>
            </a:br>
            <a:r>
              <a:rPr lang="en-US" dirty="0" smtClean="0"/>
              <a:t>(</a:t>
            </a:r>
            <a:r>
              <a:rPr lang="en-US" dirty="0">
                <a:hlinkClick r:id="rId5"/>
              </a:rPr>
              <a:t>http://</a:t>
            </a:r>
            <a:r>
              <a:rPr lang="en-US" dirty="0" smtClean="0">
                <a:hlinkClick r:id="rId5"/>
              </a:rPr>
              <a:t>www.americanbar.org/content/dam/aba/administrative/state_local_government/land_use.authcheckdam.pdf</a:t>
            </a:r>
            <a:r>
              <a:rPr lang="en-US" dirty="0" smtClean="0"/>
              <a:t>)</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Both </a:t>
            </a:r>
            <a:r>
              <a:rPr lang="en-US" sz="1200" b="0" i="1" kern="1200" dirty="0" smtClean="0">
                <a:solidFill>
                  <a:schemeClr val="tx1"/>
                </a:solidFill>
                <a:effectLst/>
                <a:latin typeface="+mn-lt"/>
                <a:ea typeface="+mn-ea"/>
                <a:cs typeface="+mn-cs"/>
              </a:rPr>
              <a:t>Arkansas Fish and Game</a:t>
            </a:r>
            <a:r>
              <a:rPr lang="en-US" sz="1200" b="0" i="0" kern="1200" dirty="0" smtClean="0">
                <a:solidFill>
                  <a:schemeClr val="tx1"/>
                </a:solidFill>
                <a:effectLst/>
                <a:latin typeface="+mn-lt"/>
                <a:ea typeface="+mn-ea"/>
                <a:cs typeface="+mn-cs"/>
              </a:rPr>
              <a:t> and the </a:t>
            </a:r>
            <a:r>
              <a:rPr lang="en-US" sz="1200" b="0" i="1" kern="1200" dirty="0" smtClean="0">
                <a:solidFill>
                  <a:schemeClr val="tx1"/>
                </a:solidFill>
                <a:effectLst/>
                <a:latin typeface="+mn-lt"/>
                <a:ea typeface="+mn-ea"/>
                <a:cs typeface="+mn-cs"/>
              </a:rPr>
              <a:t>St. Bernard Parish</a:t>
            </a:r>
            <a:r>
              <a:rPr lang="en-US" sz="1200" b="0" i="0" kern="1200" dirty="0" smtClean="0">
                <a:solidFill>
                  <a:schemeClr val="tx1"/>
                </a:solidFill>
                <a:effectLst/>
                <a:latin typeface="+mn-lt"/>
                <a:ea typeface="+mn-ea"/>
                <a:cs typeface="+mn-cs"/>
              </a:rPr>
              <a:t> lawsuit are essentially a successful end run around the very broad immunity provided to the United States pursuant to  the Mississippi Flood Control Act of 1928, 33 U.S.C. §702c:</a:t>
            </a:r>
          </a:p>
          <a:p>
            <a:r>
              <a:rPr lang="en-US" dirty="0" smtClean="0"/>
              <a:t>no liability of any kind shall attach to or rest upon the United States for any damage from or by floods or flood waters at any </a:t>
            </a:r>
            <a:r>
              <a:rPr lang="en-US" dirty="0" err="1" smtClean="0"/>
              <a:t>place.</a:t>
            </a:r>
            <a:r>
              <a:rPr lang="en-US" sz="1200" b="0" i="0" kern="1200" dirty="0" err="1" smtClean="0">
                <a:solidFill>
                  <a:schemeClr val="tx1"/>
                </a:solidFill>
                <a:effectLst/>
                <a:latin typeface="+mn-lt"/>
                <a:ea typeface="+mn-ea"/>
                <a:cs typeface="+mn-cs"/>
              </a:rPr>
              <a:t>In</a:t>
            </a:r>
            <a:r>
              <a:rPr lang="en-US" sz="1200" b="0" i="0" kern="1200" dirty="0" smtClean="0">
                <a:solidFill>
                  <a:schemeClr val="tx1"/>
                </a:solidFill>
                <a:effectLst/>
                <a:latin typeface="+mn-lt"/>
                <a:ea typeface="+mn-ea"/>
                <a:cs typeface="+mn-cs"/>
              </a:rPr>
              <a:t> reviewing previous cased involving damages allegedly relating to federal flood control projects, courts had previously almost always dismissed claims of damages based on federally legislated immunity. For example, in </a:t>
            </a:r>
            <a:r>
              <a:rPr lang="en-US" sz="1200" b="0" i="1" kern="1200" dirty="0" smtClean="0">
                <a:solidFill>
                  <a:schemeClr val="tx1"/>
                </a:solidFill>
                <a:effectLst/>
                <a:latin typeface="+mn-lt"/>
                <a:ea typeface="+mn-ea"/>
                <a:cs typeface="+mn-cs"/>
              </a:rPr>
              <a:t>United States v. James</a:t>
            </a:r>
            <a:r>
              <a:rPr lang="en-US" sz="1200" b="0" i="0" kern="1200" dirty="0" smtClean="0">
                <a:solidFill>
                  <a:schemeClr val="tx1"/>
                </a:solidFill>
                <a:effectLst/>
                <a:latin typeface="+mn-lt"/>
                <a:ea typeface="+mn-ea"/>
                <a:cs typeface="+mn-cs"/>
              </a:rPr>
              <a:t>, 478 U.S. 597 (1986), despite a finding by the trial court that the flood control project operating agency “willfully and maliciously failed to warn of a known danger”, the United States was nevertheless immune from damages  pursuant to 33 U.S.C. §702 c. In </a:t>
            </a:r>
            <a:r>
              <a:rPr lang="en-US" sz="1200" b="0" i="1" kern="1200" dirty="0" smtClean="0">
                <a:solidFill>
                  <a:schemeClr val="tx1"/>
                </a:solidFill>
                <a:effectLst/>
                <a:latin typeface="+mn-lt"/>
                <a:ea typeface="+mn-ea"/>
                <a:cs typeface="+mn-cs"/>
              </a:rPr>
              <a:t>James</a:t>
            </a:r>
            <a:r>
              <a:rPr lang="en-US" sz="1200" b="0" i="0" kern="1200" dirty="0" smtClean="0">
                <a:solidFill>
                  <a:schemeClr val="tx1"/>
                </a:solidFill>
                <a:effectLst/>
                <a:latin typeface="+mn-lt"/>
                <a:ea typeface="+mn-ea"/>
                <a:cs typeface="+mn-cs"/>
              </a:rPr>
              <a:t>, the Supreme Court observed: </a:t>
            </a:r>
          </a:p>
          <a:p>
            <a:r>
              <a:rPr lang="en-US" dirty="0" smtClean="0"/>
              <a:t>As the facts in this case demonstrate, one can well understand why the Court of Appeals sought to find a principled way to hold the Government responsible for its concededly negligent conduct. But our role is to effectuate Congress' intent, and Congress rarely speaks more plainly than it has in the provision we apply here. If that provision is to be changed, it should be by Congress and not by this Court. We therefore follow the plain language of 702c, a section of the 1928 Act that received careful consideration by Congress and that has remained unchanged for nearly 60 years, and hold that the Federal Government is immune from suit in this type of case. </a:t>
            </a:r>
            <a:r>
              <a:rPr lang="en-US" sz="1200" b="0" i="0" kern="1200" dirty="0" smtClean="0">
                <a:solidFill>
                  <a:schemeClr val="tx1"/>
                </a:solidFill>
                <a:effectLst/>
                <a:latin typeface="+mn-lt"/>
                <a:ea typeface="+mn-ea"/>
                <a:cs typeface="+mn-cs"/>
              </a:rPr>
              <a:t>The plaintiffs in both </a:t>
            </a:r>
            <a:r>
              <a:rPr lang="en-US" sz="1200" b="0" i="1" kern="1200" dirty="0" smtClean="0">
                <a:solidFill>
                  <a:schemeClr val="tx1"/>
                </a:solidFill>
                <a:effectLst/>
                <a:latin typeface="+mn-lt"/>
                <a:ea typeface="+mn-ea"/>
                <a:cs typeface="+mn-cs"/>
              </a:rPr>
              <a:t>Arkansas Game and Fish</a:t>
            </a:r>
            <a:r>
              <a:rPr lang="en-US" sz="1200" b="0" i="0" kern="1200" dirty="0" smtClean="0">
                <a:solidFill>
                  <a:schemeClr val="tx1"/>
                </a:solidFill>
                <a:effectLst/>
                <a:latin typeface="+mn-lt"/>
                <a:ea typeface="+mn-ea"/>
                <a:cs typeface="+mn-cs"/>
              </a:rPr>
              <a:t> and </a:t>
            </a:r>
            <a:r>
              <a:rPr lang="en-US" sz="1200" b="0" i="1" kern="1200" dirty="0" smtClean="0">
                <a:solidFill>
                  <a:schemeClr val="tx1"/>
                </a:solidFill>
                <a:effectLst/>
                <a:latin typeface="+mn-lt"/>
                <a:ea typeface="+mn-ea"/>
                <a:cs typeface="+mn-cs"/>
              </a:rPr>
              <a:t>St. Bernard Parish</a:t>
            </a:r>
            <a:r>
              <a:rPr lang="en-US" sz="1200" b="0" i="0" kern="1200" dirty="0" smtClean="0">
                <a:solidFill>
                  <a:schemeClr val="tx1"/>
                </a:solidFill>
                <a:effectLst/>
                <a:latin typeface="+mn-lt"/>
                <a:ea typeface="+mn-ea"/>
                <a:cs typeface="+mn-cs"/>
              </a:rPr>
              <a:t> very cleverly avoided attempting to sue for damages under the Federal Tort Claims Act as would be more usual in a case where there was not such a specific grant of immunity. While federally legislated immunity from damages involving flood control projects is the law, the U.S. Constitution trumps federal legislation. If one can manage to successfully find a provision in the Constitution on which to litigate, one has a chance in court. In this case the plaintiffs chose to litigate based on the provisions contained in the Fifth Amendment to the Constitution prohibiting government taking of property without compensation.</a:t>
            </a:r>
          </a:p>
          <a:p>
            <a:r>
              <a:rPr lang="en-US" sz="1200" b="0" i="0" kern="1200" dirty="0" smtClean="0">
                <a:solidFill>
                  <a:schemeClr val="tx1"/>
                </a:solidFill>
                <a:effectLst/>
                <a:latin typeface="+mn-lt"/>
                <a:ea typeface="+mn-ea"/>
                <a:cs typeface="+mn-cs"/>
              </a:rPr>
              <a:t>It seems to me that the </a:t>
            </a:r>
            <a:r>
              <a:rPr lang="en-US" sz="1200" b="0" i="1" kern="1200" dirty="0" smtClean="0">
                <a:solidFill>
                  <a:schemeClr val="tx1"/>
                </a:solidFill>
                <a:effectLst/>
                <a:latin typeface="+mn-lt"/>
                <a:ea typeface="+mn-ea"/>
                <a:cs typeface="+mn-cs"/>
              </a:rPr>
              <a:t>St. Bernard Parish</a:t>
            </a:r>
            <a:r>
              <a:rPr lang="en-US" sz="1200" b="0" i="0" kern="1200" dirty="0" smtClean="0">
                <a:solidFill>
                  <a:schemeClr val="tx1"/>
                </a:solidFill>
                <a:effectLst/>
                <a:latin typeface="+mn-lt"/>
                <a:ea typeface="+mn-ea"/>
                <a:cs typeface="+mn-cs"/>
              </a:rPr>
              <a:t> decision really emphasizes the importance of science and engineering in determining foreseeability, and better understanding that a legally required “standard of care” is ever evolving, as our knowledge and human understanding increase. Architects, Engineers, developers, community officials and all others involved with development decision-making need to realize that legal liability may involve a jury of ordinary folks evaluating whether a person, agency or company was legally culpable for failure to take foreseeable natural hazards into account when undertaking some activity which later resulted in misery harm or even death.</a:t>
            </a:r>
          </a:p>
          <a:p>
            <a:r>
              <a:rPr lang="en-US" sz="1200" b="0" i="0" kern="1200" dirty="0" smtClean="0">
                <a:solidFill>
                  <a:schemeClr val="tx1"/>
                </a:solidFill>
                <a:effectLst/>
                <a:latin typeface="+mn-lt"/>
                <a:ea typeface="+mn-ea"/>
                <a:cs typeface="+mn-cs"/>
              </a:rPr>
              <a:t>Recent litigation supports and enforces a view that based on ancient principles of law, morality and equity; folks do not possess the right to harm their neighbors. Actions which harm others have consequences beyond karmic payback, to include both civil and even in some unusually egregious situations, criminal penalties. Today, due to it is much easier to show through forensic sciences such as forensic hydrology, forensic earthquake engineering, forensic fire science, forensic chemistry, and forensic hydraulics that the actions of one person or group caused harm to another person or group.  Future litigation for situations such as climate refugees may well be based on forensic climate science?</a:t>
            </a:r>
          </a:p>
          <a:p>
            <a:r>
              <a:rPr lang="en-US" sz="1200" b="0" i="0" kern="1200" dirty="0" smtClean="0">
                <a:solidFill>
                  <a:schemeClr val="tx1"/>
                </a:solidFill>
                <a:effectLst/>
                <a:latin typeface="+mn-lt"/>
                <a:ea typeface="+mn-ea"/>
                <a:cs typeface="+mn-cs"/>
              </a:rPr>
              <a:t>In essence, today due to greatly improved understanding of natural and foreseeable processes we can much more easily answer the question posed by Jimmy Cagney in the wonderful old movie, Mr. Roberts: "All right, who did it; I want to know who did it?"</a:t>
            </a:r>
          </a:p>
          <a:p>
            <a:r>
              <a:rPr lang="en-US" sz="1200" b="0" i="0" kern="1200" dirty="0" smtClean="0">
                <a:solidFill>
                  <a:schemeClr val="tx1"/>
                </a:solidFill>
                <a:effectLst/>
                <a:latin typeface="+mn-lt"/>
                <a:ea typeface="+mn-ea"/>
                <a:cs typeface="+mn-cs"/>
              </a:rPr>
              <a:t>In part, the solutions to today’s problems involve our nation and the world following the wisdom of the First Nations; redeveloping a sense of stewardship of the earth; and following of the ancient maxim of law: </a:t>
            </a:r>
            <a:r>
              <a:rPr lang="en-US" sz="1200" b="0" i="1" kern="1200" dirty="0" smtClean="0">
                <a:solidFill>
                  <a:schemeClr val="tx1"/>
                </a:solidFill>
                <a:effectLst/>
                <a:latin typeface="+mn-lt"/>
                <a:ea typeface="+mn-ea"/>
                <a:cs typeface="+mn-cs"/>
              </a:rPr>
              <a:t>sic </a:t>
            </a:r>
            <a:r>
              <a:rPr lang="en-US" sz="1200" b="0" i="1" kern="1200" dirty="0" err="1" smtClean="0">
                <a:solidFill>
                  <a:schemeClr val="tx1"/>
                </a:solidFill>
                <a:effectLst/>
                <a:latin typeface="+mn-lt"/>
                <a:ea typeface="+mn-ea"/>
                <a:cs typeface="+mn-cs"/>
              </a:rPr>
              <a:t>utere</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tuo</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ut</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alienum</a:t>
            </a:r>
            <a:r>
              <a:rPr lang="en-US" sz="1200" b="0" i="1" kern="1200" dirty="0" smtClean="0">
                <a:solidFill>
                  <a:schemeClr val="tx1"/>
                </a:solidFill>
                <a:effectLst/>
                <a:latin typeface="+mn-lt"/>
                <a:ea typeface="+mn-ea"/>
                <a:cs typeface="+mn-cs"/>
              </a:rPr>
              <a:t> non </a:t>
            </a:r>
            <a:r>
              <a:rPr lang="en-US" sz="1200" b="0" i="1" kern="1200" dirty="0" err="1" smtClean="0">
                <a:solidFill>
                  <a:schemeClr val="tx1"/>
                </a:solidFill>
                <a:effectLst/>
                <a:latin typeface="+mn-lt"/>
                <a:ea typeface="+mn-ea"/>
                <a:cs typeface="+mn-cs"/>
              </a:rPr>
              <a:t>laedas</a:t>
            </a:r>
            <a:r>
              <a:rPr lang="en-US" sz="1200" b="0" i="0" kern="1200" dirty="0" smtClean="0">
                <a:solidFill>
                  <a:schemeClr val="tx1"/>
                </a:solidFill>
                <a:effectLst/>
                <a:latin typeface="+mn-lt"/>
                <a:ea typeface="+mn-ea"/>
                <a:cs typeface="+mn-cs"/>
              </a:rPr>
              <a:t>, (use your property so as not to harm others). The great moralist Mohandas Gandhi described </a:t>
            </a:r>
            <a:r>
              <a:rPr lang="en-US" sz="1200" b="0" i="1" kern="1200" dirty="0" smtClean="0">
                <a:solidFill>
                  <a:schemeClr val="tx1"/>
                </a:solidFill>
                <a:effectLst/>
                <a:latin typeface="+mn-lt"/>
                <a:ea typeface="+mn-ea"/>
                <a:cs typeface="+mn-cs"/>
              </a:rPr>
              <a:t>sic </a:t>
            </a:r>
            <a:r>
              <a:rPr lang="en-US" sz="1200" b="0" i="1" kern="1200" dirty="0" err="1" smtClean="0">
                <a:solidFill>
                  <a:schemeClr val="tx1"/>
                </a:solidFill>
                <a:effectLst/>
                <a:latin typeface="+mn-lt"/>
                <a:ea typeface="+mn-ea"/>
                <a:cs typeface="+mn-cs"/>
              </a:rPr>
              <a:t>utere</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tuo</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ut</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alienum</a:t>
            </a:r>
            <a:r>
              <a:rPr lang="en-US" sz="1200" b="0" i="1" kern="1200" dirty="0" smtClean="0">
                <a:solidFill>
                  <a:schemeClr val="tx1"/>
                </a:solidFill>
                <a:effectLst/>
                <a:latin typeface="+mn-lt"/>
                <a:ea typeface="+mn-ea"/>
                <a:cs typeface="+mn-cs"/>
              </a:rPr>
              <a:t> non </a:t>
            </a:r>
            <a:r>
              <a:rPr lang="en-US" sz="1200" b="0" i="1" kern="1200" dirty="0" err="1" smtClean="0">
                <a:solidFill>
                  <a:schemeClr val="tx1"/>
                </a:solidFill>
                <a:effectLst/>
                <a:latin typeface="+mn-lt"/>
                <a:ea typeface="+mn-ea"/>
                <a:cs typeface="+mn-cs"/>
              </a:rPr>
              <a:t>laedas</a:t>
            </a:r>
            <a:r>
              <a:rPr lang="en-US" sz="1200" b="0" i="0" kern="1200" dirty="0" smtClean="0">
                <a:solidFill>
                  <a:schemeClr val="tx1"/>
                </a:solidFill>
                <a:effectLst/>
                <a:latin typeface="+mn-lt"/>
                <a:ea typeface="+mn-ea"/>
                <a:cs typeface="+mn-cs"/>
              </a:rPr>
              <a:t> as "a grand doctrine of life and the basis of ahimsa (peaceful relations between neighbors). This maxim of law has also been called inarguable and universally accepted.</a:t>
            </a:r>
          </a:p>
          <a:p>
            <a:r>
              <a:rPr lang="en-US" sz="1200" b="0" i="0" kern="1200" dirty="0" smtClean="0">
                <a:solidFill>
                  <a:schemeClr val="tx1"/>
                </a:solidFill>
                <a:effectLst/>
                <a:latin typeface="+mn-lt"/>
                <a:ea typeface="+mn-ea"/>
                <a:cs typeface="+mn-cs"/>
              </a:rPr>
              <a:t>Litigation may well help us begin to solve our serious problems of moral hazard, including dissuading activities which exacerbate climate change, whereby one person or group externalizes the true cost of an activity to others. We know that way too often the folks most harmed by that externalization of costs are the most vulnerable and underrepresented populations, much as described in the excellent NAACP publication, </a:t>
            </a:r>
            <a:r>
              <a:rPr lang="en-US" i="1" dirty="0"/>
              <a:t>Equity in Building Resilience in Adaptation </a:t>
            </a:r>
            <a:r>
              <a:rPr lang="en-US" i="1" dirty="0" smtClean="0"/>
              <a:t>Planning</a:t>
            </a:r>
            <a:r>
              <a:rPr lang="en-US" dirty="0" smtClean="0"/>
              <a:t>,</a:t>
            </a:r>
            <a:r>
              <a:rPr lang="en-US" sz="1200" b="0" i="0" kern="1200" dirty="0" smtClean="0">
                <a:solidFill>
                  <a:schemeClr val="tx1"/>
                </a:solidFill>
                <a:effectLst/>
                <a:latin typeface="+mn-lt"/>
                <a:ea typeface="+mn-ea"/>
                <a:cs typeface="+mn-cs"/>
              </a:rPr>
              <a:t> by Jacki Patterson. </a:t>
            </a:r>
            <a:r>
              <a:rPr lang="en-US" sz="1200" b="1" i="0" kern="120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2007, I wrote an article for the Environmental Law Institute which posed a question in its title: </a:t>
            </a:r>
            <a:r>
              <a:rPr lang="en-US" i="1" dirty="0"/>
              <a:t>Recovery Following Hurricane Katrina: Will Litigation and Uncertainty Today Make for an Improved Tomorrow?  </a:t>
            </a:r>
            <a:r>
              <a:rPr lang="en-US" sz="1200" b="0" i="0" kern="1200" dirty="0" smtClean="0">
                <a:solidFill>
                  <a:schemeClr val="tx1"/>
                </a:solidFill>
                <a:effectLst/>
                <a:latin typeface="+mn-lt"/>
                <a:ea typeface="+mn-ea"/>
                <a:cs typeface="+mn-cs"/>
              </a:rPr>
              <a:t>[National Wetlands Newsletter, vol. 29, no. </a:t>
            </a:r>
            <a:r>
              <a:rPr lang="en-US" dirty="0"/>
              <a:t>5.] (</a:t>
            </a:r>
            <a:r>
              <a:rPr lang="en-US" dirty="0">
                <a:hlinkClick r:id="rId6"/>
              </a:rPr>
              <a:t>http://</a:t>
            </a:r>
            <a:r>
              <a:rPr lang="en-US" dirty="0" smtClean="0">
                <a:hlinkClick r:id="rId6"/>
              </a:rPr>
              <a:t>nhma.info/uploads/resources/ET_Katrina_Insurance_082907.pdf</a:t>
            </a:r>
            <a:r>
              <a:rPr lang="en-US" dirty="0" smtClean="0"/>
              <a:t>). </a:t>
            </a:r>
            <a:r>
              <a:rPr lang="en-US" sz="1200" b="0" i="0" kern="1200" dirty="0" smtClean="0">
                <a:solidFill>
                  <a:schemeClr val="tx1"/>
                </a:solidFill>
                <a:effectLst/>
                <a:latin typeface="+mn-lt"/>
                <a:ea typeface="+mn-ea"/>
                <a:cs typeface="+mn-cs"/>
              </a:rPr>
              <a:t> In that article I expressed the hope that the Katrina Litigation would prod society to do a better job of at providing a safer, more just and resilient future for our Nation.</a:t>
            </a:r>
          </a:p>
          <a:p>
            <a:r>
              <a:rPr lang="en-US" sz="1200" b="0" i="0" kern="1200" dirty="0" smtClean="0">
                <a:solidFill>
                  <a:schemeClr val="tx1"/>
                </a:solidFill>
                <a:effectLst/>
                <a:latin typeface="+mn-lt"/>
                <a:ea typeface="+mn-ea"/>
                <a:cs typeface="+mn-cs"/>
              </a:rPr>
              <a:t>The article went on to urge:</a:t>
            </a:r>
          </a:p>
          <a:p>
            <a:r>
              <a:rPr lang="en-US" dirty="0" smtClean="0"/>
              <a:t>As Katrina so clearly demonstrated, we must do a better job of providing for the rebuilding of shattered lives following a catastrophe. At the same time, our land use and building decisions must improve dramatically. Otherwise, the problems we currently face in hazard management will only get worse. </a:t>
            </a:r>
            <a:r>
              <a:rPr lang="en-US" sz="1200" b="0" i="0" kern="1200" dirty="0" smtClean="0">
                <a:solidFill>
                  <a:schemeClr val="tx1"/>
                </a:solidFill>
                <a:effectLst/>
                <a:latin typeface="+mn-lt"/>
                <a:ea typeface="+mn-ea"/>
                <a:cs typeface="+mn-cs"/>
              </a:rPr>
              <a:t>Today I renew all the thoughts in the National Wetlands Newsletter I wrote in 2007.</a:t>
            </a:r>
          </a:p>
          <a:p>
            <a:endParaRPr lang="en-US" dirty="0" smtClean="0"/>
          </a:p>
        </p:txBody>
      </p:sp>
      <p:sp>
        <p:nvSpPr>
          <p:cNvPr id="4" name="Slide Number Placeholder 3"/>
          <p:cNvSpPr>
            <a:spLocks noGrp="1"/>
          </p:cNvSpPr>
          <p:nvPr>
            <p:ph type="sldNum" sz="quarter" idx="10"/>
          </p:nvPr>
        </p:nvSpPr>
        <p:spPr/>
        <p:txBody>
          <a:bodyPr/>
          <a:lstStyle/>
          <a:p>
            <a:fld id="{747641A0-CF2C-4CD0-B63C-5A16DC22D8C5}" type="slidenum">
              <a:rPr lang="en-US" smtClean="0"/>
              <a:t>22</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4281161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Module 15: Legal and Policy Opportunities for Disaster Risk Reduction</a:t>
            </a:r>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Slide Number Placeholder 5"/>
          <p:cNvSpPr>
            <a:spLocks noGrp="1"/>
          </p:cNvSpPr>
          <p:nvPr>
            <p:ph type="sldNum" sz="quarter" idx="12"/>
          </p:nvPr>
        </p:nvSpPr>
        <p:spPr/>
        <p:txBody>
          <a:bodyPr/>
          <a:lstStyle/>
          <a:p>
            <a:fld id="{747641A0-CF2C-4CD0-B63C-5A16DC22D8C5}" type="slidenum">
              <a:rPr lang="en-US" smtClean="0"/>
              <a:t>23</a:t>
            </a:fld>
            <a:endParaRPr lang="en-US"/>
          </a:p>
        </p:txBody>
      </p:sp>
    </p:spTree>
    <p:extLst>
      <p:ext uri="{BB962C8B-B14F-4D97-AF65-F5344CB8AC3E}">
        <p14:creationId xmlns:p14="http://schemas.microsoft.com/office/powerpoint/2010/main" val="2702554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Pennsylvania Coal was a bit strange - </a:t>
            </a:r>
            <a:r>
              <a:rPr lang="en-US" altLang="en-US" dirty="0" err="1" smtClean="0"/>
              <a:t>Haddacheck</a:t>
            </a:r>
            <a:r>
              <a:rPr lang="en-US" altLang="en-US" dirty="0" smtClean="0"/>
              <a:t> v Sebastian-Habeas Corpus etc. 87% loss; </a:t>
            </a:r>
            <a:r>
              <a:rPr lang="en-US" altLang="en-US" dirty="0" err="1" smtClean="0"/>
              <a:t>Mugar</a:t>
            </a:r>
            <a:r>
              <a:rPr lang="en-US" altLang="en-US" dirty="0" smtClean="0"/>
              <a:t> v. KS total loss; Keystone Coal seems to overturn Pennsylvania Coal without ever saying so.</a:t>
            </a:r>
          </a:p>
          <a:p>
            <a:endParaRPr lang="en-US" dirty="0" smtClean="0"/>
          </a:p>
          <a:p>
            <a:r>
              <a:rPr lang="en-US" dirty="0" smtClean="0"/>
              <a:t>See,</a:t>
            </a:r>
            <a:r>
              <a:rPr lang="en-US" baseline="0" dirty="0" smtClean="0"/>
              <a:t> for more detail: </a:t>
            </a:r>
          </a:p>
          <a:p>
            <a:pPr lvl="0"/>
            <a:r>
              <a:rPr lang="en-US" sz="1200" b="1" kern="1200" dirty="0" smtClean="0">
                <a:solidFill>
                  <a:schemeClr val="tx1"/>
                </a:solidFill>
                <a:effectLst/>
                <a:latin typeface="+mn-lt"/>
                <a:ea typeface="+mn-ea"/>
                <a:cs typeface="+mn-cs"/>
              </a:rPr>
              <a:t>Mitigating Misery: Land Use and Protection of Property Rights Before the Next Big Flood.</a:t>
            </a:r>
            <a:r>
              <a:rPr lang="en-US" sz="1200" kern="1200" dirty="0" smtClean="0">
                <a:solidFill>
                  <a:schemeClr val="tx1"/>
                </a:solidFill>
                <a:effectLst/>
                <a:latin typeface="+mn-lt"/>
                <a:ea typeface="+mn-ea"/>
                <a:cs typeface="+mn-cs"/>
              </a:rPr>
              <a:t> Authors: Edward A. Thomas Esq. and Sam Riley Medlock JD. </a:t>
            </a:r>
            <a:r>
              <a:rPr lang="en-US" sz="1200" i="1" kern="1200" dirty="0" smtClean="0">
                <a:solidFill>
                  <a:schemeClr val="tx1"/>
                </a:solidFill>
                <a:effectLst/>
                <a:latin typeface="+mn-lt"/>
                <a:ea typeface="+mn-ea"/>
                <a:cs typeface="+mn-cs"/>
              </a:rPr>
              <a:t>Vermont Journal of Environmental Law</a:t>
            </a:r>
            <a:r>
              <a:rPr lang="en-US" sz="1200" kern="1200" dirty="0" smtClean="0">
                <a:solidFill>
                  <a:schemeClr val="tx1"/>
                </a:solidFill>
                <a:effectLst/>
                <a:latin typeface="+mn-lt"/>
                <a:ea typeface="+mn-ea"/>
                <a:cs typeface="+mn-cs"/>
              </a:rPr>
              <a:t>, Vol. 9, 2008.</a:t>
            </a:r>
          </a:p>
          <a:p>
            <a:r>
              <a:rPr lang="en-US" sz="1200" kern="1200" dirty="0" smtClean="0">
                <a:solidFill>
                  <a:schemeClr val="tx1"/>
                </a:solidFill>
                <a:effectLst/>
                <a:latin typeface="+mn-lt"/>
                <a:ea typeface="+mn-ea"/>
                <a:cs typeface="+mn-cs"/>
              </a:rPr>
              <a:t>Law Review Article on the National Flood Insurance Program and the concept of No Adverse Impact Floodplain Management.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Located at:</a:t>
            </a:r>
            <a:r>
              <a:rPr lang="en-US" sz="1200" u="words" kern="1200" dirty="0" smtClean="0">
                <a:solidFill>
                  <a:schemeClr val="tx1"/>
                </a:solidFill>
                <a:effectLst/>
                <a:latin typeface="+mn-lt"/>
                <a:ea typeface="+mn-ea"/>
                <a:cs typeface="+mn-cs"/>
              </a:rPr>
              <a:t> </a:t>
            </a:r>
            <a:r>
              <a:rPr lang="en-US" sz="1200" u="words" kern="1200" dirty="0" smtClean="0">
                <a:solidFill>
                  <a:schemeClr val="tx1"/>
                </a:solidFill>
                <a:effectLst/>
                <a:latin typeface="+mn-lt"/>
                <a:ea typeface="+mn-ea"/>
                <a:cs typeface="+mn-cs"/>
              </a:rPr>
              <a:t> </a:t>
            </a:r>
            <a:r>
              <a:rPr lang="en-US" sz="1200" u="words" kern="1200" dirty="0" smtClean="0">
                <a:solidFill>
                  <a:schemeClr val="tx1"/>
                </a:solidFill>
                <a:effectLst/>
                <a:latin typeface="+mn-lt"/>
                <a:ea typeface="+mn-ea"/>
                <a:cs typeface="+mn-cs"/>
                <a:hlinkClick r:id="rId3"/>
              </a:rPr>
              <a:t>http://www.floods.org/PDF/Mitigation/ASFPM_Thomas&amp;Medlock_FINAL.pdf</a:t>
            </a:r>
            <a:endParaRPr lang="en-US" sz="1200"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266505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i="0" dirty="0" smtClean="0"/>
              <a:t>A unique aspect of the American system of government is that, while the rest of the world views the United States as one country, domestically American constitutional law recognizes a federation of state governments separate from (and not subdivisions of) the federal government, each of which is sovereign over its own affairs.</a:t>
            </a:r>
          </a:p>
          <a:p>
            <a:pPr eaLnBrk="1" hangingPunct="1"/>
            <a:endParaRPr lang="en-US" altLang="en-US" i="0" dirty="0" smtClean="0"/>
          </a:p>
          <a:p>
            <a:pPr eaLnBrk="1" hangingPunct="1"/>
            <a:r>
              <a:rPr lang="en-US" altLang="en-US" i="0" dirty="0" smtClean="0"/>
              <a:t>However, each state's sovereignty is limited by the U.S. Constitution, which is the supreme law of both the United States as a nation and each state; in the event of a conflict, a valid federal law controls. </a:t>
            </a:r>
          </a:p>
          <a:p>
            <a:pPr marL="171450" indent="-171450" eaLnBrk="1" hangingPunct="1">
              <a:buFont typeface="Arial" panose="020B0604020202020204" pitchFamily="34" charset="0"/>
              <a:buChar char="•"/>
            </a:pPr>
            <a:r>
              <a:rPr lang="en-US" altLang="en-US" i="0" dirty="0" smtClean="0"/>
              <a:t>As a result, although the federal government is recognized as sovereign and has supreme power over those matters within its control, the American constitutional system also recognizes the concept of "State sovereignty," where certain matters are susceptible to government regulation, but only at the State and not the federal level.</a:t>
            </a:r>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25</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933007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smtClean="0"/>
              <a:t>Developers are </a:t>
            </a:r>
            <a:r>
              <a:rPr lang="en-US" altLang="en-US" u="sng" dirty="0" smtClean="0"/>
              <a:t>vastly</a:t>
            </a:r>
            <a:r>
              <a:rPr lang="en-US" altLang="en-US" dirty="0" smtClean="0"/>
              <a:t> more likely to be sued for permitting development that causes problems - roads, </a:t>
            </a:r>
            <a:r>
              <a:rPr lang="en-US" altLang="en-US" dirty="0" err="1" smtClean="0"/>
              <a:t>stormwater</a:t>
            </a:r>
            <a:r>
              <a:rPr lang="en-US" altLang="en-US" dirty="0" smtClean="0"/>
              <a:t> systems bridges runoff etc. </a:t>
            </a:r>
          </a:p>
          <a:p>
            <a:pPr marL="171450" indent="-171450">
              <a:buFont typeface="Arial" panose="020B0604020202020204" pitchFamily="34" charset="0"/>
              <a:buChar char="•"/>
            </a:pPr>
            <a:r>
              <a:rPr lang="en-US" altLang="en-US" dirty="0" smtClean="0"/>
              <a:t>VASTLY means not one but TWO full orders of magnitude more likely to be successfully sued - ONE HUNDRED (100) times more likely to be sued for permitting or doing improper development!</a:t>
            </a:r>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26</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2565578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smtClean="0"/>
              <a:t>Lucas-essentially denial of all economic use where others allowed to build; </a:t>
            </a:r>
            <a:r>
              <a:rPr lang="en-US" altLang="en-US" dirty="0" err="1" smtClean="0"/>
              <a:t>Lutherglen</a:t>
            </a:r>
            <a:r>
              <a:rPr lang="en-US" altLang="en-US" dirty="0" smtClean="0"/>
              <a:t> upheld on appeal</a:t>
            </a:r>
          </a:p>
          <a:p>
            <a:pPr marL="171450" indent="-171450">
              <a:buFont typeface="Arial" panose="020B0604020202020204" pitchFamily="34" charset="0"/>
              <a:buChar char="•"/>
            </a:pPr>
            <a:r>
              <a:rPr lang="en-US" altLang="en-US" dirty="0" smtClean="0"/>
              <a:t>Not quite what you may hear from unhappy permit seekers, is it?</a:t>
            </a:r>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27</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935213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pitchFamily="2" charset="2"/>
              <a:buNone/>
            </a:pPr>
            <a:r>
              <a:rPr lang="en-US" altLang="en-US" dirty="0" smtClean="0"/>
              <a:t>Excellent </a:t>
            </a:r>
            <a:r>
              <a:rPr lang="en-US" altLang="en-US" dirty="0" smtClean="0"/>
              <a:t>paper by </a:t>
            </a:r>
            <a:r>
              <a:rPr lang="en-US" altLang="en-US" dirty="0" smtClean="0"/>
              <a:t>Jon </a:t>
            </a:r>
            <a:r>
              <a:rPr lang="en-US" altLang="en-US" dirty="0" err="1" smtClean="0"/>
              <a:t>Kusler</a:t>
            </a:r>
            <a:r>
              <a:rPr lang="en-US" altLang="en-US" dirty="0" smtClean="0"/>
              <a:t>, PhD, Esq.:</a:t>
            </a:r>
            <a:r>
              <a:rPr lang="en-US" altLang="en-US" baseline="0" dirty="0" smtClean="0"/>
              <a:t> </a:t>
            </a:r>
            <a:r>
              <a:rPr lang="en-US" dirty="0" smtClean="0">
                <a:hlinkClick r:id="rId3"/>
              </a:rPr>
              <a:t>https://www.floods.org/PDF/ASFPM_Professional_Liability_Construction.pdf</a:t>
            </a:r>
            <a:r>
              <a:rPr lang="en-US" dirty="0" smtClean="0"/>
              <a:t> </a:t>
            </a:r>
          </a:p>
          <a:p>
            <a:pPr eaLnBrk="1" hangingPunct="1">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28</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158380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smtClean="0">
                <a:solidFill>
                  <a:srgbClr val="000000"/>
                </a:solidFill>
              </a:rPr>
              <a:t>Reference </a:t>
            </a:r>
            <a:r>
              <a:rPr lang="en-US" kern="0" dirty="0" smtClean="0">
                <a:solidFill>
                  <a:srgbClr val="000000"/>
                </a:solidFill>
              </a:rPr>
              <a:t>paper by </a:t>
            </a:r>
            <a:r>
              <a:rPr lang="en-US" kern="0" dirty="0" smtClean="0">
                <a:solidFill>
                  <a:srgbClr val="000000"/>
                </a:solidFill>
              </a:rPr>
              <a:t>Attorney Jon </a:t>
            </a:r>
            <a:r>
              <a:rPr lang="en-US" kern="0" dirty="0" err="1" smtClean="0">
                <a:solidFill>
                  <a:srgbClr val="000000"/>
                </a:solidFill>
              </a:rPr>
              <a:t>Kusler</a:t>
            </a:r>
            <a:r>
              <a:rPr lang="en-US" kern="0" dirty="0" smtClean="0">
                <a:solidFill>
                  <a:srgbClr val="000000"/>
                </a:solidFill>
              </a:rPr>
              <a:t> PhD at </a:t>
            </a:r>
            <a:r>
              <a:rPr lang="en-US" kern="0" dirty="0" smtClean="0">
                <a:solidFill>
                  <a:srgbClr val="000000"/>
                </a:solidFill>
                <a:hlinkClick r:id="rId3"/>
              </a:rPr>
              <a:t>www.floods.org</a:t>
            </a:r>
            <a:r>
              <a:rPr lang="en-US" kern="0" dirty="0" smtClean="0">
                <a:solidFill>
                  <a:srgbClr val="000000"/>
                </a:solidFill>
              </a:rPr>
              <a:t> </a:t>
            </a:r>
          </a:p>
          <a:p>
            <a:endParaRPr lang="en-US" b="1" dirty="0" smtClean="0">
              <a:solidFill>
                <a:srgbClr val="000000"/>
              </a:solidFill>
            </a:endParaRPr>
          </a:p>
          <a:p>
            <a:r>
              <a:rPr lang="en-US" b="1" dirty="0" smtClean="0">
                <a:solidFill>
                  <a:srgbClr val="000000"/>
                </a:solidFill>
              </a:rPr>
              <a:t>A COMPARATIVE LOOK AT PUBLIC LIABILITY FOR FLOOD HAZARD MITIGATION</a:t>
            </a:r>
          </a:p>
          <a:p>
            <a:r>
              <a:rPr lang="en-US" b="0" dirty="0" smtClean="0">
                <a:solidFill>
                  <a:srgbClr val="000000"/>
                </a:solidFill>
                <a:hlinkClick r:id="rId4"/>
              </a:rPr>
              <a:t>http://www.floods.org/PDF/Mitigation/ASFPM_Comparative_look_at_pub_liability_for_flood_haz_mitigation_09.pdf</a:t>
            </a:r>
            <a:r>
              <a:rPr lang="en-US" b="0" dirty="0" smtClean="0">
                <a:solidFill>
                  <a:srgbClr val="000000"/>
                </a:solidFill>
              </a:rPr>
              <a:t>   </a:t>
            </a: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29</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28185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module is specifically designed to fit into the FEMA Risk Mapping, Assessment and Planning (aka Risk</a:t>
            </a:r>
            <a:r>
              <a:rPr lang="en-US" baseline="0" dirty="0" smtClean="0"/>
              <a:t> </a:t>
            </a:r>
            <a:r>
              <a:rPr lang="en-US" dirty="0" smtClean="0"/>
              <a:t>MAP) vision of using the National Flood Insurance Program (NFIP) as the basis of future planning and hazard mitigation.</a:t>
            </a:r>
          </a:p>
          <a:p>
            <a:pPr marL="171450" indent="-171450">
              <a:buFont typeface="Arial" panose="020B0604020202020204" pitchFamily="34" charset="0"/>
              <a:buChar char="•"/>
            </a:pPr>
            <a:r>
              <a:rPr lang="en-US" sz="1200" b="0" i="0" u="none" strike="noStrike" kern="1200" baseline="0" dirty="0" smtClean="0">
                <a:solidFill>
                  <a:schemeClr val="tx1">
                    <a:lumMod val="50000"/>
                  </a:schemeClr>
                </a:solidFill>
                <a:latin typeface="+mn-lt"/>
                <a:ea typeface="+mn-ea"/>
                <a:cs typeface="+mn-cs"/>
              </a:rPr>
              <a:t>What impediments are there to hazard mitigation, such as perceived legal concerns or external dynamics? </a:t>
            </a:r>
          </a:p>
          <a:p>
            <a:pPr marL="171450" indent="-171450">
              <a:buFont typeface="Arial" panose="020B0604020202020204" pitchFamily="34" charset="0"/>
              <a:buChar char="•"/>
            </a:pPr>
            <a:r>
              <a:rPr lang="en-US" sz="1200" b="0" i="0" u="none" strike="noStrike" kern="1200" baseline="0" dirty="0" smtClean="0">
                <a:solidFill>
                  <a:schemeClr val="tx1">
                    <a:lumMod val="50000"/>
                  </a:schemeClr>
                </a:solidFill>
                <a:latin typeface="+mn-lt"/>
                <a:ea typeface="+mn-ea"/>
                <a:cs typeface="+mn-cs"/>
              </a:rPr>
              <a:t>What do communities learn from disasters? </a:t>
            </a:r>
          </a:p>
          <a:p>
            <a:pPr marL="171450" indent="-171450">
              <a:buFont typeface="Arial" panose="020B0604020202020204" pitchFamily="34" charset="0"/>
              <a:buChar char="•"/>
            </a:pPr>
            <a:r>
              <a:rPr lang="en-US" sz="1200" b="0" i="0" u="none" strike="noStrike" kern="1200" baseline="0" dirty="0" smtClean="0">
                <a:solidFill>
                  <a:schemeClr val="tx1">
                    <a:lumMod val="50000"/>
                  </a:schemeClr>
                </a:solidFill>
                <a:latin typeface="+mn-lt"/>
                <a:ea typeface="+mn-ea"/>
                <a:cs typeface="+mn-cs"/>
              </a:rPr>
              <a:t>What makes sense for pre-disaster preparation for local jurisdictions and insurance requirements of reconstruction? </a:t>
            </a:r>
          </a:p>
          <a:p>
            <a:pPr marL="171450" indent="-171450">
              <a:buFont typeface="Arial" panose="020B0604020202020204" pitchFamily="34" charset="0"/>
              <a:buChar char="•"/>
            </a:pPr>
            <a:r>
              <a:rPr lang="en-US" sz="1200" b="0" i="0" u="none" strike="noStrike" kern="1200" baseline="0" dirty="0" smtClean="0">
                <a:solidFill>
                  <a:schemeClr val="tx1">
                    <a:lumMod val="50000"/>
                  </a:schemeClr>
                </a:solidFill>
                <a:latin typeface="+mn-lt"/>
                <a:ea typeface="+mn-ea"/>
                <a:cs typeface="+mn-cs"/>
              </a:rPr>
              <a:t>What is the law? </a:t>
            </a:r>
          </a:p>
          <a:p>
            <a:pPr marL="171450" indent="-171450">
              <a:buFont typeface="Arial" panose="020B0604020202020204" pitchFamily="34" charset="0"/>
              <a:buChar char="•"/>
            </a:pPr>
            <a:r>
              <a:rPr lang="en-US" sz="1200" b="0" i="0" u="none" strike="noStrike" kern="1200" baseline="0" dirty="0" smtClean="0">
                <a:solidFill>
                  <a:schemeClr val="tx1">
                    <a:lumMod val="50000"/>
                  </a:schemeClr>
                </a:solidFill>
                <a:latin typeface="+mn-lt"/>
                <a:ea typeface="+mn-ea"/>
                <a:cs typeface="+mn-cs"/>
              </a:rPr>
              <a:t>What are the problems associated with establishing laws, standards, and best practices of disaster risk reduction (DRR) to meet emerging standards of public health and safety?</a:t>
            </a:r>
          </a:p>
          <a:p>
            <a:endParaRPr lang="en-US" sz="1200" b="0" i="0" u="none" strike="noStrike" kern="1200" baseline="0" dirty="0" smtClean="0">
              <a:solidFill>
                <a:schemeClr val="tx1">
                  <a:lumMod val="50000"/>
                </a:schemeClr>
              </a:solidFill>
              <a:latin typeface="+mn-lt"/>
              <a:ea typeface="+mn-ea"/>
              <a:cs typeface="+mn-cs"/>
            </a:endParaRPr>
          </a:p>
          <a:p>
            <a:r>
              <a:rPr lang="en-US" sz="1200" b="1" i="0" u="none" strike="noStrike" kern="1200" baseline="0" dirty="0" smtClean="0">
                <a:solidFill>
                  <a:schemeClr val="tx1">
                    <a:lumMod val="50000"/>
                  </a:schemeClr>
                </a:solidFill>
                <a:latin typeface="+mn-lt"/>
                <a:ea typeface="+mn-ea"/>
                <a:cs typeface="+mn-cs"/>
              </a:rPr>
              <a:t>The American Bar Association (ABA) has taken the position that lawyers can, and should, play a key role in adopting and implementing hazard mitigation best practices in local communities —including legal consultants most likely to challenge mitigation measures at the state and local levels.</a:t>
            </a:r>
            <a:endParaRPr lang="en-US" b="1"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3</a:t>
            </a:fld>
            <a:endParaRPr lang="en-US"/>
          </a:p>
        </p:txBody>
      </p:sp>
      <p:sp>
        <p:nvSpPr>
          <p:cNvPr id="5" name="Footer Placeholder 4"/>
          <p:cNvSpPr>
            <a:spLocks noGrp="1"/>
          </p:cNvSpPr>
          <p:nvPr>
            <p:ph type="ftr" sz="quarter" idx="11"/>
          </p:nvPr>
        </p:nvSpPr>
        <p:spPr>
          <a:xfrm>
            <a:off x="0" y="8685213"/>
            <a:ext cx="3657600" cy="457200"/>
          </a:xfrm>
        </p:spPr>
        <p:txBody>
          <a:bodyPr/>
          <a:lstStyle/>
          <a:p>
            <a:r>
              <a:rPr lang="en-US" dirty="0" smtClean="0"/>
              <a:t>NHMA Disaster Risk Reduction Ambassador Curriculum </a:t>
            </a:r>
            <a:endParaRPr lang="en-US" dirty="0"/>
          </a:p>
        </p:txBody>
      </p:sp>
      <p:sp>
        <p:nvSpPr>
          <p:cNvPr id="6" name="Header Placeholder 5"/>
          <p:cNvSpPr>
            <a:spLocks noGrp="1"/>
          </p:cNvSpPr>
          <p:nvPr>
            <p:ph type="hdr" sz="quarter" idx="12"/>
          </p:nvPr>
        </p:nvSpPr>
        <p:spPr>
          <a:xfrm>
            <a:off x="0" y="0"/>
            <a:ext cx="4800600" cy="457200"/>
          </a:xfrm>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315027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Edward A. Thomas &amp; Sam Riley Medlock, </a:t>
            </a:r>
            <a:r>
              <a:rPr lang="en-US" b="1" dirty="0"/>
              <a:t>Mitigating Misery: Land Use and Protection of Property Rights Before the Next Big Flood</a:t>
            </a:r>
            <a:r>
              <a:rPr lang="en-US" dirty="0"/>
              <a:t>, 9 Vt. J. </a:t>
            </a:r>
            <a:r>
              <a:rPr lang="en-US" dirty="0" err="1"/>
              <a:t>Envtl</a:t>
            </a:r>
            <a:r>
              <a:rPr lang="en-US" dirty="0"/>
              <a:t>. L. 155 (2008)</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"This material has been copyrighted by the Vermont Environmental Law Journal. It is made available for posting on this web site and use by floodplain managers by special arrangement between Edward A. Thomas Esq. and the Vermont Environmental Law Journal.“</a:t>
            </a:r>
          </a:p>
          <a:p>
            <a:r>
              <a:rPr lang="en-US" sz="1200" b="0" i="0" kern="1200" dirty="0" smtClean="0">
                <a:solidFill>
                  <a:schemeClr val="tx1"/>
                </a:solidFill>
                <a:effectLst/>
                <a:latin typeface="+mn-lt"/>
                <a:ea typeface="+mn-ea"/>
                <a:cs typeface="+mn-cs"/>
                <a:hlinkClick r:id="rId3"/>
              </a:rPr>
              <a:t>http://www.floods.org/PDF/Mitigation/ASFPM_Thomas&amp;Medlock_FINAL.pdf</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30</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639359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smtClean="0">
                <a:solidFill>
                  <a:srgbClr val="000000"/>
                </a:solidFill>
                <a:effectLst/>
              </a:rPr>
              <a:t>From Rob Thomas, Inverse Condemnation:</a:t>
            </a:r>
          </a:p>
          <a:p>
            <a:pPr algn="l"/>
            <a:r>
              <a:rPr lang="en-US" b="1" i="0" dirty="0" smtClean="0">
                <a:solidFill>
                  <a:srgbClr val="000000"/>
                </a:solidFill>
                <a:effectLst/>
              </a:rPr>
              <a:t>No Taking When Owner Prohibited from Developing in Floodplain</a:t>
            </a:r>
          </a:p>
          <a:p>
            <a:r>
              <a:rPr lang="en-US" b="0" i="0" dirty="0" smtClean="0">
                <a:solidFill>
                  <a:srgbClr val="000000"/>
                </a:solidFill>
                <a:effectLst/>
              </a:rPr>
              <a:t>The headline of this post shouldn't be that surprising, especially when the property owner purchased the land already subject to a floodplain designation, and those regulations effectively prohibited </a:t>
            </a:r>
            <a:r>
              <a:rPr lang="en-US" b="0" i="0" dirty="0" err="1" smtClean="0">
                <a:solidFill>
                  <a:srgbClr val="000000"/>
                </a:solidFill>
                <a:effectLst/>
              </a:rPr>
              <a:t>development.But</a:t>
            </a:r>
            <a:r>
              <a:rPr lang="en-US" b="0" i="0" dirty="0" smtClean="0">
                <a:solidFill>
                  <a:srgbClr val="000000"/>
                </a:solidFill>
                <a:effectLst/>
              </a:rPr>
              <a:t> the two twists in the South Carolina Supreme Court's opinion in </a:t>
            </a:r>
            <a:r>
              <a:rPr lang="en-US" i="1" dirty="0"/>
              <a:t> Columbia Venture, LLC v. Richland County</a:t>
            </a:r>
            <a:r>
              <a:rPr lang="en-US" b="0" i="0" dirty="0" smtClean="0">
                <a:solidFill>
                  <a:srgbClr val="000000"/>
                </a:solidFill>
                <a:effectLst/>
              </a:rPr>
              <a:t>, No. 27563 (Aug. 12, 2015), were (1) when Columbia Venture purchased the land, the floodplain designation didn't encompass as much of the land as it eventually did, and the larger area was only preliminarily designated, and (2) various county agencies had informed Columbia that there was a chance it might get permission to build even if the regulations were eventually adopted.  </a:t>
            </a:r>
            <a:r>
              <a:rPr lang="en-US" dirty="0">
                <a:solidFill>
                  <a:srgbClr val="000000"/>
                </a:solidFill>
              </a:rPr>
              <a:t> </a:t>
            </a:r>
            <a:endParaRPr lang="en-US" dirty="0" smtClean="0">
              <a:solidFill>
                <a:srgbClr val="000000"/>
              </a:solidFill>
            </a:endParaRPr>
          </a:p>
          <a:p>
            <a:r>
              <a:rPr lang="en-US" dirty="0" smtClean="0">
                <a:solidFill>
                  <a:srgbClr val="000000"/>
                </a:solidFill>
              </a:rPr>
              <a:t>(</a:t>
            </a:r>
            <a:r>
              <a:rPr lang="en-US" dirty="0">
                <a:solidFill>
                  <a:srgbClr val="000000"/>
                </a:solidFill>
                <a:hlinkClick r:id="rId3"/>
              </a:rPr>
              <a:t>http://</a:t>
            </a:r>
            <a:r>
              <a:rPr lang="en-US" dirty="0" smtClean="0">
                <a:solidFill>
                  <a:srgbClr val="000000"/>
                </a:solidFill>
                <a:hlinkClick r:id="rId3"/>
              </a:rPr>
              <a:t>www.inversecondemnation.com/files/27563.pdf</a:t>
            </a:r>
            <a:r>
              <a:rPr lang="en-US" dirty="0" smtClean="0">
                <a:solidFill>
                  <a:srgbClr val="000000"/>
                </a:solidFill>
              </a:rPr>
              <a:t>)</a:t>
            </a:r>
            <a:endParaRPr lang="en-US" b="0" i="0" dirty="0" smtClean="0">
              <a:solidFill>
                <a:srgbClr val="000000"/>
              </a:solidFill>
              <a:effectLst/>
            </a:endParaRPr>
          </a:p>
          <a:p>
            <a:pPr algn="l"/>
            <a:endParaRPr lang="en-US" dirty="0">
              <a:solidFill>
                <a:srgbClr val="000000"/>
              </a:solidFill>
            </a:endParaRPr>
          </a:p>
          <a:p>
            <a:r>
              <a:rPr lang="en-US" b="0" i="0" dirty="0" smtClean="0">
                <a:solidFill>
                  <a:srgbClr val="000000"/>
                </a:solidFill>
                <a:effectLst/>
              </a:rPr>
              <a:t>Those twists, however, were not enough to save Columbia's takings claim, and the court rejected both its categorical and </a:t>
            </a:r>
            <a:r>
              <a:rPr lang="en-US" b="0" i="1" dirty="0" smtClean="0">
                <a:solidFill>
                  <a:srgbClr val="000000"/>
                </a:solidFill>
                <a:effectLst/>
              </a:rPr>
              <a:t>Penn Central</a:t>
            </a:r>
            <a:r>
              <a:rPr lang="en-US" b="0" i="0" dirty="0" smtClean="0">
                <a:solidFill>
                  <a:srgbClr val="000000"/>
                </a:solidFill>
                <a:effectLst/>
              </a:rPr>
              <a:t> arguments.  The facts of the case are somewhat dense, but here's what you need to know. Columbia purchased the property knowing that prior potential buyers (including Columbia's own managing member) had declined to purchase the land because they understood that a large portion of the 4,000 acre parcel next to the Congaree River was in a FEMA-designated floodplain. FEMA updates its floodplain maps every five years, and prior to Columbia's purchase, FEMA preliminarily expanded the floodplain-designated land to encompass nearly 3/4 of the parcel. Between the time FEMA publishes its proposed new maps and their official adoption, the new floodplain designations are required to be recognized by local authorities. But after consultation with county agencies that resulted in a memorandum of understanding that stated the county would consider Columbia's development proposal, Columbia purchased the land anyway, intending to build a $1 billion residential-resort-retail development. When the inevitable occurred -- FEMA officially adopted the proposed maps, which prohibited Columbia from developing its land -- it sued in state court for a regulatory taking of its property. By consent, the case was tried by a referee, who granted the county summary judgment. The FEMA designation certainly significantly decreased the value of Columbia's land, but the referee concluded this was outweighed by Columbia's unreasonable expectations, In other words, it was not reasonable for Columbia to have purchased the land knowing about the impending floodplain restrictions. The South Carolina Supreme Court affirmed. It rejected Columbia's argument that the development prohibition was like a flowage easement, holding instead that it was a garden-variety land use restriction and not a physical taking, as when government action causes flooding. In contrast to government-caused flooding, FEMA's floodplain designation and the county's resultant prohibition on development, did not cause any invasion of Columbia's land. Any flooding that might occur was a result of natural forces, and not government regulation or action. Applying </a:t>
            </a:r>
            <a:r>
              <a:rPr lang="en-US" b="0" i="1" dirty="0" smtClean="0">
                <a:solidFill>
                  <a:srgbClr val="000000"/>
                </a:solidFill>
                <a:effectLst/>
              </a:rPr>
              <a:t>Penn Central</a:t>
            </a:r>
            <a:r>
              <a:rPr lang="en-US" b="0" i="0" dirty="0" smtClean="0">
                <a:solidFill>
                  <a:srgbClr val="000000"/>
                </a:solidFill>
                <a:effectLst/>
              </a:rPr>
              <a:t>, the Supreme Court agreed with the referee and concluded that the floodplain designation did not result in a regulatory taking either. As noted above, the key factor was the "distinct investment-backed expectations" prong, and the court held that the overall regulatory scheme had been adopted decades before Columbia's purchase, Columbia's own managing member had backed out of an earlier proposed purchase because of the uncertainties which resulted from a floodplain designation, and Columbia knew the county and FEMA regulations combined to make development impossible in the portion of the property designated as a floodplain. Yes, Columbia had subjective expectations that, "in spite of all this, it would nevertheless be allowed to develop the extensive Green Diamond project," but the court concluded that expectation "was not objectively reasonable." Slip op. at 21.Finally, the character of the government action prong weighed against a taking, because the floodplain designations were designed to mitigate the costs of expected flooding along the river, and the regulations don't single out a particular property owner to shoulder public burdens that should be borne by all. All riverfront property is subject to floodplain restrictions. So there you go. Not an unexpected result mind you, and we were somewhat surprised that the two twists were enough to get this one the full-blown treatment by the South Carolina Supreme Court. </a:t>
            </a:r>
            <a:r>
              <a:rPr lang="en-US" i="1" dirty="0"/>
              <a:t>Columbia Venture, LLC v. Richland County</a:t>
            </a:r>
            <a:r>
              <a:rPr lang="en-US" dirty="0"/>
              <a:t>, No. 27563 (S.C. Aug. 12, 2015)</a:t>
            </a:r>
            <a:endParaRPr lang="en-US" b="0" i="0" u="sng" dirty="0" smtClean="0">
              <a:solidFill>
                <a:srgbClr val="000000"/>
              </a:solidFill>
              <a:effectLst/>
            </a:endParaRPr>
          </a:p>
          <a:p>
            <a:r>
              <a:rPr lang="en-US" dirty="0" smtClean="0">
                <a:solidFill>
                  <a:srgbClr val="000000"/>
                </a:solidFill>
                <a:hlinkClick r:id="rId4"/>
              </a:rPr>
              <a:t>https</a:t>
            </a:r>
            <a:r>
              <a:rPr lang="en-US" dirty="0">
                <a:solidFill>
                  <a:srgbClr val="000000"/>
                </a:solidFill>
                <a:hlinkClick r:id="rId4"/>
              </a:rPr>
              <a:t>://</a:t>
            </a:r>
            <a:r>
              <a:rPr lang="en-US" dirty="0" smtClean="0">
                <a:solidFill>
                  <a:srgbClr val="000000"/>
                </a:solidFill>
                <a:hlinkClick r:id="rId4"/>
              </a:rPr>
              <a:t>www.scribd.com/document/274422057/Columbia-Venture-LLC-v-Richland-County-No-27563-S-C-Aug-12-2015</a:t>
            </a:r>
            <a:r>
              <a:rPr lang="en-US" dirty="0" smtClean="0">
                <a:solidFill>
                  <a:srgbClr val="000000"/>
                </a:solidFill>
              </a:rPr>
              <a:t> </a:t>
            </a:r>
            <a:endParaRPr lang="en-US" b="0" i="0" dirty="0" smtClean="0">
              <a:solidFill>
                <a:srgbClr val="000000"/>
              </a:solidFill>
              <a:effectLst/>
            </a:endParaRPr>
          </a:p>
          <a:p>
            <a:endParaRPr lang="en-US" dirty="0" smtClean="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31</a:t>
            </a:fld>
            <a:endParaRPr lang="en-US"/>
          </a:p>
        </p:txBody>
      </p:sp>
      <p:sp>
        <p:nvSpPr>
          <p:cNvPr id="5" name="Footer Placeholder 4"/>
          <p:cNvSpPr>
            <a:spLocks noGrp="1"/>
          </p:cNvSpPr>
          <p:nvPr>
            <p:ph type="ftr" sz="quarter" idx="11"/>
          </p:nvPr>
        </p:nvSpPr>
        <p:spPr>
          <a:xfrm>
            <a:off x="0" y="8685213"/>
            <a:ext cx="3962400" cy="457200"/>
          </a:xfrm>
        </p:spPr>
        <p:txBody>
          <a:bodyPr/>
          <a:lstStyle/>
          <a:p>
            <a:r>
              <a:rPr lang="en-US" dirty="0"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4276627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tx1">
                    <a:lumMod val="50000"/>
                  </a:schemeClr>
                </a:solidFill>
              </a:rPr>
              <a:t>ASK</a:t>
            </a:r>
            <a:r>
              <a:rPr lang="en-US" b="0" dirty="0" smtClean="0">
                <a:solidFill>
                  <a:schemeClr val="tx1">
                    <a:lumMod val="50000"/>
                  </a:schemeClr>
                </a:solidFill>
              </a:rPr>
              <a:t> the discussion</a:t>
            </a:r>
            <a:r>
              <a:rPr lang="en-US" b="0" baseline="0" dirty="0" smtClean="0">
                <a:solidFill>
                  <a:schemeClr val="tx1">
                    <a:lumMod val="50000"/>
                  </a:schemeClr>
                </a:solidFill>
              </a:rPr>
              <a:t> question and solicit answers from participants before proceeding to the suggested answers on the following slides.</a:t>
            </a:r>
            <a:endParaRPr lang="en-US" b="0"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32</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121797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121797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34</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121797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0" dirty="0" smtClean="0"/>
              <a:t>This and the next five slides introduce</a:t>
            </a:r>
            <a:r>
              <a:rPr lang="en-US" altLang="en-US" b="0" baseline="0" dirty="0" smtClean="0"/>
              <a:t> bullet points one at a time. </a:t>
            </a:r>
          </a:p>
          <a:p>
            <a:pPr eaLnBrk="1" hangingPunct="1"/>
            <a:r>
              <a:rPr lang="en-US" altLang="en-US" b="1" dirty="0" smtClean="0"/>
              <a:t>DISCUSS </a:t>
            </a:r>
            <a:r>
              <a:rPr lang="en-US" altLang="en-US" dirty="0" smtClean="0"/>
              <a:t>each point one at a time.</a:t>
            </a:r>
            <a:endParaRPr lang="en-US" alt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35</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241389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36</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241389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37</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2413892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38</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241389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39</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241389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4</a:t>
            </a:fld>
            <a:endParaRPr lang="en-US"/>
          </a:p>
        </p:txBody>
      </p:sp>
      <p:sp>
        <p:nvSpPr>
          <p:cNvPr id="5" name="Footer Placeholder 4"/>
          <p:cNvSpPr>
            <a:spLocks noGrp="1"/>
          </p:cNvSpPr>
          <p:nvPr>
            <p:ph type="ftr" sz="quarter" idx="11"/>
          </p:nvPr>
        </p:nvSpPr>
        <p:spPr>
          <a:xfrm>
            <a:off x="0" y="8685213"/>
            <a:ext cx="3886200" cy="457200"/>
          </a:xfrm>
        </p:spPr>
        <p:txBody>
          <a:bodyPr/>
          <a:lstStyle/>
          <a:p>
            <a:r>
              <a:rPr lang="en-US" dirty="0" smtClean="0"/>
              <a:t>NHMA Disaster Risk Reduction Ambassador Curriculum </a:t>
            </a:r>
            <a:endParaRPr lang="en-US" dirty="0"/>
          </a:p>
        </p:txBody>
      </p:sp>
      <p:sp>
        <p:nvSpPr>
          <p:cNvPr id="6" name="Header Placeholder 5"/>
          <p:cNvSpPr>
            <a:spLocks noGrp="1"/>
          </p:cNvSpPr>
          <p:nvPr>
            <p:ph type="hdr" sz="quarter" idx="12"/>
          </p:nvPr>
        </p:nvSpPr>
        <p:spPr>
          <a:xfrm>
            <a:off x="0" y="0"/>
            <a:ext cx="4876800" cy="457200"/>
          </a:xfrm>
        </p:spPr>
        <p:txBody>
          <a:bodyPr/>
          <a:lstStyle/>
          <a:p>
            <a:r>
              <a:rPr lang="en-US" dirty="0" smtClean="0"/>
              <a:t>Module 15: Legal and Policy Opportunities for Disaster Risk Reduction</a:t>
            </a:r>
            <a:endParaRPr lang="en-US" dirty="0"/>
          </a:p>
        </p:txBody>
      </p:sp>
    </p:spTree>
    <p:extLst>
      <p:ext uri="{BB962C8B-B14F-4D97-AF65-F5344CB8AC3E}">
        <p14:creationId xmlns:p14="http://schemas.microsoft.com/office/powerpoint/2010/main" val="13584319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40</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2413892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41</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5168310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Case law; e.g.,  FEMA Elevation = 156 locals enforce 160 OK. </a:t>
            </a:r>
          </a:p>
          <a:p>
            <a:endParaRPr lang="en-US" altLang="en-US" dirty="0" smtClean="0"/>
          </a:p>
          <a:p>
            <a:r>
              <a:rPr lang="en-US" altLang="en-US" dirty="0" smtClean="0"/>
              <a:t>MICHAEL GIRARD et al v. ZONING COMMISSION OF THE TOWN OF SIMSBURY NO. CV 93 052 46 39S SUPERIOR COURT OF CONNECTICUT, JUDICIAL DISTRICT OF HARTFORD - NEW BRITAIN, AT HARTFORD</a:t>
            </a:r>
            <a:r>
              <a:rPr lang="en-US" altLang="en-US" i="1" dirty="0" smtClean="0"/>
              <a:t> 1994 Conn. Super. LEXIS 2365</a:t>
            </a:r>
            <a:r>
              <a:rPr lang="en-US" altLang="en-US" dirty="0" smtClean="0"/>
              <a:t> September 15, 1994, Decided September 16, 1994, Filed.</a:t>
            </a:r>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42</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057961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tx1">
                    <a:lumMod val="50000"/>
                  </a:schemeClr>
                </a:solidFill>
              </a:rPr>
              <a:t>Depending upon available</a:t>
            </a:r>
            <a:r>
              <a:rPr lang="en-US" b="1" baseline="0" dirty="0" smtClean="0">
                <a:solidFill>
                  <a:schemeClr val="tx1">
                    <a:lumMod val="50000"/>
                  </a:schemeClr>
                </a:solidFill>
              </a:rPr>
              <a:t> class time, </a:t>
            </a:r>
            <a:r>
              <a:rPr lang="en-US" b="1" dirty="0" smtClean="0">
                <a:solidFill>
                  <a:schemeClr val="tx1">
                    <a:lumMod val="50000"/>
                  </a:schemeClr>
                </a:solidFill>
              </a:rPr>
              <a:t>ASK</a:t>
            </a:r>
            <a:r>
              <a:rPr lang="en-US" b="0" dirty="0" smtClean="0">
                <a:solidFill>
                  <a:schemeClr val="tx1">
                    <a:lumMod val="50000"/>
                  </a:schemeClr>
                </a:solidFill>
              </a:rPr>
              <a:t> </a:t>
            </a:r>
            <a:r>
              <a:rPr lang="en-US" b="0" dirty="0" smtClean="0">
                <a:solidFill>
                  <a:schemeClr val="tx1">
                    <a:lumMod val="50000"/>
                  </a:schemeClr>
                </a:solidFill>
              </a:rPr>
              <a:t>the discussion</a:t>
            </a:r>
            <a:r>
              <a:rPr lang="en-US" b="0" baseline="0" dirty="0" smtClean="0">
                <a:solidFill>
                  <a:schemeClr val="tx1">
                    <a:lumMod val="50000"/>
                  </a:schemeClr>
                </a:solidFill>
              </a:rPr>
              <a:t> question and solicit answers from participants before proceeding to the suggested answers on the following slides.</a:t>
            </a:r>
            <a:endParaRPr lang="en-US" b="0"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43</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1217972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44</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4002165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Preventing us from harming each other is at the core of the very reason government exists.</a:t>
            </a:r>
          </a:p>
          <a:p>
            <a:endParaRPr lang="en-US" altLang="en-US" dirty="0" smtClean="0"/>
          </a:p>
          <a:p>
            <a:r>
              <a:rPr lang="en-US" altLang="en-US" dirty="0" smtClean="0"/>
              <a:t>Courts are more and more finding an affirmative duty to regulate.</a:t>
            </a:r>
          </a:p>
          <a:p>
            <a:endParaRPr lang="en-US" altLang="en-US" dirty="0" smtClean="0"/>
          </a:p>
          <a:p>
            <a:pPr algn="just">
              <a:spcBef>
                <a:spcPct val="0"/>
              </a:spcBef>
            </a:pPr>
            <a:r>
              <a:rPr lang="en-US" altLang="en-US" b="1" dirty="0" smtClean="0"/>
              <a:t>Hazards have become more “foreseeable” and predictable. </a:t>
            </a:r>
            <a:r>
              <a:rPr lang="en-US" altLang="en-US" dirty="0" smtClean="0"/>
              <a:t>The potential for private and government liability has increased as the techniques and capabilities for defining hazard areas and predicting individual hazard events have improved and actual mapping of hazard areas has taken place. With improved predictive capability and the actual mapping of areas, hazard events are now (to a greater or lesser extent) “foreseeable” and failing to take such hazards into account may constitute negligence. See, e.g., </a:t>
            </a:r>
            <a:r>
              <a:rPr lang="en-US" altLang="en-US" i="1" dirty="0" smtClean="0"/>
              <a:t>Barr v. Game, Fish, and Parks Commission</a:t>
            </a:r>
            <a:r>
              <a:rPr lang="en-US" altLang="en-US" dirty="0" smtClean="0"/>
              <a:t>, 497 P.2d 340 (Col., 1972.) </a:t>
            </a:r>
          </a:p>
          <a:p>
            <a:endParaRPr lang="en-US" altLang="en-US" dirty="0" smtClean="0"/>
          </a:p>
        </p:txBody>
      </p:sp>
      <p:sp>
        <p:nvSpPr>
          <p:cNvPr id="4" name="Slide Number Placeholder 3"/>
          <p:cNvSpPr>
            <a:spLocks noGrp="1"/>
          </p:cNvSpPr>
          <p:nvPr>
            <p:ph type="sldNum" sz="quarter" idx="10"/>
          </p:nvPr>
        </p:nvSpPr>
        <p:spPr/>
        <p:txBody>
          <a:bodyPr/>
          <a:lstStyle/>
          <a:p>
            <a:fld id="{747641A0-CF2C-4CD0-B63C-5A16DC22D8C5}" type="slidenum">
              <a:rPr lang="en-US" smtClean="0"/>
              <a:t>45</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41467330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46</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8206335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47</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8206335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ClrTx/>
              <a:buSzTx/>
              <a:buFontTx/>
              <a:buNone/>
            </a:pPr>
            <a:endParaRPr lang="en-US" altLang="en-US" i="0"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48</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0579615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ClrTx/>
              <a:buSzTx/>
              <a:buFontTx/>
              <a:buNone/>
            </a:pPr>
            <a:endParaRPr lang="en-US" altLang="en-US" i="0"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49</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057961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dirty="0" smtClean="0">
                <a:solidFill>
                  <a:schemeClr val="tx1"/>
                </a:solidFill>
              </a:rPr>
              <a:t>We have long recognized that there are two major impediments to safe regulation.</a:t>
            </a:r>
          </a:p>
          <a:p>
            <a:endParaRPr lang="en-US" sz="1200" b="0" dirty="0" smtClean="0">
              <a:solidFill>
                <a:schemeClr val="tx1"/>
              </a:solidFill>
            </a:endParaRPr>
          </a:p>
          <a:p>
            <a:r>
              <a:rPr lang="en-US" sz="1200" b="0" dirty="0" smtClean="0">
                <a:solidFill>
                  <a:schemeClr val="tx1"/>
                </a:solidFill>
              </a:rPr>
              <a:t>Link to Research Report:  </a:t>
            </a:r>
            <a:r>
              <a:rPr lang="en-US" sz="1200" b="0" dirty="0" smtClean="0">
                <a:solidFill>
                  <a:schemeClr val="tx1"/>
                </a:solidFill>
                <a:hlinkClick r:id="rId3"/>
              </a:rPr>
              <a:t>https://coast.noaa.gov/data/digitalcoast/pdf/hazard-planning.pdf</a:t>
            </a:r>
            <a:r>
              <a:rPr lang="en-US" sz="1200" b="0" dirty="0" smtClean="0">
                <a:solidFill>
                  <a:schemeClr val="tx1"/>
                </a:solidFill>
              </a:rPr>
              <a:t>  </a:t>
            </a:r>
          </a:p>
        </p:txBody>
      </p:sp>
      <p:sp>
        <p:nvSpPr>
          <p:cNvPr id="4" name="Slide Number Placeholder 3"/>
          <p:cNvSpPr>
            <a:spLocks noGrp="1"/>
          </p:cNvSpPr>
          <p:nvPr>
            <p:ph type="sldNum" sz="quarter" idx="10"/>
          </p:nvPr>
        </p:nvSpPr>
        <p:spPr/>
        <p:txBody>
          <a:bodyPr/>
          <a:lstStyle/>
          <a:p>
            <a:fld id="{747641A0-CF2C-4CD0-B63C-5A16DC22D8C5}" type="slidenum">
              <a:rPr lang="en-US" smtClean="0"/>
              <a:t>5</a:t>
            </a:fld>
            <a:endParaRPr lang="en-US"/>
          </a:p>
        </p:txBody>
      </p:sp>
      <p:sp>
        <p:nvSpPr>
          <p:cNvPr id="5" name="Footer Placeholder 4"/>
          <p:cNvSpPr>
            <a:spLocks noGrp="1"/>
          </p:cNvSpPr>
          <p:nvPr>
            <p:ph type="ftr" sz="quarter" idx="11"/>
          </p:nvPr>
        </p:nvSpPr>
        <p:spPr>
          <a:xfrm>
            <a:off x="0" y="8685213"/>
            <a:ext cx="4114800" cy="457200"/>
          </a:xfrm>
        </p:spPr>
        <p:txBody>
          <a:bodyPr/>
          <a:lstStyle/>
          <a:p>
            <a:r>
              <a:rPr lang="en-US" dirty="0" smtClean="0"/>
              <a:t>NHMA Disaster Risk Reduction Ambassador Curriculum </a:t>
            </a:r>
            <a:endParaRPr lang="en-US" dirty="0"/>
          </a:p>
        </p:txBody>
      </p:sp>
      <p:sp>
        <p:nvSpPr>
          <p:cNvPr id="6" name="Header Placeholder 5"/>
          <p:cNvSpPr>
            <a:spLocks noGrp="1"/>
          </p:cNvSpPr>
          <p:nvPr>
            <p:ph type="hdr" sz="quarter" idx="12"/>
          </p:nvPr>
        </p:nvSpPr>
        <p:spPr>
          <a:xfrm>
            <a:off x="0" y="0"/>
            <a:ext cx="4648200" cy="457200"/>
          </a:xfrm>
        </p:spPr>
        <p:txBody>
          <a:bodyPr/>
          <a:lstStyle/>
          <a:p>
            <a:r>
              <a:rPr lang="en-US" dirty="0" smtClean="0"/>
              <a:t>Module 15: Legal and Policy Opportunities for Disaster Risk Reduction</a:t>
            </a:r>
            <a:endParaRPr lang="en-US" dirty="0"/>
          </a:p>
        </p:txBody>
      </p:sp>
    </p:spTree>
    <p:extLst>
      <p:ext uri="{BB962C8B-B14F-4D97-AF65-F5344CB8AC3E}">
        <p14:creationId xmlns:p14="http://schemas.microsoft.com/office/powerpoint/2010/main" val="4615811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dirty="0" smtClean="0"/>
              <a:t>This is not a nature preserve! It floods. It needs to flood!</a:t>
            </a:r>
          </a:p>
          <a:p>
            <a:pPr marL="171450" indent="-171450">
              <a:buFont typeface="Arial" panose="020B0604020202020204" pitchFamily="34" charset="0"/>
              <a:buChar char="•"/>
            </a:pPr>
            <a:r>
              <a:rPr lang="en-US" altLang="en-US" b="1" dirty="0" smtClean="0">
                <a:solidFill>
                  <a:srgbClr val="000000"/>
                </a:solidFill>
              </a:rPr>
              <a:t>Seasonal flooding </a:t>
            </a:r>
            <a:r>
              <a:rPr lang="en-US" altLang="en-US" dirty="0" smtClean="0">
                <a:solidFill>
                  <a:srgbClr val="000000"/>
                </a:solidFill>
              </a:rPr>
              <a:t>of about 7,000 acres of green timber to attract waterfowl is done yearly</a:t>
            </a:r>
          </a:p>
          <a:p>
            <a:pPr marL="171450" indent="-171450">
              <a:buFont typeface="Arial" panose="020B0604020202020204" pitchFamily="34" charset="0"/>
              <a:buChar char="•"/>
            </a:pPr>
            <a:r>
              <a:rPr lang="en-US" altLang="en-US" b="1" dirty="0" smtClean="0">
                <a:solidFill>
                  <a:srgbClr val="000000"/>
                </a:solidFill>
              </a:rPr>
              <a:t>Selective thinning of trees </a:t>
            </a:r>
            <a:r>
              <a:rPr lang="en-US" altLang="en-US" dirty="0" smtClean="0">
                <a:solidFill>
                  <a:srgbClr val="000000"/>
                </a:solidFill>
              </a:rPr>
              <a:t>is done to stimulate the growth of new timber, to provide a diverse habitat type, and to remove unhealthy or unproductive trees from the forest</a:t>
            </a:r>
            <a:endParaRPr lang="en-US" dirty="0" smtClean="0"/>
          </a:p>
        </p:txBody>
      </p:sp>
      <p:sp>
        <p:nvSpPr>
          <p:cNvPr id="4" name="Slide Number Placeholder 3"/>
          <p:cNvSpPr>
            <a:spLocks noGrp="1"/>
          </p:cNvSpPr>
          <p:nvPr>
            <p:ph type="sldNum" sz="quarter" idx="10"/>
          </p:nvPr>
        </p:nvSpPr>
        <p:spPr/>
        <p:txBody>
          <a:bodyPr/>
          <a:lstStyle/>
          <a:p>
            <a:fld id="{747641A0-CF2C-4CD0-B63C-5A16DC22D8C5}" type="slidenum">
              <a:rPr lang="en-US" smtClean="0"/>
              <a:t>50</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0188742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smtClean="0"/>
              <a:t>The Clearwater Dam was constructed in 1948 for flood control</a:t>
            </a:r>
          </a:p>
          <a:p>
            <a:pPr marL="171450" indent="-171450">
              <a:buFont typeface="Arial" panose="020B0604020202020204" pitchFamily="34" charset="0"/>
              <a:buChar char="•"/>
            </a:pPr>
            <a:r>
              <a:rPr lang="en-US" altLang="en-US" dirty="0" smtClean="0"/>
              <a:t>Operating Plan developed in 1953 – lays out release rates from the dam, but allows some deviations</a:t>
            </a:r>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51</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3029704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sz="1200" b="0" dirty="0" smtClean="0"/>
              <a:t>Although Clearwater Lake's purpose was flood control, today it has become one of the largest tourist attractions in Southeast Missouri</a:t>
            </a:r>
          </a:p>
          <a:p>
            <a:pPr marL="171450" indent="-171450">
              <a:buFont typeface="Arial" panose="020B0604020202020204" pitchFamily="34" charset="0"/>
              <a:buChar char="•"/>
            </a:pPr>
            <a:r>
              <a:rPr lang="en-US" altLang="en-US" sz="1200" b="0" dirty="0" smtClean="0"/>
              <a:t>Estimate is that over a million people </a:t>
            </a:r>
            <a:r>
              <a:rPr lang="en-US" altLang="en-US" sz="1200" b="0" i="1" dirty="0" smtClean="0"/>
              <a:t>per</a:t>
            </a:r>
            <a:r>
              <a:rPr lang="en-US" altLang="en-US" sz="1200" b="0" dirty="0" smtClean="0"/>
              <a:t> year come to enjoy camping, canoeing, boating, fishing, swimming, and just plain relaxing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t>This dam and the water it impounds is a big deal locally!!</a:t>
            </a:r>
          </a:p>
          <a:p>
            <a:pPr marL="0" indent="0">
              <a:buFont typeface="Arial" panose="020B0604020202020204" pitchFamily="34" charset="0"/>
              <a:buNone/>
            </a:pPr>
            <a:endParaRPr lang="en-US" altLang="en-US" sz="1200" b="0" dirty="0" smtClean="0"/>
          </a:p>
          <a:p>
            <a:endParaRPr lang="en-US" altLang="en-US" sz="1200" i="0" dirty="0" smtClean="0">
              <a:solidFill>
                <a:srgbClr val="000000"/>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52</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0188742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b="0" dirty="0" smtClean="0"/>
          </a:p>
        </p:txBody>
      </p:sp>
      <p:sp>
        <p:nvSpPr>
          <p:cNvPr id="4" name="Slide Number Placeholder 3"/>
          <p:cNvSpPr>
            <a:spLocks noGrp="1"/>
          </p:cNvSpPr>
          <p:nvPr>
            <p:ph type="sldNum" sz="quarter" idx="10"/>
          </p:nvPr>
        </p:nvSpPr>
        <p:spPr/>
        <p:txBody>
          <a:bodyPr/>
          <a:lstStyle/>
          <a:p>
            <a:fld id="{747641A0-CF2C-4CD0-B63C-5A16DC22D8C5}" type="slidenum">
              <a:rPr lang="en-US" smtClean="0"/>
              <a:t>53</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3170431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Module 15: Legal and Policy Opportunities for Disaster Risk Reduction</a:t>
            </a:r>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Slide Number Placeholder 5"/>
          <p:cNvSpPr>
            <a:spLocks noGrp="1"/>
          </p:cNvSpPr>
          <p:nvPr>
            <p:ph type="sldNum" sz="quarter" idx="12"/>
          </p:nvPr>
        </p:nvSpPr>
        <p:spPr/>
        <p:txBody>
          <a:bodyPr/>
          <a:lstStyle/>
          <a:p>
            <a:fld id="{747641A0-CF2C-4CD0-B63C-5A16DC22D8C5}" type="slidenum">
              <a:rPr lang="en-US" smtClean="0"/>
              <a:t>54</a:t>
            </a:fld>
            <a:endParaRPr lang="en-US"/>
          </a:p>
        </p:txBody>
      </p:sp>
    </p:spTree>
    <p:extLst>
      <p:ext uri="{BB962C8B-B14F-4D97-AF65-F5344CB8AC3E}">
        <p14:creationId xmlns:p14="http://schemas.microsoft.com/office/powerpoint/2010/main" val="2624897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Advisory Committee includes Arkansas Game and Fish.</a:t>
            </a:r>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55</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438952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56</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4389529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Module 15: Legal and Policy Opportunities for Disaster Risk Reduction</a:t>
            </a:r>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Slide Number Placeholder 5"/>
          <p:cNvSpPr>
            <a:spLocks noGrp="1"/>
          </p:cNvSpPr>
          <p:nvPr>
            <p:ph type="sldNum" sz="quarter" idx="12"/>
          </p:nvPr>
        </p:nvSpPr>
        <p:spPr/>
        <p:txBody>
          <a:bodyPr/>
          <a:lstStyle/>
          <a:p>
            <a:fld id="{747641A0-CF2C-4CD0-B63C-5A16DC22D8C5}" type="slidenum">
              <a:rPr lang="en-US" smtClean="0"/>
              <a:t>57</a:t>
            </a:fld>
            <a:endParaRPr lang="en-US"/>
          </a:p>
        </p:txBody>
      </p:sp>
    </p:spTree>
    <p:extLst>
      <p:ext uri="{BB962C8B-B14F-4D97-AF65-F5344CB8AC3E}">
        <p14:creationId xmlns:p14="http://schemas.microsoft.com/office/powerpoint/2010/main" val="15965772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58</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2789654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59</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598711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dirty="0" smtClean="0">
                <a:solidFill>
                  <a:schemeClr val="tx1"/>
                </a:solidFill>
              </a:rPr>
              <a:t>We need to also recognize a third major impediment to safe development:</a:t>
            </a:r>
            <a:r>
              <a:rPr lang="en-US" altLang="en-US" sz="1200" b="0" baseline="0" dirty="0" smtClean="0">
                <a:solidFill>
                  <a:schemeClr val="tx1"/>
                </a:solidFill>
              </a:rPr>
              <a:t> </a:t>
            </a:r>
            <a:r>
              <a:rPr lang="en-US" altLang="en-US" sz="1200" b="0" dirty="0" smtClean="0">
                <a:solidFill>
                  <a:schemeClr val="tx1"/>
                </a:solidFill>
              </a:rPr>
              <a:t>A perception of immunity.</a:t>
            </a:r>
          </a:p>
          <a:p>
            <a:pPr marL="0" indent="0">
              <a:buFont typeface="Arial" panose="020B0604020202020204" pitchFamily="34" charset="0"/>
              <a:buNone/>
            </a:pPr>
            <a:endParaRPr lang="en-US" sz="1200" b="0" dirty="0" smtClean="0">
              <a:solidFill>
                <a:schemeClr val="tx1">
                  <a:lumMod val="50000"/>
                </a:schemeClr>
              </a:solidFill>
            </a:endParaRPr>
          </a:p>
          <a:p>
            <a:pPr marL="0" indent="0">
              <a:buFont typeface="Arial" panose="020B0604020202020204" pitchFamily="34" charset="0"/>
              <a:buNone/>
            </a:pPr>
            <a:r>
              <a:rPr lang="en-US" sz="1200" b="0" kern="1200" dirty="0" smtClean="0">
                <a:solidFill>
                  <a:schemeClr val="tx1">
                    <a:lumMod val="50000"/>
                  </a:schemeClr>
                </a:solidFill>
                <a:latin typeface="+mn-lt"/>
                <a:ea typeface="+mn-ea"/>
                <a:cs typeface="+mn-cs"/>
              </a:rPr>
              <a:t>We will spend a few minutes on Immunity in </a:t>
            </a:r>
            <a:r>
              <a:rPr lang="en-US" sz="1200" b="0" kern="1200" dirty="0" smtClean="0">
                <a:solidFill>
                  <a:schemeClr val="tx1">
                    <a:lumMod val="50000"/>
                  </a:schemeClr>
                </a:solidFill>
                <a:latin typeface="+mn-lt"/>
                <a:ea typeface="+mn-ea"/>
                <a:cs typeface="+mn-cs"/>
              </a:rPr>
              <a:t>your state.</a:t>
            </a:r>
            <a:endParaRPr lang="en-US" sz="1200" b="0" dirty="0" smtClean="0">
              <a:solidFill>
                <a:schemeClr val="tx1">
                  <a:lumMod val="50000"/>
                </a:schemeClr>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6</a:t>
            </a:fld>
            <a:endParaRPr lang="en-US"/>
          </a:p>
        </p:txBody>
      </p:sp>
      <p:sp>
        <p:nvSpPr>
          <p:cNvPr id="5" name="Footer Placeholder 4"/>
          <p:cNvSpPr>
            <a:spLocks noGrp="1"/>
          </p:cNvSpPr>
          <p:nvPr>
            <p:ph type="ftr" sz="quarter" idx="11"/>
          </p:nvPr>
        </p:nvSpPr>
        <p:spPr>
          <a:xfrm>
            <a:off x="0" y="8685213"/>
            <a:ext cx="3733800" cy="457200"/>
          </a:xfrm>
        </p:spPr>
        <p:txBody>
          <a:bodyPr/>
          <a:lstStyle/>
          <a:p>
            <a:r>
              <a:rPr lang="en-US" dirty="0" smtClean="0"/>
              <a:t>NHMA Disaster Risk Reduction Ambassador Curriculum </a:t>
            </a:r>
            <a:endParaRPr lang="en-US" dirty="0"/>
          </a:p>
        </p:txBody>
      </p:sp>
      <p:sp>
        <p:nvSpPr>
          <p:cNvPr id="6" name="Header Placeholder 5"/>
          <p:cNvSpPr>
            <a:spLocks noGrp="1"/>
          </p:cNvSpPr>
          <p:nvPr>
            <p:ph type="hdr" sz="quarter" idx="12"/>
          </p:nvPr>
        </p:nvSpPr>
        <p:spPr>
          <a:xfrm>
            <a:off x="0" y="0"/>
            <a:ext cx="5105400" cy="457200"/>
          </a:xfrm>
        </p:spPr>
        <p:txBody>
          <a:bodyPr/>
          <a:lstStyle/>
          <a:p>
            <a:r>
              <a:rPr lang="en-US" dirty="0" smtClean="0"/>
              <a:t>Module 15: Legal and Policy Opportunities for Disaster Risk Reduction</a:t>
            </a:r>
            <a:endParaRPr lang="en-US" dirty="0"/>
          </a:p>
        </p:txBody>
      </p:sp>
    </p:spTree>
    <p:extLst>
      <p:ext uri="{BB962C8B-B14F-4D97-AF65-F5344CB8AC3E}">
        <p14:creationId xmlns:p14="http://schemas.microsoft.com/office/powerpoint/2010/main" val="26019328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Mississippi Flood Control Act of 1928 (33 U.S.C. §702c) states that "no liability of any kind shall attach to or rest upon the United States for any damage from or by floods or flood waters at any place.”</a:t>
            </a:r>
            <a:endParaRPr lang="en-US" dirty="0"/>
          </a:p>
        </p:txBody>
      </p:sp>
      <p:sp>
        <p:nvSpPr>
          <p:cNvPr id="4" name="Header Placeholder 3"/>
          <p:cNvSpPr>
            <a:spLocks noGrp="1"/>
          </p:cNvSpPr>
          <p:nvPr>
            <p:ph type="hdr" sz="quarter" idx="10"/>
          </p:nvPr>
        </p:nvSpPr>
        <p:spPr/>
        <p:txBody>
          <a:bodyPr/>
          <a:lstStyle/>
          <a:p>
            <a:r>
              <a:rPr lang="en-US" smtClean="0"/>
              <a:t>Module 15: Legal and Policy Opportunities for Disaster Risk Reduction</a:t>
            </a:r>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Slide Number Placeholder 5"/>
          <p:cNvSpPr>
            <a:spLocks noGrp="1"/>
          </p:cNvSpPr>
          <p:nvPr>
            <p:ph type="sldNum" sz="quarter" idx="12"/>
          </p:nvPr>
        </p:nvSpPr>
        <p:spPr/>
        <p:txBody>
          <a:bodyPr/>
          <a:lstStyle/>
          <a:p>
            <a:fld id="{747641A0-CF2C-4CD0-B63C-5A16DC22D8C5}" type="slidenum">
              <a:rPr lang="en-US" smtClean="0"/>
              <a:t>60</a:t>
            </a:fld>
            <a:endParaRPr lang="en-US"/>
          </a:p>
        </p:txBody>
      </p:sp>
    </p:spTree>
    <p:extLst>
      <p:ext uri="{BB962C8B-B14F-4D97-AF65-F5344CB8AC3E}">
        <p14:creationId xmlns:p14="http://schemas.microsoft.com/office/powerpoint/2010/main" val="12436383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Module 15: Legal and Policy Opportunities for Disaster Risk Reduction</a:t>
            </a:r>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Slide Number Placeholder 5"/>
          <p:cNvSpPr>
            <a:spLocks noGrp="1"/>
          </p:cNvSpPr>
          <p:nvPr>
            <p:ph type="sldNum" sz="quarter" idx="12"/>
          </p:nvPr>
        </p:nvSpPr>
        <p:spPr/>
        <p:txBody>
          <a:bodyPr/>
          <a:lstStyle/>
          <a:p>
            <a:fld id="{747641A0-CF2C-4CD0-B63C-5A16DC22D8C5}" type="slidenum">
              <a:rPr lang="en-US" smtClean="0"/>
              <a:t>61</a:t>
            </a:fld>
            <a:endParaRPr lang="en-US"/>
          </a:p>
        </p:txBody>
      </p:sp>
    </p:spTree>
    <p:extLst>
      <p:ext uri="{BB962C8B-B14F-4D97-AF65-F5344CB8AC3E}">
        <p14:creationId xmlns:p14="http://schemas.microsoft.com/office/powerpoint/2010/main" val="17773404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62</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9073091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fontAlgn="auto" hangingPunct="1">
              <a:spcAft>
                <a:spcPts val="1200"/>
              </a:spcAft>
              <a:buClr>
                <a:schemeClr val="accent3"/>
              </a:buClr>
              <a:buFont typeface="Arial" panose="020B0604020202020204" pitchFamily="34" charset="0"/>
              <a:buChar char="•"/>
              <a:defRPr/>
            </a:pPr>
            <a:r>
              <a:rPr lang="en-US" sz="1200" b="0" kern="1200" dirty="0" smtClean="0">
                <a:solidFill>
                  <a:schemeClr val="tx1"/>
                </a:solidFill>
                <a:latin typeface="+mn-lt"/>
                <a:ea typeface="+mn-ea"/>
                <a:cs typeface="+mn-cs"/>
              </a:rPr>
              <a:t>This topic was covered at some length in a FEMA funded Workshop put on by the Arkansas Association of Floodplain Managers through the Association of State Floodplain Managers</a:t>
            </a:r>
          </a:p>
          <a:p>
            <a:pPr marL="171450" indent="-171450" eaLnBrk="1" fontAlgn="auto" hangingPunct="1">
              <a:spcAft>
                <a:spcPts val="1200"/>
              </a:spcAft>
              <a:buClr>
                <a:schemeClr val="accent3"/>
              </a:buClr>
              <a:buFont typeface="Arial" panose="020B0604020202020204" pitchFamily="34" charset="0"/>
              <a:buChar char="•"/>
              <a:defRPr/>
            </a:pPr>
            <a:r>
              <a:rPr lang="en-US" sz="1200" b="0" kern="1200" dirty="0" smtClean="0">
                <a:solidFill>
                  <a:schemeClr val="tx1"/>
                </a:solidFill>
                <a:latin typeface="+mn-lt"/>
                <a:ea typeface="+mn-ea"/>
                <a:cs typeface="+mn-cs"/>
              </a:rPr>
              <a:t>PowerPoints and a CD of the Workshop are available on the Arkansas Floodplain Managers and the NHMA websites</a:t>
            </a: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747641A0-CF2C-4CD0-B63C-5A16DC22D8C5}" type="slidenum">
              <a:rPr lang="en-US" smtClean="0"/>
              <a:t>63</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25150179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64</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6784149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47641A0-CF2C-4CD0-B63C-5A16DC22D8C5}" type="slidenum">
              <a:rPr lang="en-US" smtClean="0"/>
              <a:t>65</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6784149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dirty="0" smtClean="0"/>
              <a:t>Dicta  </a:t>
            </a:r>
            <a:r>
              <a:rPr lang="en-US" altLang="en-US" dirty="0" smtClean="0"/>
              <a:t>is a legal term for a statement or comment in a court’s holding that is not central to the ruling.</a:t>
            </a:r>
          </a:p>
          <a:p>
            <a:pPr marL="171450" indent="-171450">
              <a:buFont typeface="Arial" panose="020B0604020202020204" pitchFamily="34" charset="0"/>
              <a:buChar char="•"/>
            </a:pPr>
            <a:r>
              <a:rPr lang="en-US" altLang="en-US" dirty="0" smtClean="0"/>
              <a:t>Presumably, it was well-informed but does not have the force of the ruling itself, which is legally usually very carefully narrowed to facts and issues raised in the case itself.</a:t>
            </a:r>
          </a:p>
          <a:p>
            <a:endParaRPr lang="en-US" altLang="en-US" i="1" dirty="0" smtClean="0"/>
          </a:p>
        </p:txBody>
      </p:sp>
      <p:sp>
        <p:nvSpPr>
          <p:cNvPr id="4" name="Slide Number Placeholder 3"/>
          <p:cNvSpPr>
            <a:spLocks noGrp="1"/>
          </p:cNvSpPr>
          <p:nvPr>
            <p:ph type="sldNum" sz="quarter" idx="10"/>
          </p:nvPr>
        </p:nvSpPr>
        <p:spPr/>
        <p:txBody>
          <a:bodyPr/>
          <a:lstStyle/>
          <a:p>
            <a:fld id="{747641A0-CF2C-4CD0-B63C-5A16DC22D8C5}" type="slidenum">
              <a:rPr lang="en-US" smtClean="0"/>
              <a:t>66</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6784149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rPr>
              <a:t>In order for a taking to occur, it is not necessary that the government intend to invade the property owner's rights, as long as the invasion that occurred was the foreseeable or predictable result of the government's action</a:t>
            </a:r>
          </a:p>
          <a:p>
            <a:endParaRPr lang="en-US" dirty="0" smtClean="0"/>
          </a:p>
          <a:p>
            <a:r>
              <a:rPr lang="en-US" dirty="0"/>
              <a:t>Instead, to determine whether a taking has occurred, a court must consider whether the injury was caused by authorized government action, whether the injury was the foreseeable result of that action, and whether the injury constituted a sufficiently severe invasion that interfered with the landowner's reasonable expectations as to the use of the land. </a:t>
            </a:r>
            <a:r>
              <a:rPr lang="en-US" i="1" dirty="0"/>
              <a:t>Ark. Game &amp; Fish </a:t>
            </a:r>
            <a:r>
              <a:rPr lang="en-US" i="1" dirty="0" err="1"/>
              <a:t>Comm'n</a:t>
            </a:r>
            <a:r>
              <a:rPr lang="en-US" i="1" dirty="0"/>
              <a:t> v. United States</a:t>
            </a:r>
            <a:r>
              <a:rPr lang="en-US" dirty="0"/>
              <a:t>, 736 F.3d 1364 *, 2013 U.S. App. LEXIS 24006, 43 ELR 20260, 2013 WL 6231552 (Fed. Cir. 2013)</a:t>
            </a:r>
          </a:p>
          <a:p>
            <a:endParaRPr lang="en-US" dirty="0" smtClean="0"/>
          </a:p>
          <a:p>
            <a:r>
              <a:rPr lang="en-US" dirty="0" smtClean="0"/>
              <a:t>In </a:t>
            </a:r>
            <a:r>
              <a:rPr lang="en-US" dirty="0"/>
              <a:t>order for a taking to occur, it is not necessary that the government intend to invade the property owner's rights, as long as the invasion that occurred was "the foreseeable or predictable result" of the government's actions. </a:t>
            </a:r>
            <a:r>
              <a:rPr lang="en-US" i="1" dirty="0" err="1"/>
              <a:t>Moden</a:t>
            </a:r>
            <a:r>
              <a:rPr lang="en-US" i="1" dirty="0"/>
              <a:t> v. United States</a:t>
            </a:r>
            <a:r>
              <a:rPr lang="en-US" dirty="0"/>
              <a:t>, 404 F.3d 1335, 1343 (Fed. Cir. 2005); [**18] accord </a:t>
            </a:r>
            <a:r>
              <a:rPr lang="en-US" i="1" dirty="0"/>
              <a:t>Ridge Line, Inc. v. United States</a:t>
            </a:r>
            <a:r>
              <a:rPr lang="en-US" dirty="0"/>
              <a:t>, 346 F.3d 1346, 1357 (Fed. Cir. 2003). The trial court found that the Corps of  [*1373]  Engineers could have foreseen that the series of deviations approved during the 1990s would lead to substantially increased flooding of the Management Area and, ultimately, to the loss of large numbers of trees there. We uphold the court's conclusion as to that issue. </a:t>
            </a:r>
            <a:r>
              <a:rPr lang="en-US" i="1" dirty="0"/>
              <a:t>Ark. Game &amp; Fish </a:t>
            </a:r>
            <a:r>
              <a:rPr lang="en-US" i="1" dirty="0" err="1"/>
              <a:t>Comm'n</a:t>
            </a:r>
            <a:r>
              <a:rPr lang="en-US" i="1" dirty="0"/>
              <a:t> v. United States</a:t>
            </a:r>
            <a:r>
              <a:rPr lang="en-US" dirty="0"/>
              <a:t>, 736 F.3d 1364, 1372-1373, 2013 U.S. App. LEXIS 24006, *16-18, 43 ELR 20260, 2013 WL 6231552 (Fed. Cir. 2013)</a:t>
            </a:r>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67</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6784149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ClrTx/>
              <a:buSzTx/>
            </a:pPr>
            <a:r>
              <a:rPr lang="en-US" altLang="en-US" sz="1200" b="0" i="0" dirty="0" smtClean="0">
                <a:solidFill>
                  <a:srgbClr val="000000"/>
                </a:solidFill>
              </a:rPr>
              <a:t>The district includes 18 counties; and has roughly 700 employees.</a:t>
            </a:r>
          </a:p>
          <a:p>
            <a:pPr eaLnBrk="1" hangingPunct="1">
              <a:spcBef>
                <a:spcPct val="0"/>
              </a:spcBef>
              <a:buClrTx/>
              <a:buSzTx/>
              <a:buFontTx/>
              <a:buNone/>
            </a:pPr>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68</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5050727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altLang="en-US" sz="1200" b="1" dirty="0" smtClean="0">
                <a:ea typeface="ＭＳ Ｐゴシック" pitchFamily="34" charset="-128"/>
              </a:rPr>
              <a:t>ASK:</a:t>
            </a:r>
            <a:r>
              <a:rPr lang="en-US" altLang="en-US" sz="1200" b="1" baseline="0" dirty="0" smtClean="0">
                <a:ea typeface="ＭＳ Ｐゴシック" pitchFamily="34" charset="-128"/>
              </a:rPr>
              <a:t>  </a:t>
            </a:r>
            <a:r>
              <a:rPr lang="en-US" altLang="en-US" sz="1200" b="0" dirty="0" smtClean="0">
                <a:ea typeface="ＭＳ Ｐゴシック" pitchFamily="34" charset="-128"/>
              </a:rPr>
              <a:t>Do</a:t>
            </a:r>
            <a:r>
              <a:rPr lang="en-US" altLang="en-US" sz="1200" b="0" baseline="0" dirty="0" smtClean="0">
                <a:ea typeface="ＭＳ Ｐゴシック" pitchFamily="34" charset="-128"/>
              </a:rPr>
              <a:t> harm prevention or </a:t>
            </a:r>
            <a:r>
              <a:rPr lang="en-US" altLang="en-US" sz="1200" b="0" dirty="0" smtClean="0">
                <a:ea typeface="ＭＳ Ｐゴシック" pitchFamily="34" charset="-128"/>
              </a:rPr>
              <a:t>NAI ever bear no relationship to public good?</a:t>
            </a:r>
          </a:p>
          <a:p>
            <a:pPr eaLnBrk="1" hangingPunct="1">
              <a:lnSpc>
                <a:spcPct val="80000"/>
              </a:lnSpc>
              <a:spcBef>
                <a:spcPct val="0"/>
              </a:spcBef>
            </a:pPr>
            <a:r>
              <a:rPr lang="en-US" altLang="en-US" sz="1200" b="1" dirty="0" smtClean="0">
                <a:ea typeface="ＭＳ Ｐゴシック" pitchFamily="34" charset="-128"/>
              </a:rPr>
              <a:t>Suggested Response:  </a:t>
            </a:r>
            <a:r>
              <a:rPr lang="en-US" altLang="en-US" sz="1200" dirty="0" smtClean="0">
                <a:ea typeface="ＭＳ Ｐゴシック" pitchFamily="34" charset="-128"/>
              </a:rPr>
              <a:t>No, the whole idea is to link harm prevention to government action.</a:t>
            </a:r>
          </a:p>
          <a:p>
            <a:pPr eaLnBrk="1" hangingPunct="1">
              <a:lnSpc>
                <a:spcPct val="80000"/>
              </a:lnSpc>
              <a:spcBef>
                <a:spcPct val="0"/>
              </a:spcBef>
            </a:pPr>
            <a:endParaRPr lang="en-US" altLang="en-US" sz="1200" dirty="0" smtClean="0">
              <a:ea typeface="ＭＳ Ｐゴシック" pitchFamily="34" charset="-128"/>
            </a:endParaRPr>
          </a:p>
          <a:p>
            <a:pPr eaLnBrk="1" hangingPunct="1">
              <a:lnSpc>
                <a:spcPct val="80000"/>
              </a:lnSpc>
              <a:spcBef>
                <a:spcPct val="0"/>
              </a:spcBef>
            </a:pPr>
            <a:r>
              <a:rPr lang="en-US" altLang="en-US" sz="1200" dirty="0" smtClean="0">
                <a:ea typeface="ＭＳ Ｐゴシック" pitchFamily="34" charset="-128"/>
              </a:rPr>
              <a:t>IV  Land use Exactions which are not really related to the articulated government interest as in </a:t>
            </a:r>
            <a:r>
              <a:rPr lang="en-US" altLang="en-US" sz="1200" i="1" dirty="0" err="1" smtClean="0">
                <a:ea typeface="ＭＳ Ｐゴシック" pitchFamily="34" charset="-128"/>
              </a:rPr>
              <a:t>Nollan</a:t>
            </a:r>
            <a:r>
              <a:rPr lang="en-US" altLang="en-US" sz="1200" i="1" dirty="0" smtClean="0">
                <a:ea typeface="ＭＳ Ｐゴシック" pitchFamily="34" charset="-128"/>
              </a:rPr>
              <a:t> v. California Coastal Commission </a:t>
            </a:r>
            <a:r>
              <a:rPr lang="en-US" altLang="en-US" sz="1200" dirty="0" smtClean="0">
                <a:ea typeface="ＭＳ Ｐゴシック" pitchFamily="34" charset="-128"/>
              </a:rPr>
              <a:t>483 US 825 (1987) where the California Coastal Commission conditioned a permit to expand an existing beachfront home on the owner granting an easement to the public to cross his beachfront land. The articulated government interest was that the lateral expansion of the home would reduce the amount of beach and ocean the public on the road side of the home could see. The Court indicated that preserving public views from the road really did not have an essential nexus with allowing folks to cross a beach. The Court also cited the </a:t>
            </a:r>
            <a:r>
              <a:rPr lang="en-US" altLang="en-US" sz="1200" i="1" dirty="0" smtClean="0">
                <a:ea typeface="ＭＳ Ｐゴシック" pitchFamily="34" charset="-128"/>
              </a:rPr>
              <a:t>Dolan v. Tigard </a:t>
            </a:r>
            <a:r>
              <a:rPr lang="en-US" altLang="en-US" sz="1200" dirty="0" smtClean="0">
                <a:ea typeface="ＭＳ Ｐゴシック" pitchFamily="34" charset="-128"/>
              </a:rPr>
              <a:t>512 US 374 (1994) case where someone wanted to expand a plumbing store and the community wanted the store to give the community some adjacent flood plain property and an easement for bike path in return for the possible increase in traffic caused by the expansion of the store. Again, in </a:t>
            </a:r>
            <a:r>
              <a:rPr lang="en-US" altLang="en-US" sz="1200" dirty="0" smtClean="0">
                <a:ea typeface="ＭＳ Ｐゴシック" pitchFamily="34" charset="-128"/>
              </a:rPr>
              <a:t>Dolan </a:t>
            </a:r>
            <a:r>
              <a:rPr lang="en-US" altLang="en-US" sz="1200" dirty="0" smtClean="0">
                <a:ea typeface="ＭＳ Ｐゴシック" pitchFamily="34" charset="-128"/>
              </a:rPr>
              <a:t>the court basically indicated that there was really no relationship between the government interest and the exaction attempted. Basically the Court is saying no to plans of extortion.</a:t>
            </a:r>
          </a:p>
          <a:p>
            <a:pPr eaLnBrk="1" hangingPunct="1">
              <a:lnSpc>
                <a:spcPct val="80000"/>
              </a:lnSpc>
              <a:spcBef>
                <a:spcPct val="0"/>
              </a:spcBef>
            </a:pPr>
            <a:endParaRPr lang="en-US" altLang="en-US" sz="1200" dirty="0" smtClean="0">
              <a:ea typeface="ＭＳ Ｐゴシック" pitchFamily="34" charset="-128"/>
            </a:endParaRPr>
          </a:p>
          <a:p>
            <a:endParaRPr lang="en-US" b="0" dirty="0" smtClean="0"/>
          </a:p>
          <a:p>
            <a:pPr eaLnBrk="1" hangingPunct="1">
              <a:lnSpc>
                <a:spcPct val="80000"/>
              </a:lnSpc>
              <a:spcBef>
                <a:spcPct val="0"/>
              </a:spcBef>
            </a:pPr>
            <a:endParaRPr lang="en-US" altLang="en-US" sz="1200" dirty="0" smtClean="0">
              <a:ea typeface="ＭＳ Ｐゴシック" pitchFamily="34" charset="-128"/>
            </a:endParaRPr>
          </a:p>
          <a:p>
            <a:endParaRPr lang="en-US" b="0" dirty="0"/>
          </a:p>
        </p:txBody>
      </p:sp>
      <p:sp>
        <p:nvSpPr>
          <p:cNvPr id="4" name="Slide Number Placeholder 3"/>
          <p:cNvSpPr>
            <a:spLocks noGrp="1"/>
          </p:cNvSpPr>
          <p:nvPr>
            <p:ph type="sldNum" sz="quarter" idx="10"/>
          </p:nvPr>
        </p:nvSpPr>
        <p:spPr/>
        <p:txBody>
          <a:bodyPr/>
          <a:lstStyle/>
          <a:p>
            <a:fld id="{747641A0-CF2C-4CD0-B63C-5A16DC22D8C5}" type="slidenum">
              <a:rPr lang="en-US" smtClean="0"/>
              <a:t>69</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599895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347472">
              <a:buClr>
                <a:schemeClr val="accent3"/>
              </a:buClr>
              <a:buFont typeface="Arial" panose="020B0604020202020204" pitchFamily="34" charset="0"/>
              <a:buNone/>
            </a:pPr>
            <a:endParaRPr lang="en-US" altLang="en-US" dirty="0" smtClean="0"/>
          </a:p>
        </p:txBody>
      </p:sp>
      <p:sp>
        <p:nvSpPr>
          <p:cNvPr id="4" name="Slide Number Placeholder 3"/>
          <p:cNvSpPr>
            <a:spLocks noGrp="1"/>
          </p:cNvSpPr>
          <p:nvPr>
            <p:ph type="sldNum" sz="quarter" idx="10"/>
          </p:nvPr>
        </p:nvSpPr>
        <p:spPr/>
        <p:txBody>
          <a:bodyPr/>
          <a:lstStyle/>
          <a:p>
            <a:fld id="{747641A0-CF2C-4CD0-B63C-5A16DC22D8C5}" type="slidenum">
              <a:rPr lang="en-US" smtClean="0"/>
              <a:t>7</a:t>
            </a:fld>
            <a:endParaRPr lang="en-US"/>
          </a:p>
        </p:txBody>
      </p:sp>
      <p:sp>
        <p:nvSpPr>
          <p:cNvPr id="5" name="Footer Placeholder 4"/>
          <p:cNvSpPr>
            <a:spLocks noGrp="1"/>
          </p:cNvSpPr>
          <p:nvPr>
            <p:ph type="ftr" sz="quarter" idx="11"/>
          </p:nvPr>
        </p:nvSpPr>
        <p:spPr>
          <a:xfrm>
            <a:off x="0" y="8685213"/>
            <a:ext cx="4191000" cy="457200"/>
          </a:xfrm>
        </p:spPr>
        <p:txBody>
          <a:bodyPr/>
          <a:lstStyle/>
          <a:p>
            <a:r>
              <a:rPr lang="en-US" dirty="0" smtClean="0"/>
              <a:t>NHMA Disaster Risk Reduction Ambassador Curriculum </a:t>
            </a:r>
            <a:endParaRPr lang="en-US" dirty="0"/>
          </a:p>
        </p:txBody>
      </p:sp>
      <p:sp>
        <p:nvSpPr>
          <p:cNvPr id="6" name="Header Placeholder 5"/>
          <p:cNvSpPr>
            <a:spLocks noGrp="1"/>
          </p:cNvSpPr>
          <p:nvPr>
            <p:ph type="hdr" sz="quarter" idx="12"/>
          </p:nvPr>
        </p:nvSpPr>
        <p:spPr>
          <a:xfrm>
            <a:off x="0" y="0"/>
            <a:ext cx="4495800" cy="457200"/>
          </a:xfrm>
        </p:spPr>
        <p:txBody>
          <a:bodyPr/>
          <a:lstStyle/>
          <a:p>
            <a:r>
              <a:rPr lang="en-US" dirty="0" smtClean="0"/>
              <a:t>Module 15: Legal and Policy Opportunities for Disaster Risk Reduction</a:t>
            </a:r>
            <a:endParaRPr lang="en-US" dirty="0"/>
          </a:p>
        </p:txBody>
      </p:sp>
    </p:spTree>
    <p:extLst>
      <p:ext uri="{BB962C8B-B14F-4D97-AF65-F5344CB8AC3E}">
        <p14:creationId xmlns:p14="http://schemas.microsoft.com/office/powerpoint/2010/main" val="33020341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70</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8014766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Turning </a:t>
            </a:r>
            <a:r>
              <a:rPr lang="en-US" sz="1200" b="1" i="1" kern="1200" dirty="0" smtClean="0">
                <a:solidFill>
                  <a:schemeClr val="tx1"/>
                </a:solidFill>
                <a:effectLst/>
                <a:latin typeface="+mn-lt"/>
                <a:ea typeface="+mn-ea"/>
                <a:cs typeface="+mn-cs"/>
              </a:rPr>
              <a:t>Koontz</a:t>
            </a:r>
            <a:r>
              <a:rPr lang="en-US" sz="1200" b="1" kern="1200" dirty="0" smtClean="0">
                <a:solidFill>
                  <a:schemeClr val="tx1"/>
                </a:solidFill>
                <a:effectLst/>
                <a:latin typeface="+mn-lt"/>
                <a:ea typeface="+mn-ea"/>
                <a:cs typeface="+mn-cs"/>
              </a:rPr>
              <a:t> into an Opportunity for More Resilient Communities</a:t>
            </a:r>
            <a:r>
              <a:rPr lang="en-US" sz="1200" kern="1200" dirty="0" smtClean="0">
                <a:solidFill>
                  <a:schemeClr val="tx1"/>
                </a:solidFill>
                <a:effectLst/>
                <a:latin typeface="+mn-lt"/>
                <a:ea typeface="+mn-ea"/>
                <a:cs typeface="+mn-cs"/>
              </a:rPr>
              <a:t>, by Edward A. Thomas Esq., and Lynsey R. Johnson J.D., in </a:t>
            </a:r>
            <a:r>
              <a:rPr lang="en-US" sz="1200" i="1" kern="1200" dirty="0" smtClean="0">
                <a:solidFill>
                  <a:schemeClr val="tx1"/>
                </a:solidFill>
                <a:effectLst/>
                <a:latin typeface="+mn-lt"/>
                <a:ea typeface="+mn-ea"/>
                <a:cs typeface="+mn-cs"/>
              </a:rPr>
              <a:t>National Wetlands Newsletter</a:t>
            </a:r>
            <a:r>
              <a:rPr lang="en-US" sz="1200" kern="1200" dirty="0" smtClean="0">
                <a:solidFill>
                  <a:schemeClr val="tx1"/>
                </a:solidFill>
                <a:effectLst/>
                <a:latin typeface="+mn-lt"/>
                <a:ea typeface="+mn-ea"/>
                <a:cs typeface="+mn-cs"/>
              </a:rPr>
              <a:t>, March/April 2014, vol.36, no.2. </a:t>
            </a:r>
          </a:p>
          <a:p>
            <a:pPr lvl="0"/>
            <a:endParaRPr lang="en-US" dirty="0"/>
          </a:p>
          <a:p>
            <a:pPr lvl="0"/>
            <a:r>
              <a:rPr lang="en-US" sz="1200" kern="1200" dirty="0" smtClean="0">
                <a:solidFill>
                  <a:schemeClr val="tx1"/>
                </a:solidFill>
                <a:effectLst/>
                <a:latin typeface="+mn-lt"/>
                <a:ea typeface="+mn-ea"/>
                <a:cs typeface="+mn-cs"/>
              </a:rPr>
              <a:t>Located on the American Bar Association Website at:</a:t>
            </a:r>
          </a:p>
          <a:p>
            <a:r>
              <a:rPr lang="en-US" sz="1200" u="sng" kern="1200" dirty="0" smtClean="0">
                <a:solidFill>
                  <a:schemeClr val="tx1"/>
                </a:solidFill>
                <a:effectLst/>
                <a:latin typeface="+mn-lt"/>
                <a:ea typeface="+mn-ea"/>
                <a:cs typeface="+mn-cs"/>
                <a:hlinkClick r:id="rId3"/>
              </a:rPr>
              <a:t>http://www.americanbar.org/content/dam/aba/administrative/state_local_government/land_use.authcheckdam.pdf</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71</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26515581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47641A0-CF2C-4CD0-B63C-5A16DC22D8C5}" type="slidenum">
              <a:rPr lang="en-US" smtClean="0"/>
              <a:t>72</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0526835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ClrTx/>
              <a:buSzTx/>
              <a:buFontTx/>
              <a:buNone/>
            </a:pPr>
            <a:r>
              <a:rPr lang="en-US" altLang="en-US" sz="1200" i="0" dirty="0" smtClean="0">
                <a:solidFill>
                  <a:srgbClr val="000000"/>
                </a:solidFill>
              </a:rPr>
              <a:t>Some takeaways from the tour: </a:t>
            </a:r>
          </a:p>
          <a:p>
            <a:pPr marL="171450" indent="-171450" eaLnBrk="1" hangingPunct="1">
              <a:spcBef>
                <a:spcPct val="0"/>
              </a:spcBef>
              <a:buClrTx/>
              <a:buSzTx/>
              <a:buFont typeface="Arial" panose="020B0604020202020204" pitchFamily="34" charset="0"/>
              <a:buChar char="•"/>
            </a:pPr>
            <a:r>
              <a:rPr lang="en-US" altLang="en-US" sz="1200" i="0" dirty="0" smtClean="0">
                <a:solidFill>
                  <a:srgbClr val="000000"/>
                </a:solidFill>
              </a:rPr>
              <a:t>There are serious and worsening flood problems in the area.</a:t>
            </a:r>
          </a:p>
          <a:p>
            <a:pPr marL="171450" indent="-171450" eaLnBrk="1" hangingPunct="1">
              <a:spcBef>
                <a:spcPct val="0"/>
              </a:spcBef>
              <a:buClrTx/>
              <a:buSzTx/>
              <a:buFont typeface="Arial" panose="020B0604020202020204" pitchFamily="34" charset="0"/>
              <a:buChar char="•"/>
            </a:pPr>
            <a:r>
              <a:rPr lang="en-US" altLang="en-US" sz="1200" i="0" dirty="0" smtClean="0">
                <a:solidFill>
                  <a:srgbClr val="000000"/>
                </a:solidFill>
              </a:rPr>
              <a:t>There is a need for better Low Impact Development</a:t>
            </a:r>
            <a:r>
              <a:rPr lang="en-US" altLang="en-US" sz="1200" i="0" baseline="0" dirty="0" smtClean="0">
                <a:solidFill>
                  <a:srgbClr val="000000"/>
                </a:solidFill>
              </a:rPr>
              <a:t> (</a:t>
            </a:r>
            <a:r>
              <a:rPr lang="en-US" altLang="en-US" sz="1200" i="0" dirty="0" smtClean="0">
                <a:solidFill>
                  <a:srgbClr val="000000"/>
                </a:solidFill>
              </a:rPr>
              <a:t>LID)-based development standards and stormwater system maintenance.</a:t>
            </a:r>
            <a:endParaRPr lang="en-US" altLang="en-US" sz="1200" i="0" dirty="0">
              <a:solidFill>
                <a:srgbClr val="000000"/>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73</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0526835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74</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3335905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75</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3354187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76</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26794071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smtClean="0">
                <a:ea typeface="ＭＳ Ｐゴシック" pitchFamily="34" charset="-128"/>
              </a:rPr>
              <a:t>Many commentators view this case as a major victory for property owners and a defeat for government regulation.</a:t>
            </a:r>
          </a:p>
          <a:p>
            <a:pPr marL="171450" indent="-171450">
              <a:buFont typeface="Arial" panose="020B0604020202020204" pitchFamily="34" charset="0"/>
              <a:buChar char="•"/>
            </a:pPr>
            <a:r>
              <a:rPr lang="en-US" altLang="en-US" dirty="0" smtClean="0">
                <a:ea typeface="ＭＳ Ｐゴシック" pitchFamily="34" charset="-128"/>
              </a:rPr>
              <a:t>There are articles quoting attorneys who claim that subjecting monetary exactions to taking analysis will be "devastating</a:t>
            </a:r>
            <a:r>
              <a:rPr lang="en-US" altLang="ja-JP" dirty="0" smtClean="0">
                <a:ea typeface="ＭＳ Ｐゴシック" pitchFamily="34" charset="-128"/>
              </a:rPr>
              <a:t>“ to land use planning and will limit the ability and incentive of local governments to negotiate for conditions that mitigate the impacts of proposed development.</a:t>
            </a:r>
            <a:endParaRPr lang="en-US" dirty="0" smtClean="0"/>
          </a:p>
          <a:p>
            <a:pPr marL="628650" lvl="1" indent="-171450">
              <a:buFont typeface="Arial" panose="020B0604020202020204" pitchFamily="34" charset="0"/>
              <a:buChar char="•"/>
            </a:pPr>
            <a:r>
              <a:rPr lang="en-US" altLang="en-US" dirty="0" smtClean="0">
                <a:ea typeface="ＭＳ Ｐゴシック" pitchFamily="34" charset="-128"/>
              </a:rPr>
              <a:t>There are all sorts of alarmist articles quoting attorneys who are basically predicting that the sky is falling.</a:t>
            </a:r>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77</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3004509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“Turning </a:t>
            </a:r>
            <a:r>
              <a:rPr lang="en-US" altLang="en-US" i="1" dirty="0" smtClean="0"/>
              <a:t>Koontz</a:t>
            </a:r>
            <a:r>
              <a:rPr lang="en-US" altLang="en-US" dirty="0" smtClean="0"/>
              <a:t> into an Opportunity for More Resilient Communities”</a:t>
            </a:r>
            <a:br>
              <a:rPr lang="en-US" altLang="en-US" dirty="0" smtClean="0"/>
            </a:br>
            <a:r>
              <a:rPr lang="en-US" altLang="en-US" dirty="0" smtClean="0"/>
              <a:t>by Edward A. Thomas Esq., and Lynsey R. Johnson J.D., in </a:t>
            </a:r>
            <a:r>
              <a:rPr lang="en-US" altLang="en-US" i="1" dirty="0" smtClean="0"/>
              <a:t>National Wetlands Newsletter</a:t>
            </a:r>
            <a:r>
              <a:rPr lang="en-US" altLang="en-US" dirty="0" smtClean="0"/>
              <a:t>, March/April 2014, vol.36, no.2</a:t>
            </a:r>
            <a:endParaRPr lang="en-US" dirty="0" smtClean="0"/>
          </a:p>
          <a:p>
            <a:endParaRPr lang="en-US" altLang="en-US" dirty="0" smtClean="0"/>
          </a:p>
          <a:p>
            <a:r>
              <a:rPr lang="en-US" altLang="en-US" dirty="0" smtClean="0"/>
              <a:t>Located on the American Bar Association Website at:</a:t>
            </a:r>
          </a:p>
          <a:p>
            <a:r>
              <a:rPr lang="en-US" altLang="en-US" dirty="0" smtClean="0">
                <a:hlinkClick r:id="rId3"/>
              </a:rPr>
              <a:t>http://www.americanbar.org/content/dam/aba/administrative/state_local_government/land_use.authcheckdam.pdf</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78</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4971730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79</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2690189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tx1">
                    <a:lumMod val="50000"/>
                  </a:schemeClr>
                </a:solidFill>
              </a:rPr>
              <a:t>One of the fundamental floodplain management challenges that we face as a Nation is Externality.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solidFill>
                  <a:schemeClr val="tx1">
                    <a:lumMod val="50000"/>
                  </a:schemeClr>
                </a:solidFill>
              </a:rPr>
              <a:t>This means that at least the short term benefits of unwise or improper floodplain development flow to:  </a:t>
            </a:r>
          </a:p>
          <a:p>
            <a:pPr marL="685800" marR="0" lvl="1" indent="-228600" algn="l" defTabSz="914400" rtl="0" eaLnBrk="1" fontAlgn="auto" latinLnBrk="0" hangingPunct="1">
              <a:lnSpc>
                <a:spcPct val="100000"/>
              </a:lnSpc>
              <a:spcBef>
                <a:spcPts val="0"/>
              </a:spcBef>
              <a:spcAft>
                <a:spcPts val="0"/>
              </a:spcAft>
              <a:buClrTx/>
              <a:buSzTx/>
              <a:buFontTx/>
              <a:buAutoNum type="alphaLcParenR"/>
              <a:tabLst/>
              <a:defRPr/>
            </a:pPr>
            <a:r>
              <a:rPr lang="en-US" altLang="en-US" dirty="0" smtClean="0">
                <a:solidFill>
                  <a:schemeClr val="tx1">
                    <a:lumMod val="50000"/>
                  </a:schemeClr>
                </a:solidFill>
              </a:rPr>
              <a:t>Developers (profit on sale and occupancy)  </a:t>
            </a:r>
          </a:p>
          <a:p>
            <a:pPr marL="685800" marR="0" lvl="1" indent="-228600" algn="l" defTabSz="914400" rtl="0" eaLnBrk="1" fontAlgn="auto" latinLnBrk="0" hangingPunct="1">
              <a:lnSpc>
                <a:spcPct val="100000"/>
              </a:lnSpc>
              <a:spcBef>
                <a:spcPts val="0"/>
              </a:spcBef>
              <a:spcAft>
                <a:spcPts val="0"/>
              </a:spcAft>
              <a:buClrTx/>
              <a:buSzTx/>
              <a:buFontTx/>
              <a:buAutoNum type="alphaLcParenR"/>
              <a:tabLst/>
              <a:defRPr/>
            </a:pPr>
            <a:r>
              <a:rPr lang="en-US" altLang="en-US" dirty="0" smtClean="0">
                <a:solidFill>
                  <a:schemeClr val="tx1">
                    <a:lumMod val="50000"/>
                  </a:schemeClr>
                </a:solidFill>
              </a:rPr>
              <a:t>Local governments (real estate and sales taxes-jobs, etc.)  </a:t>
            </a:r>
          </a:p>
          <a:p>
            <a:pPr marL="685800" marR="0" lvl="1" indent="-228600" algn="l" defTabSz="914400" rtl="0" eaLnBrk="1" fontAlgn="auto" latinLnBrk="0" hangingPunct="1">
              <a:lnSpc>
                <a:spcPct val="100000"/>
              </a:lnSpc>
              <a:spcBef>
                <a:spcPts val="0"/>
              </a:spcBef>
              <a:spcAft>
                <a:spcPts val="0"/>
              </a:spcAft>
              <a:buClrTx/>
              <a:buSzTx/>
              <a:buFontTx/>
              <a:buAutoNum type="alphaLcParenR"/>
              <a:tabLst/>
              <a:defRPr/>
            </a:pPr>
            <a:r>
              <a:rPr lang="en-US" altLang="en-US" dirty="0" smtClean="0">
                <a:solidFill>
                  <a:schemeClr val="tx1">
                    <a:lumMod val="50000"/>
                  </a:schemeClr>
                </a:solidFill>
              </a:rPr>
              <a:t>State government (some sales tax-jobs, etc.)  </a:t>
            </a:r>
          </a:p>
          <a:p>
            <a:pPr marL="685800" marR="0" lvl="1" indent="-228600" algn="l" defTabSz="914400" rtl="0" eaLnBrk="1" fontAlgn="auto" latinLnBrk="0" hangingPunct="1">
              <a:lnSpc>
                <a:spcPct val="100000"/>
              </a:lnSpc>
              <a:spcBef>
                <a:spcPts val="0"/>
              </a:spcBef>
              <a:spcAft>
                <a:spcPts val="0"/>
              </a:spcAft>
              <a:buClrTx/>
              <a:buSzTx/>
              <a:buFontTx/>
              <a:buAutoNum type="alphaLcParenR"/>
              <a:tabLst/>
              <a:defRPr/>
            </a:pPr>
            <a:r>
              <a:rPr lang="en-US" altLang="en-US" dirty="0" smtClean="0">
                <a:solidFill>
                  <a:schemeClr val="tx1">
                    <a:lumMod val="50000"/>
                  </a:schemeClr>
                </a:solidFill>
              </a:rPr>
              <a:t>Mortgage companies (profits on loans, etc.)</a:t>
            </a:r>
          </a:p>
          <a:p>
            <a:pPr marL="685800" marR="0" lvl="1" indent="-228600" algn="l" defTabSz="914400" rtl="0" eaLnBrk="1" fontAlgn="auto" latinLnBrk="0" hangingPunct="1">
              <a:lnSpc>
                <a:spcPct val="100000"/>
              </a:lnSpc>
              <a:spcBef>
                <a:spcPts val="0"/>
              </a:spcBef>
              <a:spcAft>
                <a:spcPts val="0"/>
              </a:spcAft>
              <a:buClrTx/>
              <a:buSzTx/>
              <a:buFontTx/>
              <a:buAutoNum type="alphaLcParenR"/>
              <a:tabLst/>
              <a:defRPr/>
            </a:pPr>
            <a:r>
              <a:rPr lang="en-US" altLang="en-US" dirty="0" smtClean="0">
                <a:solidFill>
                  <a:schemeClr val="tx1">
                    <a:lumMod val="50000"/>
                  </a:schemeClr>
                </a:solidFill>
              </a:rPr>
              <a:t>The occupants of floodplains who may benefit from a lovely place to stay for a while, anyway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solidFill>
                <a:schemeClr val="tx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tx1">
                    <a:lumMod val="50000"/>
                  </a:schemeClr>
                </a:solidFill>
              </a:rPr>
              <a:t>Unfortunately, the costs of flooding are usually largely borne by: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solidFill>
                  <a:schemeClr val="tx1">
                    <a:lumMod val="50000"/>
                  </a:schemeClr>
                </a:solidFill>
              </a:rPr>
              <a:t>The Federal and sometimes the State Taxpayer through IRS Casualty Losses, SBA Loans, Disaster CDBG funds, and the whole panoply of federal and private disaster relief described in my publication "Patchwork Quilt; and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solidFill>
                  <a:schemeClr val="tx1">
                    <a:lumMod val="50000"/>
                  </a:schemeClr>
                </a:solidFill>
              </a:rPr>
              <a:t>Disaster victims themselves.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solidFill>
                <a:schemeClr val="tx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tx1">
                    <a:lumMod val="50000"/>
                  </a:schemeClr>
                </a:solidFill>
              </a:rPr>
              <a:t>The resulting externalizing of the costs by those who benefit from improper development is exacerbated in our Nation by the fact that those who  benefit also usually make the decisions about land use; and those who pay usually have little  influence on land use.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solidFill>
                  <a:schemeClr val="tx1">
                    <a:lumMod val="50000"/>
                  </a:schemeClr>
                </a:solidFill>
              </a:rPr>
              <a:t>The NFIP, especially through the CRS program, has made a good start at solving  this problem.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solidFill>
                  <a:schemeClr val="tx1">
                    <a:lumMod val="50000"/>
                  </a:schemeClr>
                </a:solidFill>
              </a:rPr>
              <a:t>But, the NFIP alone will likely not be enough. </a:t>
            </a:r>
          </a:p>
          <a:p>
            <a:endParaRPr lang="en-US"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8</a:t>
            </a:fld>
            <a:endParaRPr lang="en-US"/>
          </a:p>
        </p:txBody>
      </p:sp>
      <p:sp>
        <p:nvSpPr>
          <p:cNvPr id="5" name="Footer Placeholder 4"/>
          <p:cNvSpPr>
            <a:spLocks noGrp="1"/>
          </p:cNvSpPr>
          <p:nvPr>
            <p:ph type="ftr" sz="quarter" idx="11"/>
          </p:nvPr>
        </p:nvSpPr>
        <p:spPr>
          <a:xfrm>
            <a:off x="0" y="8685213"/>
            <a:ext cx="3886200" cy="457200"/>
          </a:xfrm>
        </p:spPr>
        <p:txBody>
          <a:bodyPr/>
          <a:lstStyle/>
          <a:p>
            <a:r>
              <a:rPr lang="en-US" dirty="0" smtClean="0"/>
              <a:t>NHMA Disaster Risk Reduction Ambassador Curriculum </a:t>
            </a:r>
            <a:endParaRPr lang="en-US" dirty="0"/>
          </a:p>
        </p:txBody>
      </p:sp>
      <p:sp>
        <p:nvSpPr>
          <p:cNvPr id="6" name="Header Placeholder 5"/>
          <p:cNvSpPr>
            <a:spLocks noGrp="1"/>
          </p:cNvSpPr>
          <p:nvPr>
            <p:ph type="hdr" sz="quarter" idx="12"/>
          </p:nvPr>
        </p:nvSpPr>
        <p:spPr>
          <a:xfrm>
            <a:off x="0" y="0"/>
            <a:ext cx="4800600" cy="457200"/>
          </a:xfrm>
        </p:spPr>
        <p:txBody>
          <a:bodyPr/>
          <a:lstStyle/>
          <a:p>
            <a:r>
              <a:rPr lang="en-US" dirty="0" smtClean="0"/>
              <a:t>Module 15: Legal and Policy Opportunities for Disaster Risk Reduction</a:t>
            </a:r>
            <a:endParaRPr lang="en-US" dirty="0"/>
          </a:p>
        </p:txBody>
      </p:sp>
    </p:spTree>
    <p:extLst>
      <p:ext uri="{BB962C8B-B14F-4D97-AF65-F5344CB8AC3E}">
        <p14:creationId xmlns:p14="http://schemas.microsoft.com/office/powerpoint/2010/main" val="9719873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dirty="0" smtClean="0">
                <a:ea typeface="ＭＳ Ｐゴシック" pitchFamily="34" charset="-128"/>
              </a:rPr>
              <a:t>David Mallory and Ed</a:t>
            </a:r>
            <a:r>
              <a:rPr lang="en-US" altLang="en-US" baseline="0" dirty="0" smtClean="0">
                <a:ea typeface="ＭＳ Ｐゴシック" pitchFamily="34" charset="-128"/>
              </a:rPr>
              <a:t> </a:t>
            </a:r>
            <a:r>
              <a:rPr lang="en-US" altLang="en-US" baseline="0" dirty="0" smtClean="0">
                <a:ea typeface="ＭＳ Ｐゴシック" pitchFamily="34" charset="-128"/>
              </a:rPr>
              <a:t>Thomas</a:t>
            </a:r>
            <a:r>
              <a:rPr lang="en-US" altLang="en-US" dirty="0" smtClean="0">
                <a:ea typeface="ＭＳ Ｐゴシック" pitchFamily="34" charset="-128"/>
              </a:rPr>
              <a:t> </a:t>
            </a:r>
            <a:r>
              <a:rPr lang="en-US" altLang="en-US" dirty="0" smtClean="0">
                <a:ea typeface="ＭＳ Ｐゴシック" pitchFamily="34" charset="-128"/>
              </a:rPr>
              <a:t>have suggestions about how to avoid such </a:t>
            </a:r>
            <a:r>
              <a:rPr lang="en-US" altLang="en-US" dirty="0" smtClean="0">
                <a:ea typeface="ＭＳ Ｐゴシック" pitchFamily="34" charset="-128"/>
              </a:rPr>
              <a:t>litigation.</a:t>
            </a:r>
            <a:endParaRPr lang="en-US" altLang="en-US" dirty="0" smtClean="0">
              <a:ea typeface="ＭＳ Ｐゴシック" pitchFamily="34" charset="-128"/>
            </a:endParaRPr>
          </a:p>
          <a:p>
            <a:pPr marL="171450" indent="-171450">
              <a:buFont typeface="Arial" panose="020B0604020202020204" pitchFamily="34" charset="0"/>
              <a:buChar char="•"/>
              <a:defRPr/>
            </a:pPr>
            <a:r>
              <a:rPr lang="en-US" altLang="en-US" dirty="0" smtClean="0">
                <a:ea typeface="ＭＳ Ｐゴシック" pitchFamily="34" charset="-128"/>
              </a:rPr>
              <a:t>They have been presenting Workshops and webinars on principled, successful safe development/No Adverse Impact Negotiations for </a:t>
            </a:r>
            <a:r>
              <a:rPr lang="en-US" altLang="en-US" dirty="0" smtClean="0">
                <a:ea typeface="ＭＳ Ｐゴシック" pitchFamily="34" charset="-128"/>
              </a:rPr>
              <a:t>years.</a:t>
            </a:r>
            <a:endParaRPr lang="en-US" altLang="en-US" dirty="0" smtClean="0">
              <a:ea typeface="ＭＳ Ｐゴシック" pitchFamily="34" charset="-128"/>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80</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2442216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smtClean="0"/>
              <a:t>The tests for a “Taking” described in the writings and lectures of Dr. Jon </a:t>
            </a:r>
            <a:r>
              <a:rPr lang="en-US" altLang="en-US" dirty="0" err="1" smtClean="0"/>
              <a:t>Kusler</a:t>
            </a:r>
            <a:r>
              <a:rPr lang="en-US" altLang="en-US" dirty="0" smtClean="0"/>
              <a:t>, Sam Riley Medlock, and Edward Thomas, extensively examine the details of what is a “Taking.”</a:t>
            </a:r>
          </a:p>
          <a:p>
            <a:pPr marL="171450" indent="-171450">
              <a:buFont typeface="Arial" panose="020B0604020202020204" pitchFamily="34" charset="0"/>
              <a:buChar char="•"/>
            </a:pPr>
            <a:r>
              <a:rPr lang="en-US" altLang="en-US" dirty="0" smtClean="0"/>
              <a:t>Bottom Line: Harm Prevention Regulation is at core of why we have such an institution as “Government”</a:t>
            </a:r>
          </a:p>
          <a:p>
            <a:pPr marL="171450" indent="-171450">
              <a:buFont typeface="Arial" panose="020B0604020202020204" pitchFamily="34" charset="0"/>
              <a:buChar char="•"/>
            </a:pPr>
            <a:r>
              <a:rPr lang="en-US" altLang="en-US" dirty="0" smtClean="0"/>
              <a:t>Virtually no successful litigation alleging taking when harm prevention regulations are sensible and fairly applied</a:t>
            </a:r>
            <a:endParaRPr lang="en-US" dirty="0" smtClean="0"/>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81</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0592402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Ask </a:t>
            </a:r>
            <a:r>
              <a:rPr lang="en-US" baseline="0" dirty="0" smtClean="0"/>
              <a:t>the question and solicit suggestions from participants before providing the suggested answer below.</a:t>
            </a:r>
          </a:p>
          <a:p>
            <a:r>
              <a:rPr lang="en-US" altLang="en-US" b="1" dirty="0" smtClean="0"/>
              <a:t>Hint:  </a:t>
            </a:r>
            <a:r>
              <a:rPr lang="en-US" altLang="en-US" dirty="0" smtClean="0"/>
              <a:t>He Was called the Mahatma, or enlightened one</a:t>
            </a:r>
          </a:p>
          <a:p>
            <a:r>
              <a:rPr lang="en-US" altLang="en-US" b="1" dirty="0" smtClean="0"/>
              <a:t>Answer:</a:t>
            </a:r>
            <a:r>
              <a:rPr lang="en-US" altLang="en-US" b="1" baseline="0" dirty="0" smtClean="0"/>
              <a:t>  </a:t>
            </a:r>
            <a:r>
              <a:rPr lang="en-US" altLang="en-US" dirty="0" smtClean="0"/>
              <a:t>All of the above - and the father of non-violent resistance as well as Indian independence</a:t>
            </a:r>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82</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1470496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83</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9543904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concept of using property so it does not harm others:</a:t>
            </a:r>
          </a:p>
          <a:p>
            <a:pPr marL="171450" lvl="0" indent="-171450">
              <a:buFont typeface="Arial" panose="020B0604020202020204" pitchFamily="34" charset="0"/>
              <a:buChar char="•"/>
            </a:pPr>
            <a:r>
              <a:rPr lang="en-US" altLang="en-US" dirty="0" smtClean="0"/>
              <a:t>Is important to all aspects of what we do in developing and redeveloping communities</a:t>
            </a:r>
          </a:p>
          <a:p>
            <a:pPr marL="171450" lvl="0" indent="-171450">
              <a:buFont typeface="Arial" panose="020B0604020202020204" pitchFamily="34" charset="0"/>
              <a:buChar char="•"/>
            </a:pPr>
            <a:r>
              <a:rPr lang="en-US" altLang="en-US" dirty="0" smtClean="0"/>
              <a:t>Will help us understand how to proceed for current community decisions and for the future, as we shall see</a:t>
            </a:r>
            <a:endParaRPr lang="en-US" dirty="0" smtClean="0"/>
          </a:p>
          <a:p>
            <a:endParaRPr lang="en-US" altLang="en-US" dirty="0" smtClean="0">
              <a:solidFill>
                <a:schemeClr val="tx1">
                  <a:lumMod val="50000"/>
                </a:schemeClr>
              </a:solidFill>
            </a:endParaRPr>
          </a:p>
          <a:p>
            <a:r>
              <a:rPr lang="en-US" altLang="en-US" dirty="0" smtClean="0">
                <a:solidFill>
                  <a:schemeClr val="tx1">
                    <a:lumMod val="50000"/>
                  </a:schemeClr>
                </a:solidFill>
              </a:rPr>
              <a:t>Our Courts in the US are Courts of both law and equity.</a:t>
            </a:r>
          </a:p>
          <a:p>
            <a:r>
              <a:rPr lang="en-US" altLang="en-US" dirty="0" smtClean="0">
                <a:solidFill>
                  <a:schemeClr val="tx1">
                    <a:lumMod val="50000"/>
                  </a:schemeClr>
                </a:solidFill>
              </a:rPr>
              <a:t>Law, well law is statute, legal precedent, the US and State Constitutions, Treaties, etc. coupled with evolving standards of reasonable action</a:t>
            </a:r>
            <a:r>
              <a:rPr lang="en-US" altLang="en-US" strike="sngStrike" dirty="0" smtClean="0">
                <a:solidFill>
                  <a:srgbClr val="FF0000"/>
                </a:solidFill>
              </a:rPr>
              <a:t> </a:t>
            </a:r>
            <a:endParaRPr lang="en-US" altLang="en-US" dirty="0" smtClean="0">
              <a:solidFill>
                <a:schemeClr val="tx1">
                  <a:lumMod val="50000"/>
                </a:schemeClr>
              </a:solidFill>
            </a:endParaRPr>
          </a:p>
          <a:p>
            <a:r>
              <a:rPr lang="en-US" altLang="en-US" dirty="0" smtClean="0">
                <a:solidFill>
                  <a:schemeClr val="tx1">
                    <a:lumMod val="50000"/>
                  </a:schemeClr>
                </a:solidFill>
              </a:rPr>
              <a:t>Equity is very important for our discussions. </a:t>
            </a:r>
          </a:p>
          <a:p>
            <a:pPr marL="171450" indent="-171450">
              <a:buFont typeface="Arial" panose="020B0604020202020204" pitchFamily="34" charset="0"/>
              <a:buChar char="•"/>
            </a:pPr>
            <a:r>
              <a:rPr lang="en-US" altLang="en-US" dirty="0" smtClean="0">
                <a:solidFill>
                  <a:schemeClr val="tx1">
                    <a:lumMod val="50000"/>
                  </a:schemeClr>
                </a:solidFill>
              </a:rPr>
              <a:t>Equity is based on fairness, influenced by concepts of morality. </a:t>
            </a:r>
          </a:p>
          <a:p>
            <a:pPr marL="171450" indent="-171450">
              <a:buFont typeface="Arial" panose="020B0604020202020204" pitchFamily="34" charset="0"/>
              <a:buChar char="•"/>
            </a:pPr>
            <a:r>
              <a:rPr lang="en-US" altLang="en-US" dirty="0" smtClean="0">
                <a:solidFill>
                  <a:schemeClr val="tx1">
                    <a:lumMod val="50000"/>
                  </a:schemeClr>
                </a:solidFill>
              </a:rPr>
              <a:t>Sometimes courts will really get very innovative to come out with a moral, decent result. </a:t>
            </a:r>
          </a:p>
          <a:p>
            <a:pPr marL="171450" indent="-171450">
              <a:buFont typeface="Arial" panose="020B0604020202020204" pitchFamily="34" charset="0"/>
              <a:buChar char="•"/>
            </a:pPr>
            <a:r>
              <a:rPr lang="en-US" altLang="en-US" dirty="0" smtClean="0">
                <a:solidFill>
                  <a:schemeClr val="tx1">
                    <a:lumMod val="50000"/>
                  </a:schemeClr>
                </a:solidFill>
              </a:rPr>
              <a:t>Juries seem to often try to help the underdog for similar reasons.</a:t>
            </a:r>
          </a:p>
          <a:p>
            <a:pPr marL="171450" indent="-171450">
              <a:buFont typeface="Arial" panose="020B0604020202020204" pitchFamily="34" charset="0"/>
              <a:buChar char="•"/>
            </a:pPr>
            <a:r>
              <a:rPr lang="en-US" altLang="en-US" dirty="0" smtClean="0">
                <a:solidFill>
                  <a:schemeClr val="tx1">
                    <a:lumMod val="50000"/>
                  </a:schemeClr>
                </a:solidFill>
              </a:rPr>
              <a:t>Victims of a dam or levee failure may be considered by some to be deserving some special considerations for some sort of “equitable” reason.</a:t>
            </a:r>
          </a:p>
          <a:p>
            <a:pPr marL="171450" indent="-171450">
              <a:buFont typeface="Arial" panose="020B0604020202020204" pitchFamily="34" charset="0"/>
              <a:buChar char="•"/>
            </a:pPr>
            <a:r>
              <a:rPr lang="en-US" altLang="en-US" dirty="0" smtClean="0">
                <a:solidFill>
                  <a:schemeClr val="tx1">
                    <a:lumMod val="50000"/>
                  </a:schemeClr>
                </a:solidFill>
              </a:rPr>
              <a:t>Large companies, insurers, and government agencies may come out on the short end of a case in such a situation.</a:t>
            </a:r>
          </a:p>
          <a:p>
            <a:endParaRPr lang="en-US" altLang="en-US" dirty="0" smtClean="0">
              <a:solidFill>
                <a:schemeClr val="tx1">
                  <a:lumMod val="50000"/>
                </a:schemeClr>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84</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7993331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Virtually every</a:t>
            </a:r>
            <a:r>
              <a:rPr lang="en-US" altLang="en-US" baseline="0" dirty="0" smtClean="0"/>
              <a:t> other state supreme court has something similar to write about </a:t>
            </a:r>
            <a:r>
              <a:rPr lang="en-US" altLang="en-US" i="1" baseline="0" dirty="0" smtClean="0"/>
              <a:t>sic </a:t>
            </a:r>
            <a:r>
              <a:rPr lang="en-US" altLang="en-US" i="1" baseline="0" dirty="0" err="1" smtClean="0"/>
              <a:t>utere</a:t>
            </a:r>
            <a:r>
              <a:rPr lang="en-US" altLang="en-US" baseline="0" dirty="0" smtClean="0"/>
              <a:t>.</a:t>
            </a:r>
            <a:endParaRPr lang="en-US" altLang="en-US" dirty="0" smtClean="0"/>
          </a:p>
        </p:txBody>
      </p:sp>
      <p:sp>
        <p:nvSpPr>
          <p:cNvPr id="4" name="Slide Number Placeholder 3"/>
          <p:cNvSpPr>
            <a:spLocks noGrp="1"/>
          </p:cNvSpPr>
          <p:nvPr>
            <p:ph type="sldNum" sz="quarter" idx="10"/>
          </p:nvPr>
        </p:nvSpPr>
        <p:spPr/>
        <p:txBody>
          <a:bodyPr/>
          <a:lstStyle/>
          <a:p>
            <a:fld id="{747641A0-CF2C-4CD0-B63C-5A16DC22D8C5}" type="slidenum">
              <a:rPr lang="en-US" smtClean="0"/>
              <a:t>85</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6589590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i="0" dirty="0" smtClean="0"/>
              <a:t>See, also </a:t>
            </a:r>
            <a:r>
              <a:rPr lang="en-US" altLang="en-US" sz="1200" b="0" i="1" dirty="0" smtClean="0"/>
              <a:t>American Planning Association (APA) Policy Guide on Takings </a:t>
            </a:r>
            <a:r>
              <a:rPr lang="en-US" altLang="en-US" sz="1200" b="0" i="0" dirty="0" smtClean="0"/>
              <a:t>adopted in 1995.</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i="0" dirty="0" smtClean="0"/>
              <a:t>Located at:  </a:t>
            </a:r>
            <a:r>
              <a:rPr lang="en-US" altLang="en-US" sz="1200" b="0" i="0" dirty="0" smtClean="0">
                <a:hlinkClick r:id="rId3"/>
              </a:rPr>
              <a:t>https://planning.org/policy/guides/adopted/takings.htm</a:t>
            </a:r>
            <a:r>
              <a:rPr lang="en-US" altLang="en-US" sz="1200" b="0" i="0" dirty="0" smtClean="0"/>
              <a:t>  </a:t>
            </a:r>
          </a:p>
          <a:p>
            <a:endParaRPr lang="en-US" b="0" dirty="0"/>
          </a:p>
        </p:txBody>
      </p:sp>
      <p:sp>
        <p:nvSpPr>
          <p:cNvPr id="4" name="Slide Number Placeholder 3"/>
          <p:cNvSpPr>
            <a:spLocks noGrp="1"/>
          </p:cNvSpPr>
          <p:nvPr>
            <p:ph type="sldNum" sz="quarter" idx="10"/>
          </p:nvPr>
        </p:nvSpPr>
        <p:spPr/>
        <p:txBody>
          <a:bodyPr/>
          <a:lstStyle/>
          <a:p>
            <a:fld id="{747641A0-CF2C-4CD0-B63C-5A16DC22D8C5}" type="slidenum">
              <a:rPr lang="en-US" smtClean="0"/>
              <a:t>86</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49487929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Module 15: Legal and Policy Opportunities for Disaster Risk Reduction</a:t>
            </a:r>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Slide Number Placeholder 5"/>
          <p:cNvSpPr>
            <a:spLocks noGrp="1"/>
          </p:cNvSpPr>
          <p:nvPr>
            <p:ph type="sldNum" sz="quarter" idx="12"/>
          </p:nvPr>
        </p:nvSpPr>
        <p:spPr/>
        <p:txBody>
          <a:bodyPr/>
          <a:lstStyle/>
          <a:p>
            <a:fld id="{747641A0-CF2C-4CD0-B63C-5A16DC22D8C5}" type="slidenum">
              <a:rPr lang="en-US" smtClean="0"/>
              <a:t>87</a:t>
            </a:fld>
            <a:endParaRPr lang="en-US"/>
          </a:p>
        </p:txBody>
      </p:sp>
    </p:spTree>
    <p:extLst>
      <p:ext uri="{BB962C8B-B14F-4D97-AF65-F5344CB8AC3E}">
        <p14:creationId xmlns:p14="http://schemas.microsoft.com/office/powerpoint/2010/main" val="18102803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Other than height restrictions, </a:t>
            </a:r>
            <a:r>
              <a:rPr lang="en-US" b="1" dirty="0" smtClean="0"/>
              <a:t>ASK </a:t>
            </a:r>
            <a:r>
              <a:rPr lang="en-US" dirty="0" smtClean="0"/>
              <a:t>if the Zoning Appeals Board has even the authority</a:t>
            </a:r>
            <a:r>
              <a:rPr lang="en-US" baseline="0" dirty="0" smtClean="0"/>
              <a:t> under state law to grant variances. </a:t>
            </a:r>
            <a:endParaRPr lang="en-US" dirty="0" smtClean="0"/>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88</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6387216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smtClean="0"/>
              <a:t>Describe</a:t>
            </a:r>
            <a:r>
              <a:rPr lang="en-US" altLang="en-US" baseline="0" dirty="0" smtClean="0"/>
              <a:t> the scenario, as follows. Then ask the question on the slide.</a:t>
            </a:r>
            <a:endParaRPr lang="en-US" alt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t>Thief creeps</a:t>
            </a:r>
            <a:r>
              <a:rPr lang="en-US" altLang="en-US" baseline="0" dirty="0" smtClean="0"/>
              <a:t> into room takes person’s purse and runs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We rise up and corner the “</a:t>
            </a:r>
            <a:r>
              <a:rPr lang="en-US" altLang="en-US" baseline="0" dirty="0" err="1" smtClean="0"/>
              <a:t>nogoodnick</a:t>
            </a:r>
            <a:r>
              <a:rPr lang="en-US" altLang="en-US" dirty="0" smtClean="0"/>
              <a:t>”</a:t>
            </a:r>
            <a:endParaRPr lang="en-US" alt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Cop comes and asks him to hand over purse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Thief says, “No way! This is property. I want compensation!” </a:t>
            </a:r>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89</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234729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Note the </a:t>
            </a:r>
            <a:r>
              <a:rPr lang="en-US" altLang="en-US" dirty="0" smtClean="0"/>
              <a:t>National Flood </a:t>
            </a:r>
            <a:r>
              <a:rPr lang="en-US" altLang="en-US" dirty="0" smtClean="0"/>
              <a:t>Insurance Program was more than </a:t>
            </a:r>
            <a:r>
              <a:rPr lang="en-US" altLang="en-US" dirty="0" smtClean="0"/>
              <a:t>self-supporting </a:t>
            </a:r>
            <a:r>
              <a:rPr lang="en-US" altLang="en-US" dirty="0" smtClean="0"/>
              <a:t>on premium income for over 20 years.</a:t>
            </a:r>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9</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a:xfrm>
            <a:off x="0" y="0"/>
            <a:ext cx="4648200" cy="457200"/>
          </a:xfrm>
        </p:spPr>
        <p:txBody>
          <a:bodyPr/>
          <a:lstStyle/>
          <a:p>
            <a:r>
              <a:rPr lang="en-US" dirty="0" smtClean="0"/>
              <a:t>Module 15: Legal and Policy Opportunities for Disaster Risk Reduction</a:t>
            </a:r>
            <a:endParaRPr lang="en-US" dirty="0"/>
          </a:p>
        </p:txBody>
      </p:sp>
    </p:spTree>
    <p:extLst>
      <p:ext uri="{BB962C8B-B14F-4D97-AF65-F5344CB8AC3E}">
        <p14:creationId xmlns:p14="http://schemas.microsoft.com/office/powerpoint/2010/main" val="25004934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Any problems with this defense???</a:t>
            </a:r>
          </a:p>
          <a:p>
            <a:pPr marL="171450" indent="-171450">
              <a:buFont typeface="Arial" panose="020B0604020202020204" pitchFamily="34" charset="0"/>
              <a:buChar char="•"/>
            </a:pPr>
            <a:r>
              <a:rPr lang="en-US" altLang="en-US" dirty="0" smtClean="0"/>
              <a:t>It is not his! </a:t>
            </a:r>
          </a:p>
          <a:p>
            <a:pPr marL="171450" indent="-171450">
              <a:buFont typeface="Arial" panose="020B0604020202020204" pitchFamily="34" charset="0"/>
              <a:buChar char="•"/>
            </a:pPr>
            <a:r>
              <a:rPr lang="en-US" altLang="en-US" dirty="0" smtClean="0"/>
              <a:t>Who owns the right to flood MS. Smith land?-</a:t>
            </a:r>
          </a:p>
          <a:p>
            <a:pPr marL="628650" lvl="1" indent="-171450">
              <a:buFont typeface="Arial" panose="020B0604020202020204" pitchFamily="34" charset="0"/>
              <a:buChar char="•"/>
            </a:pPr>
            <a:r>
              <a:rPr lang="en-US" altLang="en-US" dirty="0" smtClean="0"/>
              <a:t>She</a:t>
            </a:r>
            <a:r>
              <a:rPr lang="en-US" altLang="en-US" baseline="0" dirty="0" smtClean="0"/>
              <a:t> does! </a:t>
            </a:r>
          </a:p>
          <a:p>
            <a:pPr marL="628650" lvl="1" indent="-171450">
              <a:buFont typeface="Arial" panose="020B0604020202020204" pitchFamily="34" charset="0"/>
              <a:buChar char="•"/>
            </a:pPr>
            <a:r>
              <a:rPr lang="en-US" altLang="en-US" baseline="0" dirty="0" smtClean="0"/>
              <a:t>Is it a valuable right you bet - USACE says when it buys the right to flood property it usually pays something like 80% or more of the fair market value of the property! </a:t>
            </a:r>
          </a:p>
          <a:p>
            <a:pPr marL="171450" indent="-171450">
              <a:buFont typeface="Arial" panose="020B0604020202020204" pitchFamily="34" charset="0"/>
              <a:buChar char="•"/>
            </a:pPr>
            <a:r>
              <a:rPr lang="en-US" altLang="en-US" baseline="0" dirty="0" smtClean="0"/>
              <a:t>So, like the purse, when someone floods property with improper construction is it not just like the purloined purse?</a:t>
            </a:r>
            <a:endParaRPr lang="en-US" altLang="en-US" dirty="0" smtClean="0"/>
          </a:p>
        </p:txBody>
      </p:sp>
      <p:sp>
        <p:nvSpPr>
          <p:cNvPr id="4" name="Slide Number Placeholder 3"/>
          <p:cNvSpPr>
            <a:spLocks noGrp="1"/>
          </p:cNvSpPr>
          <p:nvPr>
            <p:ph type="sldNum" sz="quarter" idx="10"/>
          </p:nvPr>
        </p:nvSpPr>
        <p:spPr/>
        <p:txBody>
          <a:bodyPr/>
          <a:lstStyle/>
          <a:p>
            <a:fld id="{747641A0-CF2C-4CD0-B63C-5A16DC22D8C5}" type="slidenum">
              <a:rPr lang="en-US" smtClean="0"/>
              <a:t>90</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2347298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There are extensive</a:t>
            </a:r>
            <a:r>
              <a:rPr lang="en-US" altLang="en-US" baseline="0" dirty="0" smtClean="0"/>
              <a:t> materials on this at </a:t>
            </a:r>
            <a:r>
              <a:rPr lang="en-US" altLang="en-US" baseline="0" dirty="0" smtClean="0">
                <a:hlinkClick r:id="rId3"/>
              </a:rPr>
              <a:t>www.nhma.info</a:t>
            </a:r>
            <a:r>
              <a:rPr lang="en-US" altLang="en-US" baseline="0" dirty="0" smtClean="0"/>
              <a:t>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91</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56450503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you know of States which might pass such a law? I </a:t>
            </a:r>
            <a:r>
              <a:rPr lang="en-US" dirty="0" smtClean="0"/>
              <a:t>do!</a:t>
            </a:r>
            <a:endParaRPr lang="en-US" dirty="0" smtClean="0"/>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92</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14703998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State liable for damages</a:t>
            </a:r>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93</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40387956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i="1" dirty="0" smtClean="0"/>
              <a:t>Has anyone heard of the Cato Institute?</a:t>
            </a:r>
          </a:p>
          <a:p>
            <a:pPr marL="171450" indent="-171450">
              <a:buFont typeface="Arial" panose="020B0604020202020204" pitchFamily="34" charset="0"/>
              <a:buChar char="•"/>
            </a:pPr>
            <a:r>
              <a:rPr lang="en-US" altLang="en-US" dirty="0" smtClean="0"/>
              <a:t>It is a conservative Think Tank closely associated with the “Constitution in Exile’ and other similar causes.</a:t>
            </a:r>
          </a:p>
          <a:p>
            <a:pPr marL="171450" indent="-171450">
              <a:buFont typeface="Arial" panose="020B0604020202020204" pitchFamily="34" charset="0"/>
              <a:buChar char="•"/>
            </a:pPr>
            <a:r>
              <a:rPr lang="en-US" altLang="en-US" dirty="0" smtClean="0"/>
              <a:t>This quote from the 1995 Publication of the Cato Institute “Protecting Property Rights from Regulatory Takings” Chapter 22, p230. </a:t>
            </a:r>
          </a:p>
          <a:p>
            <a:pPr marL="628650" lvl="1" indent="-171450">
              <a:buFont typeface="Arial" panose="020B0604020202020204" pitchFamily="34" charset="0"/>
              <a:buChar char="•"/>
            </a:pPr>
            <a:r>
              <a:rPr lang="en-US" altLang="en-US" dirty="0" smtClean="0"/>
              <a:t>The Institute has also testified before Congress about legislation requiring government paying landowners for Regulations limiting what a property owner </a:t>
            </a:r>
            <a:r>
              <a:rPr lang="en-US" altLang="en-US" b="0" dirty="0" smtClean="0"/>
              <a:t>can do.</a:t>
            </a:r>
          </a:p>
          <a:p>
            <a:pPr marL="628650" lvl="1" indent="-171450">
              <a:buFont typeface="Arial" panose="020B0604020202020204" pitchFamily="34" charset="0"/>
              <a:buChar char="•"/>
            </a:pPr>
            <a:r>
              <a:rPr lang="en-US" altLang="en-US" b="1" dirty="0" smtClean="0"/>
              <a:t>The Institute testified that there should be provided a “…nuisance exception to the compensation requirement….When regulation prohibits wrongful uses, no compensation is required.”</a:t>
            </a:r>
            <a:r>
              <a:rPr lang="en-US" altLang="en-US" dirty="0" smtClean="0"/>
              <a:t> </a:t>
            </a:r>
            <a:br>
              <a:rPr lang="en-US" altLang="en-US" dirty="0" smtClean="0"/>
            </a:br>
            <a:r>
              <a:rPr lang="en-US" altLang="en-US" dirty="0" smtClean="0"/>
              <a:t>(Testimony of Roger Pilon Senior Fellow and director, Center for Constitutional Studies, Cato Institute. Before the Subcommittee on Constitution, Committee on Judiciary, US House of Representatives, February 10,1995.)</a:t>
            </a:r>
          </a:p>
          <a:p>
            <a:pPr marL="171450" indent="-171450">
              <a:buFont typeface="Arial" panose="020B0604020202020204" pitchFamily="34" charset="0"/>
              <a:buChar char="•"/>
            </a:pPr>
            <a:r>
              <a:rPr lang="en-US" altLang="en-US" dirty="0" smtClean="0"/>
              <a:t>Seems like the Cato Institute is OK with NAI thinking, too!</a:t>
            </a:r>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94</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24028871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Module 15: Legal and Policy Opportunities for Disaster Risk Reduction</a:t>
            </a:r>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Slide Number Placeholder 5"/>
          <p:cNvSpPr>
            <a:spLocks noGrp="1"/>
          </p:cNvSpPr>
          <p:nvPr>
            <p:ph type="sldNum" sz="quarter" idx="12"/>
          </p:nvPr>
        </p:nvSpPr>
        <p:spPr/>
        <p:txBody>
          <a:bodyPr/>
          <a:lstStyle/>
          <a:p>
            <a:fld id="{747641A0-CF2C-4CD0-B63C-5A16DC22D8C5}" type="slidenum">
              <a:rPr lang="en-US" smtClean="0"/>
              <a:t>95</a:t>
            </a:fld>
            <a:endParaRPr lang="en-US"/>
          </a:p>
        </p:txBody>
      </p:sp>
    </p:spTree>
    <p:extLst>
      <p:ext uri="{BB962C8B-B14F-4D97-AF65-F5344CB8AC3E}">
        <p14:creationId xmlns:p14="http://schemas.microsoft.com/office/powerpoint/2010/main" val="11924829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This is very much in line with the brilliant duo:</a:t>
            </a:r>
            <a:r>
              <a:rPr lang="en-US" baseline="0" dirty="0" smtClean="0"/>
              <a:t> </a:t>
            </a:r>
            <a:r>
              <a:rPr lang="en-US" dirty="0" smtClean="0"/>
              <a:t>Don Watson, FAIA, and</a:t>
            </a:r>
            <a:r>
              <a:rPr lang="en-US" baseline="0" dirty="0" smtClean="0"/>
              <a:t> Michele Adams, PE, modules on the topic:</a:t>
            </a:r>
          </a:p>
          <a:p>
            <a:pPr marL="171450" indent="-171450">
              <a:buFont typeface="Arial" panose="020B0604020202020204" pitchFamily="34" charset="0"/>
              <a:buChar char="•"/>
              <a:defRPr/>
            </a:pPr>
            <a:r>
              <a:rPr lang="en-US" dirty="0" smtClean="0"/>
              <a:t>Module 18, </a:t>
            </a:r>
            <a:r>
              <a:rPr lang="en-US" i="1" dirty="0"/>
              <a:t>Design for Flood Resilience: Part I: Floodplain Management and Flood Resistant Design</a:t>
            </a:r>
            <a:endParaRPr lang="en-US" i="1" dirty="0" smtClean="0"/>
          </a:p>
          <a:p>
            <a:pPr marL="171450" indent="-171450">
              <a:buFont typeface="Arial" panose="020B0604020202020204" pitchFamily="34" charset="0"/>
              <a:buChar char="•"/>
              <a:defRPr/>
            </a:pPr>
            <a:r>
              <a:rPr lang="en-US" baseline="0" dirty="0" smtClean="0"/>
              <a:t>Module</a:t>
            </a:r>
            <a:r>
              <a:rPr lang="en-US" dirty="0" smtClean="0"/>
              <a:t> 19, </a:t>
            </a:r>
            <a:r>
              <a:rPr lang="en-US" i="1" dirty="0"/>
              <a:t>Design for Flood Resilience: Part II: Green Infrastructure / Low Impact Development</a:t>
            </a:r>
            <a:endParaRPr lang="en-US" i="1" baseline="0" dirty="0" smtClean="0"/>
          </a:p>
          <a:p>
            <a:pPr eaLnBrk="1" hangingPunct="1">
              <a:defRPr/>
            </a:pPr>
            <a:endParaRPr lang="en-US" baseline="0" dirty="0" smtClean="0"/>
          </a:p>
          <a:p>
            <a:pPr eaLnBrk="1" hangingPunct="1">
              <a:defRPr/>
            </a:pPr>
            <a:r>
              <a:rPr lang="en-US" baseline="0" dirty="0" smtClean="0"/>
              <a:t>Also, this is v</a:t>
            </a:r>
            <a:r>
              <a:rPr lang="en-US" dirty="0" smtClean="0"/>
              <a:t>ery much in line with suggestions from the USACE in:</a:t>
            </a:r>
          </a:p>
          <a:p>
            <a:pPr eaLnBrk="1" hangingPunct="1">
              <a:defRPr/>
            </a:pPr>
            <a:r>
              <a:rPr lang="en-US" dirty="0" smtClean="0"/>
              <a:t>CECW-A/CECW-P 8 Dec 1997</a:t>
            </a:r>
          </a:p>
          <a:p>
            <a:pPr eaLnBrk="1" hangingPunct="1">
              <a:defRPr/>
            </a:pPr>
            <a:r>
              <a:rPr lang="en-US" dirty="0" smtClean="0"/>
              <a:t>MEMORANDUM FOR MAJOR SUBORDINATE COMMANDS AND DISTRICT COMMANDS</a:t>
            </a:r>
          </a:p>
          <a:p>
            <a:pPr eaLnBrk="1" hangingPunct="1">
              <a:defRPr/>
            </a:pPr>
            <a:r>
              <a:rPr lang="en-US" dirty="0" smtClean="0"/>
              <a:t>SUBJECT: Policy Guidance Letter (PGL) No. 52, Flood Plain Management Plans</a:t>
            </a:r>
          </a:p>
          <a:p>
            <a:pPr eaLnBrk="1" hangingPunct="1">
              <a:defRPr/>
            </a:pPr>
            <a:r>
              <a:rPr lang="en-US" dirty="0" smtClean="0"/>
              <a:t>6. The four main strategies and their related tools which should be considered, and which may be included as elements of the FPMP are:</a:t>
            </a:r>
          </a:p>
          <a:p>
            <a:pPr eaLnBrk="1" hangingPunct="1">
              <a:defRPr/>
            </a:pPr>
            <a:r>
              <a:rPr lang="en-US" dirty="0" smtClean="0"/>
              <a:t>a. modify human susceptibility to flood damage and disruption, with</a:t>
            </a:r>
          </a:p>
          <a:p>
            <a:pPr marL="228600" indent="-228600">
              <a:buFont typeface="+mj-lt"/>
              <a:buAutoNum type="arabicParenR"/>
              <a:defRPr/>
            </a:pPr>
            <a:r>
              <a:rPr lang="en-US" dirty="0" smtClean="0"/>
              <a:t>land use regulations, such as a regulatory floodway designation which is more restrictive than NFIP regulatory floodway criteria of 1-foot rise in the 100-year flood elevation.</a:t>
            </a:r>
          </a:p>
          <a:p>
            <a:pPr marL="228600" indent="-228600">
              <a:buFont typeface="+mj-lt"/>
              <a:buAutoNum type="arabicParenR"/>
              <a:defRPr/>
            </a:pPr>
            <a:r>
              <a:rPr lang="en-US" dirty="0" smtClean="0"/>
              <a:t>public development &amp; redevelopment policies, such as “no net increase in runoff” requirements for new development within its jurisdiction and/or first floor elevation requirements for new development within the post-project flood plain that exceed the NFIP requirements.</a:t>
            </a:r>
          </a:p>
          <a:p>
            <a:pPr marL="228600" indent="-228600">
              <a:buFont typeface="+mj-lt"/>
              <a:buAutoNum type="arabicParenR"/>
              <a:defRPr/>
            </a:pPr>
            <a:r>
              <a:rPr lang="en-US" dirty="0" smtClean="0"/>
              <a:t>flood warning systems, including detailed response plans for the post-project flood plain which provides adequate warning and response to prevent loss of life and reduce flood damages to contents of structures.</a:t>
            </a:r>
          </a:p>
          <a:p>
            <a:pPr marL="228600" indent="-228600">
              <a:buFont typeface="+mj-lt"/>
              <a:buAutoNum type="arabicParenR"/>
              <a:defRPr/>
            </a:pPr>
            <a:r>
              <a:rPr lang="en-US" dirty="0" smtClean="0"/>
              <a:t>flood damage reduction measures such as floodproofing of structures in the 7 post-project flood plain and/or permanent relocation of structures from the post project flood plain</a:t>
            </a:r>
          </a:p>
          <a:p>
            <a:pPr eaLnBrk="1" hangingPunct="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96</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6870353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Housing Acts of 1937, 1954, etc., as amended</a:t>
            </a:r>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97</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268016739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00000"/>
                </a:solidFill>
              </a:rPr>
              <a:t>Unaffordable – by the flood victims, by their Community, by the State, and by our 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solidFill>
                <a:srgbClr val="000000"/>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98</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268016739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Aft>
                <a:spcPts val="0"/>
              </a:spcAft>
              <a:buClr>
                <a:schemeClr val="accent3"/>
              </a:buClr>
              <a:buFont typeface="Arial" panose="020B0604020202020204" pitchFamily="34" charset="0"/>
              <a:buNone/>
              <a:defRPr/>
            </a:pPr>
            <a:r>
              <a:rPr lang="en-US" dirty="0" smtClean="0">
                <a:solidFill>
                  <a:srgbClr val="000000"/>
                </a:solidFill>
              </a:rPr>
              <a:t>The higher regulations suggested in this Disaster Risk Reduction Curriculum and in the FEMA Community Rating System are, I think, taking us in the right direction.</a:t>
            </a:r>
          </a:p>
          <a:p>
            <a:pPr marL="171450" indent="-171450" eaLnBrk="1" fontAlgn="auto" hangingPunct="1">
              <a:spcAft>
                <a:spcPts val="0"/>
              </a:spcAft>
              <a:buClr>
                <a:schemeClr val="accent3"/>
              </a:buClr>
              <a:buFont typeface="Arial" panose="020B0604020202020204" pitchFamily="34" charset="0"/>
              <a:buChar char="•"/>
              <a:defRPr/>
            </a:pPr>
            <a:r>
              <a:rPr lang="en-US" dirty="0" smtClean="0">
                <a:solidFill>
                  <a:srgbClr val="000000"/>
                </a:solidFill>
              </a:rPr>
              <a:t>Each of you will play a key role in helping create a safe and sustainable future; or in continuing and</a:t>
            </a:r>
            <a:r>
              <a:rPr lang="en-US" baseline="0" dirty="0" smtClean="0">
                <a:solidFill>
                  <a:srgbClr val="000000"/>
                </a:solidFill>
              </a:rPr>
              <a:t> </a:t>
            </a:r>
            <a:r>
              <a:rPr lang="en-US" dirty="0" smtClean="0">
                <a:solidFill>
                  <a:srgbClr val="000000"/>
                </a:solidFill>
              </a:rPr>
              <a:t>making worse the incredible mess in which we already are in.</a:t>
            </a:r>
          </a:p>
          <a:p>
            <a:pPr marL="171450" indent="-171450" eaLnBrk="1" fontAlgn="auto" hangingPunct="1">
              <a:spcAft>
                <a:spcPts val="0"/>
              </a:spcAft>
              <a:buClr>
                <a:schemeClr val="accent3"/>
              </a:buClr>
              <a:buFont typeface="Arial" panose="020B0604020202020204" pitchFamily="34" charset="0"/>
              <a:buChar char="•"/>
              <a:defRPr/>
            </a:pPr>
            <a:r>
              <a:rPr lang="en-US" dirty="0" smtClean="0">
                <a:solidFill>
                  <a:srgbClr val="000000"/>
                </a:solidFill>
              </a:rPr>
              <a:t>You have made a choice towards helping make things better by learning how, right here. Please keep going!</a:t>
            </a: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99</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a:p>
        </p:txBody>
      </p:sp>
      <p:sp>
        <p:nvSpPr>
          <p:cNvPr id="6" name="Header Placeholder 5"/>
          <p:cNvSpPr>
            <a:spLocks noGrp="1"/>
          </p:cNvSpPr>
          <p:nvPr>
            <p:ph type="hdr" sz="quarter" idx="12"/>
          </p:nvPr>
        </p:nvSpPr>
        <p:spPr/>
        <p:txBody>
          <a:bodyPr/>
          <a:lstStyle/>
          <a:p>
            <a:r>
              <a:rPr lang="en-US" smtClean="0"/>
              <a:t>Module 15: Legal and Policy Opportunities for Disaster Risk Reduction</a:t>
            </a:r>
            <a:endParaRPr lang="en-US"/>
          </a:p>
        </p:txBody>
      </p:sp>
    </p:spTree>
    <p:extLst>
      <p:ext uri="{BB962C8B-B14F-4D97-AF65-F5344CB8AC3E}">
        <p14:creationId xmlns:p14="http://schemas.microsoft.com/office/powerpoint/2010/main" val="326599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A10C721-AE2B-4C04-8E90-2142017EF6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0C721-AE2B-4C04-8E90-2142017EF6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0C721-AE2B-4C04-8E90-2142017EF61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981200"/>
            <a:ext cx="4041648" cy="720970"/>
          </a:xfrm>
          <a:solidFill>
            <a:schemeClr val="accent2">
              <a:satMod val="150000"/>
              <a:alpha val="25000"/>
            </a:schemeClr>
          </a:solidFill>
          <a:ln w="12700">
            <a:solidFill>
              <a:schemeClr val="accent2"/>
            </a:solidFill>
          </a:ln>
        </p:spPr>
        <p:txBody>
          <a:bodyPr anchor="ctr">
            <a:noAutofit/>
          </a:bodyPr>
          <a:lstStyle>
            <a:lvl1pPr marL="45720" indent="0">
              <a:buNone/>
              <a:defRPr sz="2400" b="1">
                <a:solidFill>
                  <a:schemeClr val="tx1">
                    <a:lumMod val="50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21225" y="1981200"/>
            <a:ext cx="4041775" cy="720970"/>
          </a:xfrm>
          <a:solidFill>
            <a:schemeClr val="accent2">
              <a:satMod val="150000"/>
              <a:alpha val="25000"/>
            </a:schemeClr>
          </a:solidFill>
          <a:ln w="12700">
            <a:solidFill>
              <a:schemeClr val="accent2"/>
            </a:solidFill>
          </a:ln>
        </p:spPr>
        <p:txBody>
          <a:bodyPr anchor="ctr">
            <a:noAutofit/>
          </a:bodyPr>
          <a:lstStyle>
            <a:lvl1pPr marL="45720" indent="0">
              <a:buNone/>
              <a:defRPr sz="2400" b="1">
                <a:solidFill>
                  <a:schemeClr val="tx1">
                    <a:lumMod val="50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381000" y="2708519"/>
            <a:ext cx="4041648" cy="3463681"/>
          </a:xfrm>
        </p:spPr>
        <p:txBody>
          <a:bodyPr>
            <a:normAutofit/>
          </a:bodyPr>
          <a:lstStyle>
            <a:lvl1pPr>
              <a:defRPr sz="2400">
                <a:solidFill>
                  <a:schemeClr val="tx1">
                    <a:lumMod val="50000"/>
                  </a:schemeClr>
                </a:solidFill>
              </a:defRPr>
            </a:lvl1pPr>
            <a:lvl2pPr>
              <a:defRPr sz="24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718304" y="2708519"/>
            <a:ext cx="4041775" cy="3463681"/>
          </a:xfrm>
        </p:spPr>
        <p:txBody>
          <a:bodyPr>
            <a:normAutofit/>
          </a:bodyPr>
          <a:lstStyle>
            <a:lvl1pPr>
              <a:defRPr sz="2400">
                <a:solidFill>
                  <a:schemeClr val="tx1">
                    <a:lumMod val="50000"/>
                  </a:schemeClr>
                </a:solidFill>
              </a:defRPr>
            </a:lvl1pPr>
            <a:lvl2pPr>
              <a:defRPr sz="24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7" name="Slide Number Placeholder 26"/>
          <p:cNvSpPr>
            <a:spLocks noGrp="1"/>
          </p:cNvSpPr>
          <p:nvPr>
            <p:ph type="sldNum" sz="quarter" idx="11"/>
          </p:nvPr>
        </p:nvSpPr>
        <p:spPr/>
        <p:txBody>
          <a:bodyPr rtlCol="0"/>
          <a:lstStyle/>
          <a:p>
            <a:fld id="{AA10C721-AE2B-4C04-8E90-2142017EF61E}" type="slidenum">
              <a:rPr lang="en-US" smtClean="0"/>
              <a:t>‹#›</a:t>
            </a:fld>
            <a:endParaRPr lang="en-US"/>
          </a:p>
        </p:txBody>
      </p:sp>
      <p:sp>
        <p:nvSpPr>
          <p:cNvPr id="10" name="Title 1"/>
          <p:cNvSpPr>
            <a:spLocks noGrp="1"/>
          </p:cNvSpPr>
          <p:nvPr>
            <p:ph type="title"/>
          </p:nvPr>
        </p:nvSpPr>
        <p:spPr>
          <a:xfrm>
            <a:off x="457200" y="838199"/>
            <a:ext cx="8229600" cy="1097461"/>
          </a:xfrm>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85099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kumimoji="0" lang="en-US" dirty="0" smtClean="0"/>
              <a:t>Click to edit Master title style</a:t>
            </a:r>
            <a:br>
              <a:rPr kumimoji="0" lang="en-US" dirty="0" smtClean="0"/>
            </a:br>
            <a:endParaRPr kumimoji="0" lang="en-US" dirty="0"/>
          </a:p>
        </p:txBody>
      </p:sp>
      <p:sp>
        <p:nvSpPr>
          <p:cNvPr id="3" name="Content Placeholder 2"/>
          <p:cNvSpPr>
            <a:spLocks noGrp="1"/>
          </p:cNvSpPr>
          <p:nvPr>
            <p:ph idx="1"/>
          </p:nvPr>
        </p:nvSpPr>
        <p:spPr>
          <a:xfrm>
            <a:off x="457200" y="1981200"/>
            <a:ext cx="8229600" cy="38862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0C721-AE2B-4C04-8E90-2142017EF61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600200"/>
            <a:ext cx="7772400" cy="1743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22313" y="3367088"/>
            <a:ext cx="7772400" cy="2347912"/>
          </a:xfrm>
        </p:spPr>
        <p:txBody>
          <a:bodyPr anchor="t"/>
          <a:lstStyle>
            <a:lvl1pPr marL="45720" indent="0">
              <a:buNone/>
              <a:defRPr sz="2100" b="0">
                <a:solidFill>
                  <a:schemeClr val="tx2">
                    <a:lumMod val="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a:xfrm>
            <a:off x="6586536" y="612648"/>
            <a:ext cx="957264" cy="45720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0C721-AE2B-4C04-8E90-2142017EF61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kumimoji="0" lang="en-US" dirty="0" smtClean="0"/>
              <a:t>Click to edit Master title style</a:t>
            </a:r>
            <a:br>
              <a:rPr kumimoji="0" lang="en-US" dirty="0" smtClean="0"/>
            </a:br>
            <a:endParaRPr kumimoji="0" lang="en-US" dirty="0"/>
          </a:p>
        </p:txBody>
      </p:sp>
      <p:sp>
        <p:nvSpPr>
          <p:cNvPr id="3" name="Content Placeholder 2"/>
          <p:cNvSpPr>
            <a:spLocks noGrp="1"/>
          </p:cNvSpPr>
          <p:nvPr>
            <p:ph sz="half" idx="1"/>
          </p:nvPr>
        </p:nvSpPr>
        <p:spPr>
          <a:xfrm>
            <a:off x="457200" y="2057401"/>
            <a:ext cx="4038600" cy="3810000"/>
          </a:xfrm>
        </p:spPr>
        <p:txBody>
          <a:bodyPr>
            <a:normAutofit/>
          </a:bodyPr>
          <a:lstStyle>
            <a:lvl1pPr>
              <a:defRPr sz="2400"/>
            </a:lvl1pPr>
            <a:lvl2pPr>
              <a:defRPr sz="2400"/>
            </a:lvl2pPr>
            <a:lvl3pPr>
              <a:defRPr sz="2400"/>
            </a:lvl3pPr>
            <a:lvl4pPr>
              <a:defRPr sz="2400"/>
            </a:lvl4pPr>
            <a:lvl5pPr>
              <a:defRPr sz="24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2057400"/>
            <a:ext cx="4038600" cy="3809999"/>
          </a:xfrm>
        </p:spPr>
        <p:txBody>
          <a:bodyPr>
            <a:normAutofit/>
          </a:bodyPr>
          <a:lstStyle>
            <a:lvl1pPr>
              <a:defRPr sz="2400"/>
            </a:lvl1pPr>
            <a:lvl2pPr>
              <a:defRPr sz="2400"/>
            </a:lvl2pPr>
            <a:lvl3pPr>
              <a:defRPr sz="2400"/>
            </a:lvl3pPr>
            <a:lvl4pPr>
              <a:defRPr sz="2400"/>
            </a:lvl4pPr>
            <a:lvl5pPr>
              <a:defRPr sz="2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D9C4C27-3F92-447F-917C-AFF9186DA29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981200"/>
            <a:ext cx="4041648" cy="720970"/>
          </a:xfrm>
          <a:solidFill>
            <a:schemeClr val="accent2">
              <a:satMod val="150000"/>
              <a:alpha val="25000"/>
            </a:schemeClr>
          </a:solidFill>
          <a:ln w="12700">
            <a:solidFill>
              <a:schemeClr val="accent2"/>
            </a:solidFill>
          </a:ln>
        </p:spPr>
        <p:txBody>
          <a:bodyPr anchor="ctr">
            <a:noAutofit/>
          </a:bodyPr>
          <a:lstStyle>
            <a:lvl1pPr marL="45720" indent="0">
              <a:buNone/>
              <a:defRPr sz="2400" b="1">
                <a:solidFill>
                  <a:schemeClr val="tx1">
                    <a:lumMod val="50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21225" y="1981200"/>
            <a:ext cx="4041775" cy="720970"/>
          </a:xfrm>
          <a:solidFill>
            <a:schemeClr val="accent2">
              <a:satMod val="150000"/>
              <a:alpha val="25000"/>
            </a:schemeClr>
          </a:solidFill>
          <a:ln w="12700">
            <a:solidFill>
              <a:schemeClr val="accent2"/>
            </a:solidFill>
          </a:ln>
        </p:spPr>
        <p:txBody>
          <a:bodyPr anchor="ctr">
            <a:noAutofit/>
          </a:bodyPr>
          <a:lstStyle>
            <a:lvl1pPr marL="45720" indent="0">
              <a:buNone/>
              <a:defRPr sz="2400" b="1">
                <a:solidFill>
                  <a:schemeClr val="tx1">
                    <a:lumMod val="50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381000" y="2708519"/>
            <a:ext cx="4041648" cy="3463681"/>
          </a:xfrm>
        </p:spPr>
        <p:txBody>
          <a:bodyPr>
            <a:normAutofit/>
          </a:bodyPr>
          <a:lstStyle>
            <a:lvl1pPr>
              <a:defRPr sz="2400">
                <a:solidFill>
                  <a:schemeClr val="tx1">
                    <a:lumMod val="50000"/>
                  </a:schemeClr>
                </a:solidFill>
              </a:defRPr>
            </a:lvl1pPr>
            <a:lvl2pPr>
              <a:defRPr sz="24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718304" y="2708519"/>
            <a:ext cx="4041775" cy="3463681"/>
          </a:xfrm>
        </p:spPr>
        <p:txBody>
          <a:bodyPr>
            <a:normAutofit/>
          </a:bodyPr>
          <a:lstStyle>
            <a:lvl1pPr>
              <a:defRPr sz="2400">
                <a:solidFill>
                  <a:schemeClr val="tx1">
                    <a:lumMod val="50000"/>
                  </a:schemeClr>
                </a:solidFill>
              </a:defRPr>
            </a:lvl1pPr>
            <a:lvl2pPr>
              <a:defRPr sz="24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7" name="Slide Number Placeholder 26"/>
          <p:cNvSpPr>
            <a:spLocks noGrp="1"/>
          </p:cNvSpPr>
          <p:nvPr>
            <p:ph type="sldNum" sz="quarter" idx="11"/>
          </p:nvPr>
        </p:nvSpPr>
        <p:spPr/>
        <p:txBody>
          <a:bodyPr rtlCol="0"/>
          <a:lstStyle/>
          <a:p>
            <a:fld id="{AA10C721-AE2B-4C04-8E90-2142017EF61E}" type="slidenum">
              <a:rPr lang="en-US" smtClean="0"/>
              <a:t>‹#›</a:t>
            </a:fld>
            <a:endParaRPr lang="en-US"/>
          </a:p>
        </p:txBody>
      </p:sp>
      <p:sp>
        <p:nvSpPr>
          <p:cNvPr id="10" name="Title 1"/>
          <p:cNvSpPr>
            <a:spLocks noGrp="1"/>
          </p:cNvSpPr>
          <p:nvPr>
            <p:ph type="title" hasCustomPrompt="1"/>
          </p:nvPr>
        </p:nvSpPr>
        <p:spPr>
          <a:xfrm>
            <a:off x="457200" y="838199"/>
            <a:ext cx="8229600" cy="1097461"/>
          </a:xfrm>
        </p:spPr>
        <p:txBody>
          <a:bodyPr/>
          <a:lstStyle>
            <a:lvl1pPr>
              <a:defRPr/>
            </a:lvl1pPr>
          </a:lstStyle>
          <a:p>
            <a:r>
              <a:rPr kumimoji="0" lang="en-US" dirty="0" smtClean="0"/>
              <a:t>Click to edit Master title style</a:t>
            </a:r>
            <a:br>
              <a:rPr kumimoji="0" lang="en-US" dirty="0" smtClean="0"/>
            </a:b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229600" cy="1069848"/>
          </a:xfrm>
        </p:spPr>
        <p:txBody>
          <a:bodyPr anchor="ctr"/>
          <a:lstStyle>
            <a:lvl1pPr>
              <a:defRPr sz="4000">
                <a:solidFill>
                  <a:schemeClr val="tx2"/>
                </a:solidFill>
              </a:defRPr>
            </a:lvl1pPr>
          </a:lstStyle>
          <a:p>
            <a:r>
              <a:rPr kumimoji="0" lang="en-US" dirty="0" smtClean="0"/>
              <a:t>Click to edit Master title style</a:t>
            </a:r>
            <a:br>
              <a:rPr kumimoji="0" lang="en-US" dirty="0" smtClean="0"/>
            </a:br>
            <a:endParaRPr kumimoji="0" lang="en-US" dirty="0"/>
          </a:p>
        </p:txBody>
      </p:sp>
      <p:sp>
        <p:nvSpPr>
          <p:cNvPr id="3" name="Date Placeholder 2"/>
          <p:cNvSpPr>
            <a:spLocks noGrp="1"/>
          </p:cNvSpPr>
          <p:nvPr>
            <p:ph type="dt" sz="half" idx="10"/>
          </p:nvPr>
        </p:nvSpPr>
        <p:spPr>
          <a:xfrm>
            <a:off x="6583680" y="612648"/>
            <a:ext cx="957264" cy="457200"/>
          </a:xfrm>
          <a:prstGeom prst="rect">
            <a:avLst/>
          </a:prstGeom>
        </p:spPr>
        <p:txBody>
          <a:bodyPr/>
          <a:lstStyle/>
          <a:p>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A10C721-AE2B-4C04-8E90-2142017EF6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0C721-AE2B-4C04-8E90-2142017EF6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a:xfrm>
            <a:off x="6586536" y="612648"/>
            <a:ext cx="957264" cy="45720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0C721-AE2B-4C04-8E90-2142017EF6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586536" y="612648"/>
            <a:ext cx="957264" cy="45720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0C721-AE2B-4C04-8E90-2142017EF6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userDrawn="1"/>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838199"/>
            <a:ext cx="8229600" cy="1097461"/>
          </a:xfrm>
          <a:prstGeom prst="rect">
            <a:avLst/>
          </a:prstGeom>
        </p:spPr>
        <p:txBody>
          <a:bodyPr vert="horz" anchor="ctr">
            <a:normAutofit/>
          </a:bodyPr>
          <a:lstStyle/>
          <a:p>
            <a:r>
              <a:rPr kumimoji="0" lang="en-US" dirty="0" smtClean="0"/>
              <a:t>Click to edit Master title style</a:t>
            </a:r>
            <a:br>
              <a:rPr kumimoji="0" lang="en-US" dirty="0" smtClean="0"/>
            </a:br>
            <a:endParaRPr kumimoji="0" lang="en-US" dirty="0"/>
          </a:p>
        </p:txBody>
      </p:sp>
      <p:sp>
        <p:nvSpPr>
          <p:cNvPr id="13" name="Text Placeholder 12"/>
          <p:cNvSpPr>
            <a:spLocks noGrp="1"/>
          </p:cNvSpPr>
          <p:nvPr>
            <p:ph type="body" idx="1"/>
          </p:nvPr>
        </p:nvSpPr>
        <p:spPr>
          <a:xfrm>
            <a:off x="457200" y="2057400"/>
            <a:ext cx="8229600" cy="378299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Footer Placeholder 2"/>
          <p:cNvSpPr>
            <a:spLocks noGrp="1"/>
          </p:cNvSpPr>
          <p:nvPr>
            <p:ph type="ftr" sz="quarter" idx="3"/>
          </p:nvPr>
        </p:nvSpPr>
        <p:spPr>
          <a:xfrm>
            <a:off x="5407339" y="612648"/>
            <a:ext cx="3558410" cy="225552"/>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600">
                <a:solidFill>
                  <a:schemeClr val="bg1"/>
                </a:solidFill>
              </a:defRPr>
            </a:lvl1pPr>
          </a:lstStyle>
          <a:p>
            <a:fld id="{AA10C721-AE2B-4C04-8E90-2142017EF61E}" type="slidenum">
              <a:rPr lang="en-US" smtClean="0"/>
              <a:pPr/>
              <a:t>‹#›</a:t>
            </a:fld>
            <a:endParaRPr lang="en-US" dirty="0"/>
          </a:p>
        </p:txBody>
      </p:sp>
      <p:pic>
        <p:nvPicPr>
          <p:cNvPr id="21" name="Picture 16"/>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930627" y="6199496"/>
            <a:ext cx="1178117" cy="625875"/>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l" rtl="0" eaLnBrk="1" latinLnBrk="0" hangingPunct="1">
        <a:spcBef>
          <a:spcPct val="0"/>
        </a:spcBef>
        <a:buNone/>
        <a:defRPr kumimoji="0" sz="3600" b="1" kern="1200">
          <a:solidFill>
            <a:schemeClr val="tx2">
              <a:lumMod val="75000"/>
            </a:schemeClr>
          </a:solidFill>
          <a:latin typeface="+mj-lt"/>
          <a:ea typeface="+mj-ea"/>
          <a:cs typeface="+mj-cs"/>
        </a:defRPr>
      </a:lvl1pPr>
    </p:titleStyle>
    <p:bodyStyle>
      <a:lvl1pPr marL="365760" indent="-256032" algn="l" rtl="0" eaLnBrk="1" latinLnBrk="0" hangingPunct="1">
        <a:spcBef>
          <a:spcPts val="600"/>
        </a:spcBef>
        <a:spcAft>
          <a:spcPts val="600"/>
        </a:spcAft>
        <a:buClr>
          <a:schemeClr val="accent3"/>
        </a:buClr>
        <a:buFont typeface="Georgia"/>
        <a:buChar char="•"/>
        <a:defRPr kumimoji="0" sz="2400" kern="1200">
          <a:solidFill>
            <a:schemeClr val="tx1">
              <a:lumMod val="50000"/>
            </a:schemeClr>
          </a:solidFill>
          <a:latin typeface="+mn-lt"/>
          <a:ea typeface="+mn-ea"/>
          <a:cs typeface="+mn-cs"/>
        </a:defRPr>
      </a:lvl1pPr>
      <a:lvl2pPr marL="658368" indent="-246888" algn="l" rtl="0" eaLnBrk="1" latinLnBrk="0" hangingPunct="1">
        <a:spcBef>
          <a:spcPts val="600"/>
        </a:spcBef>
        <a:spcAft>
          <a:spcPts val="600"/>
        </a:spcAft>
        <a:buClr>
          <a:schemeClr val="accent2"/>
        </a:buClr>
        <a:buFont typeface="Georgia"/>
        <a:buChar char="▫"/>
        <a:defRPr kumimoji="0" sz="2400" kern="1200">
          <a:solidFill>
            <a:schemeClr val="tx1">
              <a:lumMod val="50000"/>
            </a:schemeClr>
          </a:solidFill>
          <a:latin typeface="+mn-lt"/>
          <a:ea typeface="+mn-ea"/>
          <a:cs typeface="+mn-cs"/>
        </a:defRPr>
      </a:lvl2pPr>
      <a:lvl3pPr marL="923544" indent="-219456" algn="l" rtl="0" eaLnBrk="1" latinLnBrk="0" hangingPunct="1">
        <a:spcBef>
          <a:spcPts val="600"/>
        </a:spcBef>
        <a:spcAft>
          <a:spcPts val="600"/>
        </a:spcAft>
        <a:buClr>
          <a:schemeClr val="accent1"/>
        </a:buClr>
        <a:buFont typeface="Wingdings 2"/>
        <a:buChar char=""/>
        <a:defRPr kumimoji="0" sz="2400" kern="1200">
          <a:solidFill>
            <a:schemeClr val="tx1">
              <a:lumMod val="50000"/>
            </a:schemeClr>
          </a:solidFill>
          <a:latin typeface="+mn-lt"/>
          <a:ea typeface="+mn-ea"/>
          <a:cs typeface="+mn-cs"/>
        </a:defRPr>
      </a:lvl3pPr>
      <a:lvl4pPr marL="1179576" indent="-201168" algn="l" rtl="0" eaLnBrk="1" latinLnBrk="0" hangingPunct="1">
        <a:spcBef>
          <a:spcPts val="600"/>
        </a:spcBef>
        <a:spcAft>
          <a:spcPts val="600"/>
        </a:spcAft>
        <a:buClr>
          <a:schemeClr val="accent1"/>
        </a:buClr>
        <a:buFont typeface="Wingdings 2"/>
        <a:buChar char=""/>
        <a:defRPr kumimoji="0" sz="2400" kern="1200">
          <a:solidFill>
            <a:schemeClr val="tx1">
              <a:lumMod val="50000"/>
            </a:schemeClr>
          </a:solidFill>
          <a:latin typeface="+mn-lt"/>
          <a:ea typeface="+mn-ea"/>
          <a:cs typeface="+mn-cs"/>
        </a:defRPr>
      </a:lvl4pPr>
      <a:lvl5pPr marL="1389888" indent="-182880" algn="l" rtl="0" eaLnBrk="1" latinLnBrk="0" hangingPunct="1">
        <a:spcBef>
          <a:spcPts val="600"/>
        </a:spcBef>
        <a:spcAft>
          <a:spcPts val="600"/>
        </a:spcAft>
        <a:buClr>
          <a:schemeClr val="accent3"/>
        </a:buClr>
        <a:buFont typeface="Georgia"/>
        <a:buChar char="▫"/>
        <a:defRPr kumimoji="0" sz="2400" kern="1200">
          <a:solidFill>
            <a:schemeClr val="tx1">
              <a:lumMod val="50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4.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hyperlink" Target="http://www.nhma.info/" TargetMode="External"/><Relationship Id="rId4" Type="http://schemas.openxmlformats.org/officeDocument/2006/relationships/hyperlink" Target="mailto:nathazma@gmail.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cerc.usgs.gov/Branches.aspx?BranchId=27"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floods.org/PDF/ET_Katrina_Insurance_082907.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loods.org/PDF/ASFPM_Professional_Liability_Construction.pdf"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www.bls.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7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hyperlink" Target="http://www.americanbar.org/content/dam/aba/administrative/state_local_government/land_use.authcheckdam.pdf" TargetMode="External"/><Relationship Id="rId2" Type="http://schemas.openxmlformats.org/officeDocument/2006/relationships/notesSlide" Target="../notesSlides/notesSlide7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34.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3.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nhma.info/publicatio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112" y="1730403"/>
            <a:ext cx="5583688" cy="1204306"/>
          </a:xfrm>
        </p:spPr>
        <p:txBody>
          <a:bodyPr>
            <a:normAutofit/>
          </a:bodyPr>
          <a:lstStyle/>
          <a:p>
            <a:r>
              <a:rPr lang="en-US" sz="4000" b="0" dirty="0" smtClean="0">
                <a:latin typeface="AlternateGothic2 BT" panose="020B0608020202050204" pitchFamily="34" charset="0"/>
              </a:rPr>
              <a:t>Legal and Policy Opportunities for Disaster Risk Reduction</a:t>
            </a:r>
            <a:endParaRPr lang="en-US" sz="4000" b="0" dirty="0">
              <a:latin typeface="AlternateGothic2 BT" panose="020B0608020202050204" pitchFamily="34" charset="0"/>
            </a:endParaRPr>
          </a:p>
        </p:txBody>
      </p:sp>
      <p:sp>
        <p:nvSpPr>
          <p:cNvPr id="3" name="Subtitle 2"/>
          <p:cNvSpPr>
            <a:spLocks noGrp="1"/>
          </p:cNvSpPr>
          <p:nvPr>
            <p:ph type="subTitle" idx="1"/>
          </p:nvPr>
        </p:nvSpPr>
        <p:spPr>
          <a:xfrm>
            <a:off x="838200" y="3048000"/>
            <a:ext cx="6511131" cy="329259"/>
          </a:xfrm>
        </p:spPr>
        <p:txBody>
          <a:bodyPr>
            <a:normAutofit fontScale="77500" lnSpcReduction="20000"/>
          </a:bodyPr>
          <a:lstStyle/>
          <a:p>
            <a:r>
              <a:rPr lang="en-US" dirty="0" smtClean="0"/>
              <a:t>Natural Hazard Mitigation Association</a:t>
            </a:r>
            <a:endParaRPr lang="en-US" dirty="0"/>
          </a:p>
        </p:txBody>
      </p:sp>
      <p:sp>
        <p:nvSpPr>
          <p:cNvPr id="6" name="Subtitle 2"/>
          <p:cNvSpPr txBox="1">
            <a:spLocks/>
          </p:cNvSpPr>
          <p:nvPr/>
        </p:nvSpPr>
        <p:spPr>
          <a:xfrm>
            <a:off x="838200" y="3899938"/>
            <a:ext cx="4572000" cy="1752600"/>
          </a:xfrm>
          <a:prstGeom prst="rect">
            <a:avLst/>
          </a:prstGeom>
        </p:spPr>
        <p:txBody>
          <a:bodyPr vert="horz">
            <a:normAutofit/>
          </a:bodyPr>
          <a:lstStyle>
            <a:lvl1pPr marL="64008" indent="0" algn="l" rtl="0" eaLnBrk="1" latinLnBrk="0" hangingPunct="1">
              <a:spcBef>
                <a:spcPts val="600"/>
              </a:spcBef>
              <a:buClr>
                <a:schemeClr val="accent3"/>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600"/>
              </a:spcBef>
              <a:buClr>
                <a:schemeClr val="accent2"/>
              </a:buClr>
              <a:buFont typeface="Georgia"/>
              <a:buNone/>
              <a:defRPr kumimoji="0" sz="2400" kern="1200">
                <a:solidFill>
                  <a:schemeClr val="accent2">
                    <a:lumMod val="50000"/>
                  </a:schemeClr>
                </a:solidFill>
                <a:latin typeface="+mn-lt"/>
                <a:ea typeface="+mn-ea"/>
                <a:cs typeface="+mn-cs"/>
              </a:defRPr>
            </a:lvl2pPr>
            <a:lvl3pPr marL="914400" indent="0" algn="ctr" rtl="0" eaLnBrk="1" latinLnBrk="0" hangingPunct="1">
              <a:spcBef>
                <a:spcPts val="600"/>
              </a:spcBef>
              <a:buClr>
                <a:schemeClr val="accent1"/>
              </a:buClr>
              <a:buFont typeface="Wingdings 2"/>
              <a:buNone/>
              <a:defRPr kumimoji="0" sz="2400" kern="1200">
                <a:solidFill>
                  <a:schemeClr val="accent1">
                    <a:lumMod val="50000"/>
                  </a:schemeClr>
                </a:solidFill>
                <a:latin typeface="+mn-lt"/>
                <a:ea typeface="+mn-ea"/>
                <a:cs typeface="+mn-cs"/>
              </a:defRPr>
            </a:lvl3pPr>
            <a:lvl4pPr marL="1371600" indent="0" algn="ctr" rtl="0" eaLnBrk="1" latinLnBrk="0" hangingPunct="1">
              <a:spcBef>
                <a:spcPts val="600"/>
              </a:spcBef>
              <a:buClr>
                <a:schemeClr val="accent1"/>
              </a:buClr>
              <a:buFont typeface="Wingdings 2"/>
              <a:buNone/>
              <a:defRPr kumimoji="0" sz="2400" kern="1200">
                <a:solidFill>
                  <a:schemeClr val="accent1">
                    <a:lumMod val="50000"/>
                  </a:schemeClr>
                </a:solidFill>
                <a:latin typeface="+mn-lt"/>
                <a:ea typeface="+mn-ea"/>
                <a:cs typeface="+mn-cs"/>
              </a:defRPr>
            </a:lvl4pPr>
            <a:lvl5pPr marL="1828800" indent="0" algn="ctr" rtl="0" eaLnBrk="1" latinLnBrk="0" hangingPunct="1">
              <a:spcBef>
                <a:spcPts val="600"/>
              </a:spcBef>
              <a:buClr>
                <a:schemeClr val="accent3"/>
              </a:buClr>
              <a:buFont typeface="Georgia"/>
              <a:buNone/>
              <a:defRPr kumimoji="0" sz="2400" kern="1200">
                <a:solidFill>
                  <a:schemeClr val="accent3">
                    <a:lumMod val="50000"/>
                  </a:schemeClr>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2400" y="5611484"/>
            <a:ext cx="2114550" cy="117031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39000" y="5794899"/>
            <a:ext cx="1828800" cy="834501"/>
          </a:xfrm>
          <a:prstGeom prst="rect">
            <a:avLst/>
          </a:prstGeom>
        </p:spPr>
      </p:pic>
    </p:spTree>
    <p:extLst>
      <p:ext uri="{BB962C8B-B14F-4D97-AF65-F5344CB8AC3E}">
        <p14:creationId xmlns:p14="http://schemas.microsoft.com/office/powerpoint/2010/main" val="3206222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Cui Bono</a:t>
            </a:r>
            <a:r>
              <a:rPr lang="en-US" dirty="0" smtClean="0"/>
              <a:t>?  Who Benefits?</a:t>
            </a:r>
            <a:br>
              <a:rPr lang="en-US" dirty="0" smtClean="0"/>
            </a:br>
            <a:endParaRPr lang="en-US" dirty="0"/>
          </a:p>
        </p:txBody>
      </p:sp>
      <p:sp>
        <p:nvSpPr>
          <p:cNvPr id="3" name="Content Placeholder 2"/>
          <p:cNvSpPr>
            <a:spLocks noGrp="1"/>
          </p:cNvSpPr>
          <p:nvPr>
            <p:ph idx="1"/>
          </p:nvPr>
        </p:nvSpPr>
        <p:spPr>
          <a:xfrm>
            <a:off x="457200" y="1828800"/>
            <a:ext cx="8229600" cy="3886200"/>
          </a:xfrm>
        </p:spPr>
        <p:txBody>
          <a:bodyPr/>
          <a:lstStyle/>
          <a:p>
            <a:pPr marL="109728" indent="0">
              <a:buNone/>
            </a:pPr>
            <a:r>
              <a:rPr lang="en-US" altLang="en-US" dirty="0"/>
              <a:t>At </a:t>
            </a:r>
            <a:r>
              <a:rPr lang="en-US" altLang="en-US" dirty="0" smtClean="0"/>
              <a:t>least </a:t>
            </a:r>
            <a:r>
              <a:rPr lang="en-US" altLang="en-US" dirty="0"/>
              <a:t>the </a:t>
            </a:r>
            <a:r>
              <a:rPr lang="en-US" altLang="en-US" dirty="0" smtClean="0"/>
              <a:t>short-term benefits </a:t>
            </a:r>
            <a:r>
              <a:rPr lang="en-US" altLang="en-US" dirty="0"/>
              <a:t>of </a:t>
            </a:r>
            <a:r>
              <a:rPr lang="en-US" altLang="en-US" dirty="0" smtClean="0"/>
              <a:t>unwise </a:t>
            </a:r>
            <a:r>
              <a:rPr lang="en-US" altLang="en-US" dirty="0"/>
              <a:t>or </a:t>
            </a:r>
            <a:r>
              <a:rPr lang="en-US" altLang="en-US" dirty="0" smtClean="0"/>
              <a:t>improper floodplain development flow </a:t>
            </a:r>
            <a:r>
              <a:rPr lang="en-US" altLang="en-US" dirty="0"/>
              <a:t>to</a:t>
            </a:r>
            <a:r>
              <a:rPr lang="en-US" altLang="en-US" dirty="0" smtClean="0"/>
              <a:t>:</a:t>
            </a:r>
          </a:p>
          <a:p>
            <a:r>
              <a:rPr lang="en-US" altLang="en-US" dirty="0"/>
              <a:t>Developers (profit on sale and occupancy</a:t>
            </a:r>
            <a:r>
              <a:rPr lang="en-US" altLang="en-US" dirty="0" smtClean="0"/>
              <a:t>)</a:t>
            </a:r>
          </a:p>
          <a:p>
            <a:r>
              <a:rPr lang="en-US" altLang="en-US" dirty="0"/>
              <a:t>Local </a:t>
            </a:r>
            <a:r>
              <a:rPr lang="en-US" altLang="en-US" dirty="0" smtClean="0"/>
              <a:t>governments (real estate </a:t>
            </a:r>
            <a:r>
              <a:rPr lang="en-US" altLang="en-US" dirty="0"/>
              <a:t>and </a:t>
            </a:r>
            <a:r>
              <a:rPr lang="en-US" altLang="en-US" dirty="0" smtClean="0"/>
              <a:t>sales taxes, jobs, </a:t>
            </a:r>
            <a:r>
              <a:rPr lang="en-US" altLang="en-US" dirty="0"/>
              <a:t>etc</a:t>
            </a:r>
            <a:r>
              <a:rPr lang="en-US" altLang="en-US" dirty="0" smtClean="0"/>
              <a:t>.)</a:t>
            </a:r>
          </a:p>
          <a:p>
            <a:r>
              <a:rPr lang="en-US" altLang="en-US" dirty="0"/>
              <a:t>State </a:t>
            </a:r>
            <a:r>
              <a:rPr lang="en-US" altLang="en-US" dirty="0" smtClean="0"/>
              <a:t>government (some sales tax, jobs, etc.)</a:t>
            </a:r>
          </a:p>
          <a:p>
            <a:r>
              <a:rPr lang="en-US" altLang="en-US" dirty="0"/>
              <a:t>Mortgage </a:t>
            </a:r>
            <a:r>
              <a:rPr lang="en-US" altLang="en-US" dirty="0" smtClean="0"/>
              <a:t>companies (profits on loans, etc.)</a:t>
            </a:r>
          </a:p>
          <a:p>
            <a:r>
              <a:rPr lang="en-US" altLang="en-US" dirty="0"/>
              <a:t>The </a:t>
            </a:r>
            <a:r>
              <a:rPr lang="en-US" altLang="en-US" dirty="0" smtClean="0"/>
              <a:t>occupants </a:t>
            </a:r>
            <a:r>
              <a:rPr lang="en-US" altLang="en-US" dirty="0"/>
              <a:t>of </a:t>
            </a:r>
            <a:r>
              <a:rPr lang="en-US" altLang="en-US" dirty="0" smtClean="0"/>
              <a:t>floodplains who may benefit from </a:t>
            </a:r>
            <a:r>
              <a:rPr lang="en-US" altLang="en-US" dirty="0"/>
              <a:t>a </a:t>
            </a:r>
            <a:r>
              <a:rPr lang="en-US" altLang="en-US" dirty="0" smtClean="0"/>
              <a:t>lovely place to be (for </a:t>
            </a:r>
            <a:r>
              <a:rPr lang="en-US" altLang="en-US" dirty="0"/>
              <a:t>a </a:t>
            </a:r>
            <a:r>
              <a:rPr lang="en-US" altLang="en-US" dirty="0" smtClean="0"/>
              <a:t>while)</a:t>
            </a: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10</a:t>
            </a:fld>
            <a:endParaRPr lang="en-US" dirty="0"/>
          </a:p>
        </p:txBody>
      </p:sp>
    </p:spTree>
    <p:extLst>
      <p:ext uri="{BB962C8B-B14F-4D97-AF65-F5344CB8AC3E}">
        <p14:creationId xmlns:p14="http://schemas.microsoft.com/office/powerpoint/2010/main" val="130620890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Safe Development</a:t>
            </a:r>
            <a:br>
              <a:rPr lang="en-US" dirty="0" smtClean="0"/>
            </a:b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447800"/>
            <a:ext cx="8534399" cy="5382362"/>
          </a:xfrm>
        </p:spPr>
      </p:pic>
      <p:sp>
        <p:nvSpPr>
          <p:cNvPr id="4" name="Slide Number Placeholder 3"/>
          <p:cNvSpPr>
            <a:spLocks noGrp="1"/>
          </p:cNvSpPr>
          <p:nvPr>
            <p:ph type="sldNum" sz="quarter" idx="12"/>
          </p:nvPr>
        </p:nvSpPr>
        <p:spPr/>
        <p:txBody>
          <a:bodyPr/>
          <a:lstStyle/>
          <a:p>
            <a:fld id="{AA10C721-AE2B-4C04-8E90-2142017EF61E}" type="slidenum">
              <a:rPr lang="en-US" smtClean="0"/>
              <a:t>100</a:t>
            </a:fld>
            <a:endParaRPr lang="en-US" dirty="0"/>
          </a:p>
        </p:txBody>
      </p:sp>
    </p:spTree>
    <p:extLst>
      <p:ext uri="{BB962C8B-B14F-4D97-AF65-F5344CB8AC3E}">
        <p14:creationId xmlns:p14="http://schemas.microsoft.com/office/powerpoint/2010/main" val="239320145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8458200" cy="1097461"/>
          </a:xfrm>
        </p:spPr>
        <p:txBody>
          <a:bodyPr>
            <a:noAutofit/>
          </a:bodyPr>
          <a:lstStyle/>
          <a:p>
            <a:r>
              <a:rPr lang="en-US" dirty="0" smtClean="0"/>
              <a:t>Hazard-Based Regulation and the Constitution</a:t>
            </a:r>
            <a:endParaRPr lang="en-US" dirty="0"/>
          </a:p>
        </p:txBody>
      </p:sp>
      <p:sp>
        <p:nvSpPr>
          <p:cNvPr id="3" name="Content Placeholder 2"/>
          <p:cNvSpPr>
            <a:spLocks noGrp="1"/>
          </p:cNvSpPr>
          <p:nvPr>
            <p:ph idx="1"/>
          </p:nvPr>
        </p:nvSpPr>
        <p:spPr>
          <a:xfrm>
            <a:off x="457200" y="2133600"/>
            <a:ext cx="8229600" cy="3733800"/>
          </a:xfrm>
        </p:spPr>
        <p:txBody>
          <a:bodyPr/>
          <a:lstStyle/>
          <a:p>
            <a:pPr>
              <a:spcBef>
                <a:spcPts val="1200"/>
              </a:spcBef>
              <a:spcAft>
                <a:spcPts val="1200"/>
              </a:spcAft>
            </a:pPr>
            <a:r>
              <a:rPr lang="en-US" altLang="en-US" dirty="0" smtClean="0"/>
              <a:t>Hazard-based regulation generally sustained against constitutional challenges</a:t>
            </a:r>
          </a:p>
          <a:p>
            <a:pPr>
              <a:spcBef>
                <a:spcPts val="1200"/>
              </a:spcBef>
              <a:spcAft>
                <a:spcPts val="1200"/>
              </a:spcAft>
            </a:pPr>
            <a:r>
              <a:rPr lang="en-US" altLang="en-US" dirty="0" smtClean="0"/>
              <a:t>Goal of protecting the public accorded </a:t>
            </a:r>
            <a:r>
              <a:rPr lang="en-US" altLang="en-US" b="1" dirty="0" smtClean="0"/>
              <a:t>enormous deference </a:t>
            </a:r>
            <a:r>
              <a:rPr lang="en-US" altLang="en-US" dirty="0"/>
              <a:t>by the Courts</a:t>
            </a: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101</a:t>
            </a:fld>
            <a:endParaRPr lang="en-US" dirty="0"/>
          </a:p>
        </p:txBody>
      </p:sp>
    </p:spTree>
    <p:extLst>
      <p:ext uri="{BB962C8B-B14F-4D97-AF65-F5344CB8AC3E}">
        <p14:creationId xmlns:p14="http://schemas.microsoft.com/office/powerpoint/2010/main" val="190244820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 Messages on Prevention</a:t>
            </a:r>
            <a:br>
              <a:rPr lang="en-US" dirty="0" smtClean="0"/>
            </a:br>
            <a:endParaRPr lang="en-US" dirty="0"/>
          </a:p>
        </p:txBody>
      </p:sp>
      <p:sp>
        <p:nvSpPr>
          <p:cNvPr id="5" name="Slide Number Placeholder 4"/>
          <p:cNvSpPr>
            <a:spLocks noGrp="1"/>
          </p:cNvSpPr>
          <p:nvPr>
            <p:ph type="sldNum" sz="quarter" idx="12"/>
          </p:nvPr>
        </p:nvSpPr>
        <p:spPr/>
        <p:txBody>
          <a:bodyPr/>
          <a:lstStyle/>
          <a:p>
            <a:fld id="{0D9C4C27-3F92-447F-917C-AFF9186DA294}" type="slidenum">
              <a:rPr lang="en-US" smtClean="0"/>
              <a:pPr/>
              <a:t>102</a:t>
            </a:fld>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0574" y="1981200"/>
            <a:ext cx="8202852" cy="3886200"/>
          </a:xfrm>
        </p:spPr>
      </p:pic>
    </p:spTree>
    <p:extLst>
      <p:ext uri="{BB962C8B-B14F-4D97-AF65-F5344CB8AC3E}">
        <p14:creationId xmlns:p14="http://schemas.microsoft.com/office/powerpoint/2010/main" val="221446426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Review of Learning </a:t>
            </a:r>
            <a:r>
              <a:rPr lang="en-US" dirty="0" smtClean="0"/>
              <a:t>Objectives</a:t>
            </a:r>
            <a:br>
              <a:rPr lang="en-US" dirty="0" smtClean="0"/>
            </a:br>
            <a:endParaRPr lang="en-US" dirty="0"/>
          </a:p>
        </p:txBody>
      </p:sp>
      <p:sp>
        <p:nvSpPr>
          <p:cNvPr id="4" name="Content Placeholder 3"/>
          <p:cNvSpPr>
            <a:spLocks noGrp="1"/>
          </p:cNvSpPr>
          <p:nvPr>
            <p:ph idx="1"/>
          </p:nvPr>
        </p:nvSpPr>
        <p:spPr>
          <a:xfrm>
            <a:off x="457200" y="1752600"/>
            <a:ext cx="8229600" cy="3886200"/>
          </a:xfrm>
        </p:spPr>
        <p:txBody>
          <a:bodyPr>
            <a:noAutofit/>
          </a:bodyPr>
          <a:lstStyle/>
          <a:p>
            <a:pPr marL="457200" indent="-457200">
              <a:buFont typeface="+mj-lt"/>
              <a:buAutoNum type="arabicPeriod"/>
            </a:pPr>
            <a:r>
              <a:rPr lang="en-US" sz="2200" dirty="0"/>
              <a:t>State the ancient legal and equitable roots and concepts of safe or “do no harm” development decisions, including higher standards designed to protect the property and rights of everyone</a:t>
            </a:r>
          </a:p>
          <a:p>
            <a:pPr marL="457200" indent="-457200">
              <a:buFont typeface="+mj-lt"/>
              <a:buAutoNum type="arabicPeriod"/>
            </a:pPr>
            <a:r>
              <a:rPr lang="en-US" sz="2200" dirty="0"/>
              <a:t>Explain how floodplain </a:t>
            </a:r>
            <a:r>
              <a:rPr lang="en-US" sz="2200" dirty="0" smtClean="0"/>
              <a:t>management, </a:t>
            </a:r>
            <a:r>
              <a:rPr lang="en-US" sz="2200" dirty="0"/>
              <a:t>and other forms of regulation designed to prevent harm, generally </a:t>
            </a:r>
            <a:r>
              <a:rPr lang="en-US" sz="2200" dirty="0" smtClean="0"/>
              <a:t>avoid </a:t>
            </a:r>
            <a:r>
              <a:rPr lang="en-US" sz="2200" dirty="0"/>
              <a:t>the “takings” issue</a:t>
            </a:r>
          </a:p>
          <a:p>
            <a:pPr marL="457200" indent="-457200">
              <a:buFont typeface="+mj-lt"/>
              <a:buAutoNum type="arabicPeriod"/>
            </a:pPr>
            <a:r>
              <a:rPr lang="en-US" sz="2200" dirty="0" smtClean="0"/>
              <a:t>Explain the </a:t>
            </a:r>
            <a:r>
              <a:rPr lang="en-US" sz="2200" dirty="0"/>
              <a:t>evolving professional “Standard of Care</a:t>
            </a:r>
            <a:r>
              <a:rPr lang="en-US" sz="2200" dirty="0" smtClean="0"/>
              <a:t>”</a:t>
            </a:r>
          </a:p>
          <a:p>
            <a:pPr marL="457200" indent="-457200">
              <a:buFont typeface="+mj-lt"/>
              <a:buAutoNum type="arabicPeriod"/>
            </a:pPr>
            <a:r>
              <a:rPr lang="en-US" sz="2200" dirty="0"/>
              <a:t>Identify important legal concepts discussed in this module, such as Variances</a:t>
            </a:r>
            <a:endParaRPr lang="en-US" sz="2200" dirty="0"/>
          </a:p>
        </p:txBody>
      </p:sp>
      <p:sp>
        <p:nvSpPr>
          <p:cNvPr id="3" name="Slide Number Placeholder 2"/>
          <p:cNvSpPr>
            <a:spLocks noGrp="1"/>
          </p:cNvSpPr>
          <p:nvPr>
            <p:ph type="sldNum" sz="quarter" idx="12"/>
          </p:nvPr>
        </p:nvSpPr>
        <p:spPr/>
        <p:txBody>
          <a:bodyPr/>
          <a:lstStyle/>
          <a:p>
            <a:fld id="{AA10C721-AE2B-4C04-8E90-2142017EF61E}" type="slidenum">
              <a:rPr lang="en-US" smtClean="0"/>
              <a:t>103</a:t>
            </a:fld>
            <a:endParaRPr lang="en-US" dirty="0"/>
          </a:p>
        </p:txBody>
      </p:sp>
    </p:spTree>
    <p:extLst>
      <p:ext uri="{BB962C8B-B14F-4D97-AF65-F5344CB8AC3E}">
        <p14:creationId xmlns:p14="http://schemas.microsoft.com/office/powerpoint/2010/main" val="333110925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Thank You!</a:t>
            </a:r>
            <a:br>
              <a:rPr lang="en-US" dirty="0" smtClean="0"/>
            </a:b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809629" y="2191200"/>
            <a:ext cx="2862857" cy="3240000"/>
          </a:xfrm>
        </p:spPr>
      </p:pic>
      <p:sp>
        <p:nvSpPr>
          <p:cNvPr id="4" name="Content Placeholder 3"/>
          <p:cNvSpPr>
            <a:spLocks noGrp="1"/>
          </p:cNvSpPr>
          <p:nvPr>
            <p:ph sz="half" idx="2"/>
          </p:nvPr>
        </p:nvSpPr>
        <p:spPr>
          <a:xfrm>
            <a:off x="3733800" y="2057400"/>
            <a:ext cx="5181600" cy="4114800"/>
          </a:xfrm>
        </p:spPr>
        <p:txBody>
          <a:bodyPr>
            <a:normAutofit/>
          </a:bodyPr>
          <a:lstStyle/>
          <a:p>
            <a:r>
              <a:rPr lang="en-US" b="1" dirty="0" smtClean="0"/>
              <a:t>Questions and/or comments</a:t>
            </a:r>
          </a:p>
          <a:p>
            <a:r>
              <a:rPr lang="en-US" b="1" dirty="0" smtClean="0"/>
              <a:t>Contact information</a:t>
            </a:r>
          </a:p>
          <a:p>
            <a:pPr marL="402336" lvl="1" indent="0">
              <a:spcAft>
                <a:spcPts val="0"/>
              </a:spcAft>
              <a:buNone/>
            </a:pPr>
            <a:r>
              <a:rPr lang="en-US" dirty="0">
                <a:solidFill>
                  <a:schemeClr val="tx2">
                    <a:lumMod val="50000"/>
                  </a:schemeClr>
                </a:solidFill>
              </a:rPr>
              <a:t>Natural Hazard Mitigation Association</a:t>
            </a:r>
          </a:p>
          <a:p>
            <a:pPr marL="402336" lvl="1" indent="0">
              <a:spcAft>
                <a:spcPts val="0"/>
              </a:spcAft>
              <a:buNone/>
            </a:pPr>
            <a:r>
              <a:rPr lang="en-US" dirty="0">
                <a:solidFill>
                  <a:schemeClr val="tx2">
                    <a:lumMod val="50000"/>
                  </a:schemeClr>
                </a:solidFill>
              </a:rPr>
              <a:t>P.O. Box </a:t>
            </a:r>
            <a:r>
              <a:rPr lang="en-US" dirty="0" smtClean="0">
                <a:solidFill>
                  <a:schemeClr val="tx2">
                    <a:lumMod val="50000"/>
                  </a:schemeClr>
                </a:solidFill>
              </a:rPr>
              <a:t>170984</a:t>
            </a:r>
            <a:endParaRPr lang="en-US" dirty="0">
              <a:solidFill>
                <a:schemeClr val="tx2">
                  <a:lumMod val="50000"/>
                </a:schemeClr>
              </a:solidFill>
            </a:endParaRPr>
          </a:p>
          <a:p>
            <a:pPr marL="402336" lvl="1" indent="0">
              <a:spcAft>
                <a:spcPts val="0"/>
              </a:spcAft>
              <a:buNone/>
            </a:pPr>
            <a:r>
              <a:rPr lang="en-US" dirty="0" smtClean="0">
                <a:solidFill>
                  <a:schemeClr val="tx2">
                    <a:lumMod val="50000"/>
                  </a:schemeClr>
                </a:solidFill>
              </a:rPr>
              <a:t>Boston, MA 02117</a:t>
            </a:r>
          </a:p>
          <a:p>
            <a:pPr marL="402336" lvl="1" indent="0">
              <a:spcAft>
                <a:spcPts val="0"/>
              </a:spcAft>
              <a:buNone/>
            </a:pPr>
            <a:r>
              <a:rPr lang="en-US" dirty="0" smtClean="0">
                <a:solidFill>
                  <a:schemeClr val="tx2">
                    <a:lumMod val="50000"/>
                  </a:schemeClr>
                </a:solidFill>
              </a:rPr>
              <a:t>Email: </a:t>
            </a:r>
            <a:r>
              <a:rPr lang="en-US" dirty="0">
                <a:solidFill>
                  <a:schemeClr val="tx2">
                    <a:lumMod val="50000"/>
                  </a:schemeClr>
                </a:solidFill>
                <a:hlinkClick r:id="rId4"/>
              </a:rPr>
              <a:t>nathazma@gmail.com</a:t>
            </a:r>
            <a:endParaRPr lang="en-US" dirty="0">
              <a:solidFill>
                <a:schemeClr val="tx2">
                  <a:lumMod val="50000"/>
                </a:schemeClr>
              </a:solidFill>
            </a:endParaRPr>
          </a:p>
          <a:p>
            <a:pPr marL="402336" lvl="1" indent="0">
              <a:spcAft>
                <a:spcPts val="0"/>
              </a:spcAft>
              <a:buNone/>
            </a:pPr>
            <a:r>
              <a:rPr lang="en-US" dirty="0" smtClean="0">
                <a:solidFill>
                  <a:schemeClr val="tx2">
                    <a:lumMod val="50000"/>
                  </a:schemeClr>
                </a:solidFill>
                <a:hlinkClick r:id="rId5"/>
              </a:rPr>
              <a:t>www.nhma.info</a:t>
            </a:r>
            <a:endParaRPr lang="en-US" dirty="0">
              <a:solidFill>
                <a:schemeClr val="tx2">
                  <a:lumMod val="50000"/>
                </a:schemeClr>
              </a:solidFill>
            </a:endParaRPr>
          </a:p>
        </p:txBody>
      </p:sp>
      <p:sp>
        <p:nvSpPr>
          <p:cNvPr id="5" name="Slide Number Placeholder 4"/>
          <p:cNvSpPr>
            <a:spLocks noGrp="1"/>
          </p:cNvSpPr>
          <p:nvPr>
            <p:ph type="sldNum" sz="quarter" idx="12"/>
          </p:nvPr>
        </p:nvSpPr>
        <p:spPr/>
        <p:txBody>
          <a:bodyPr/>
          <a:lstStyle/>
          <a:p>
            <a:fld id="{0D9C4C27-3F92-447F-917C-AFF9186DA294}" type="slidenum">
              <a:rPr lang="en-US" smtClean="0"/>
              <a:pPr/>
              <a:t>104</a:t>
            </a:fld>
            <a:endParaRPr lang="en-US" dirty="0"/>
          </a:p>
        </p:txBody>
      </p:sp>
      <p:pic>
        <p:nvPicPr>
          <p:cNvPr id="3" name="Picture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2400" y="5943472"/>
            <a:ext cx="914528" cy="914528"/>
          </a:xfrm>
          <a:prstGeom prst="rect">
            <a:avLst/>
          </a:prstGeom>
        </p:spPr>
      </p:pic>
    </p:spTree>
    <p:extLst>
      <p:ext uri="{BB962C8B-B14F-4D97-AF65-F5344CB8AC3E}">
        <p14:creationId xmlns:p14="http://schemas.microsoft.com/office/powerpoint/2010/main" val="2221034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Why Should the Government Do Something about This?</a:t>
            </a:r>
            <a:endParaRPr lang="en-US" dirty="0"/>
          </a:p>
        </p:txBody>
      </p:sp>
      <p:sp>
        <p:nvSpPr>
          <p:cNvPr id="3" name="Content Placeholder 2"/>
          <p:cNvSpPr>
            <a:spLocks noGrp="1"/>
          </p:cNvSpPr>
          <p:nvPr>
            <p:ph sz="half" idx="1"/>
          </p:nvPr>
        </p:nvSpPr>
        <p:spPr>
          <a:xfrm>
            <a:off x="457200" y="2590800"/>
            <a:ext cx="4572000" cy="3200400"/>
          </a:xfrm>
        </p:spPr>
        <p:txBody>
          <a:bodyPr/>
          <a:lstStyle/>
          <a:p>
            <a:pPr>
              <a:spcBef>
                <a:spcPts val="1200"/>
              </a:spcBef>
              <a:spcAft>
                <a:spcPts val="1200"/>
              </a:spcAft>
            </a:pPr>
            <a:r>
              <a:rPr lang="en-US" dirty="0" smtClean="0"/>
              <a:t>Fundamental duty</a:t>
            </a:r>
          </a:p>
          <a:p>
            <a:pPr>
              <a:spcBef>
                <a:spcPts val="1200"/>
              </a:spcBef>
              <a:spcAft>
                <a:spcPts val="1200"/>
              </a:spcAft>
            </a:pPr>
            <a:r>
              <a:rPr lang="en-US" dirty="0" smtClean="0"/>
              <a:t>Protect the present</a:t>
            </a:r>
          </a:p>
          <a:p>
            <a:pPr>
              <a:spcBef>
                <a:spcPts val="1200"/>
              </a:spcBef>
              <a:spcAft>
                <a:spcPts val="1200"/>
              </a:spcAft>
            </a:pPr>
            <a:r>
              <a:rPr lang="en-US" dirty="0" smtClean="0"/>
              <a:t>Preserve a community’s future</a:t>
            </a:r>
            <a:endParaRPr lang="en-US" dirty="0"/>
          </a:p>
        </p:txBody>
      </p:sp>
      <p:sp>
        <p:nvSpPr>
          <p:cNvPr id="5" name="Slide Number Placeholder 4"/>
          <p:cNvSpPr>
            <a:spLocks noGrp="1"/>
          </p:cNvSpPr>
          <p:nvPr>
            <p:ph type="sldNum" sz="quarter" idx="12"/>
          </p:nvPr>
        </p:nvSpPr>
        <p:spPr/>
        <p:txBody>
          <a:bodyPr/>
          <a:lstStyle/>
          <a:p>
            <a:fld id="{0D9C4C27-3F92-447F-917C-AFF9186DA294}" type="slidenum">
              <a:rPr lang="en-US" smtClean="0"/>
              <a:pPr/>
              <a:t>11</a:t>
            </a:fld>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105339"/>
            <a:ext cx="4038600" cy="3714121"/>
          </a:xfrm>
        </p:spPr>
      </p:pic>
    </p:spTree>
    <p:extLst>
      <p:ext uri="{BB962C8B-B14F-4D97-AF65-F5344CB8AC3E}">
        <p14:creationId xmlns:p14="http://schemas.microsoft.com/office/powerpoint/2010/main" val="3346441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Government Duty to Prevent Harm?</a:t>
            </a:r>
            <a:endParaRPr lang="en-US" dirty="0"/>
          </a:p>
        </p:txBody>
      </p:sp>
      <p:sp>
        <p:nvSpPr>
          <p:cNvPr id="3" name="Content Placeholder 2"/>
          <p:cNvSpPr>
            <a:spLocks noGrp="1"/>
          </p:cNvSpPr>
          <p:nvPr>
            <p:ph sz="half" idx="1"/>
          </p:nvPr>
        </p:nvSpPr>
        <p:spPr>
          <a:xfrm>
            <a:off x="5257800" y="2590800"/>
            <a:ext cx="3581400" cy="2514599"/>
          </a:xfrm>
        </p:spPr>
        <p:txBody>
          <a:bodyPr/>
          <a:lstStyle/>
          <a:p>
            <a:pPr marL="109728" indent="0">
              <a:buNone/>
            </a:pPr>
            <a:r>
              <a:rPr lang="en-US" altLang="en-US" dirty="0"/>
              <a:t>Does </a:t>
            </a:r>
            <a:r>
              <a:rPr lang="en-US" altLang="en-US" dirty="0" smtClean="0"/>
              <a:t>government have </a:t>
            </a:r>
            <a:r>
              <a:rPr lang="en-US" altLang="en-US" dirty="0"/>
              <a:t>a </a:t>
            </a:r>
            <a:r>
              <a:rPr lang="en-US" altLang="en-US" dirty="0" smtClean="0"/>
              <a:t>“duty” </a:t>
            </a:r>
            <a:r>
              <a:rPr lang="en-US" altLang="en-US" dirty="0"/>
              <a:t>to </a:t>
            </a:r>
            <a:r>
              <a:rPr lang="en-US" altLang="en-US" dirty="0" smtClean="0"/>
              <a:t>prevent injurious consequences </a:t>
            </a:r>
            <a:r>
              <a:rPr lang="en-US" altLang="en-US" dirty="0"/>
              <a:t>from </a:t>
            </a:r>
            <a:r>
              <a:rPr lang="en-US" altLang="en-US" dirty="0" smtClean="0"/>
              <a:t>floods?</a:t>
            </a:r>
            <a:endParaRPr lang="en-US" altLang="en-US" dirty="0"/>
          </a:p>
        </p:txBody>
      </p:sp>
      <p:sp>
        <p:nvSpPr>
          <p:cNvPr id="5" name="Slide Number Placeholder 4"/>
          <p:cNvSpPr>
            <a:spLocks noGrp="1"/>
          </p:cNvSpPr>
          <p:nvPr>
            <p:ph type="sldNum" sz="quarter" idx="12"/>
          </p:nvPr>
        </p:nvSpPr>
        <p:spPr/>
        <p:txBody>
          <a:bodyPr/>
          <a:lstStyle/>
          <a:p>
            <a:fld id="{0D9C4C27-3F92-447F-917C-AFF9186DA294}" type="slidenum">
              <a:rPr lang="en-US" smtClean="0"/>
              <a:pPr/>
              <a:t>12</a:t>
            </a:fld>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1586" y="2057400"/>
            <a:ext cx="4960014" cy="3986012"/>
          </a:xfrm>
        </p:spPr>
      </p:pic>
    </p:spTree>
    <p:extLst>
      <p:ext uri="{BB962C8B-B14F-4D97-AF65-F5344CB8AC3E}">
        <p14:creationId xmlns:p14="http://schemas.microsoft.com/office/powerpoint/2010/main" val="2898944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Why Else Should Government Do Something about This?</a:t>
            </a:r>
            <a:endParaRPr lang="en-US" dirty="0"/>
          </a:p>
        </p:txBody>
      </p:sp>
      <p:sp>
        <p:nvSpPr>
          <p:cNvPr id="3" name="Content Placeholder 2"/>
          <p:cNvSpPr>
            <a:spLocks noGrp="1"/>
          </p:cNvSpPr>
          <p:nvPr>
            <p:ph idx="1"/>
          </p:nvPr>
        </p:nvSpPr>
        <p:spPr/>
        <p:txBody>
          <a:bodyPr anchor="ctr">
            <a:normAutofit/>
          </a:bodyPr>
          <a:lstStyle/>
          <a:p>
            <a:pPr marL="109728" indent="0" algn="ctr">
              <a:buNone/>
            </a:pPr>
            <a: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Liability</a:t>
            </a:r>
            <a:endPar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Slide Number Placeholder 4"/>
          <p:cNvSpPr>
            <a:spLocks noGrp="1"/>
          </p:cNvSpPr>
          <p:nvPr>
            <p:ph type="sldNum" sz="quarter" idx="12"/>
          </p:nvPr>
        </p:nvSpPr>
        <p:spPr/>
        <p:txBody>
          <a:bodyPr/>
          <a:lstStyle/>
          <a:p>
            <a:fld id="{0D9C4C27-3F92-447F-917C-AFF9186DA294}" type="slidenum">
              <a:rPr lang="en-US" smtClean="0"/>
              <a:pPr/>
              <a:t>13</a:t>
            </a:fld>
            <a:endParaRPr lang="en-US" dirty="0"/>
          </a:p>
        </p:txBody>
      </p:sp>
    </p:spTree>
    <p:extLst>
      <p:ext uri="{BB962C8B-B14F-4D97-AF65-F5344CB8AC3E}">
        <p14:creationId xmlns:p14="http://schemas.microsoft.com/office/powerpoint/2010/main" val="2580917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Best Avoid Litigation?</a:t>
            </a:r>
            <a:br>
              <a:rPr lang="en-US" dirty="0" smtClean="0"/>
            </a:b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107241" y="1708397"/>
            <a:ext cx="6929517" cy="4127005"/>
          </a:xfrm>
        </p:spPr>
      </p:pic>
      <p:sp>
        <p:nvSpPr>
          <p:cNvPr id="4" name="Slide Number Placeholder 3"/>
          <p:cNvSpPr>
            <a:spLocks noGrp="1"/>
          </p:cNvSpPr>
          <p:nvPr>
            <p:ph type="sldNum" sz="quarter" idx="12"/>
          </p:nvPr>
        </p:nvSpPr>
        <p:spPr/>
        <p:txBody>
          <a:bodyPr/>
          <a:lstStyle/>
          <a:p>
            <a:fld id="{AA10C721-AE2B-4C04-8E90-2142017EF61E}" type="slidenum">
              <a:rPr lang="en-US" smtClean="0"/>
              <a:t>14</a:t>
            </a:fld>
            <a:endParaRPr lang="en-US" dirty="0"/>
          </a:p>
        </p:txBody>
      </p:sp>
    </p:spTree>
    <p:extLst>
      <p:ext uri="{BB962C8B-B14F-4D97-AF65-F5344CB8AC3E}">
        <p14:creationId xmlns:p14="http://schemas.microsoft.com/office/powerpoint/2010/main" val="332809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Hazards and Litigation</a:t>
            </a:r>
            <a:br>
              <a:rPr lang="en-US" dirty="0" smtClean="0"/>
            </a:br>
            <a:endParaRPr lang="en-US" dirty="0"/>
          </a:p>
        </p:txBody>
      </p:sp>
      <p:sp>
        <p:nvSpPr>
          <p:cNvPr id="3" name="Content Placeholder 2"/>
          <p:cNvSpPr>
            <a:spLocks noGrp="1"/>
          </p:cNvSpPr>
          <p:nvPr>
            <p:ph sz="half" idx="1"/>
          </p:nvPr>
        </p:nvSpPr>
        <p:spPr>
          <a:xfrm>
            <a:off x="457200" y="2057401"/>
            <a:ext cx="4267200" cy="3810000"/>
          </a:xfrm>
          <a:prstGeom prst="verticalScroll">
            <a:avLst/>
          </a:prstGeom>
          <a:solidFill>
            <a:schemeClr val="bg2"/>
          </a:solidFill>
        </p:spPr>
        <p:style>
          <a:lnRef idx="2">
            <a:schemeClr val="accent2"/>
          </a:lnRef>
          <a:fillRef idx="1">
            <a:schemeClr val="lt1"/>
          </a:fillRef>
          <a:effectRef idx="0">
            <a:schemeClr val="accent2"/>
          </a:effectRef>
          <a:fontRef idx="minor">
            <a:schemeClr val="dk1"/>
          </a:fontRef>
        </p:style>
        <p:txBody>
          <a:bodyPr anchor="ctr">
            <a:normAutofit/>
          </a:bodyPr>
          <a:lstStyle/>
          <a:p>
            <a:pPr marL="109728" indent="0">
              <a:buNone/>
            </a:pPr>
            <a:r>
              <a:rPr lang="en-US" sz="2800" dirty="0" smtClean="0">
                <a:solidFill>
                  <a:schemeClr val="tx1">
                    <a:lumMod val="50000"/>
                  </a:schemeClr>
                </a:solidFill>
              </a:rPr>
              <a:t>When someone is allegedly damaged by the actions of others, who pays?</a:t>
            </a:r>
          </a:p>
        </p:txBody>
      </p:sp>
      <p:sp>
        <p:nvSpPr>
          <p:cNvPr id="5" name="Content Placeholder 4"/>
          <p:cNvSpPr>
            <a:spLocks noGrp="1"/>
          </p:cNvSpPr>
          <p:nvPr>
            <p:ph sz="half" idx="2"/>
          </p:nvPr>
        </p:nvSpPr>
        <p:spPr/>
        <p:txBody>
          <a:bodyPr/>
          <a:lstStyle/>
          <a:p>
            <a:pPr marL="109728" indent="0">
              <a:buNone/>
            </a:pPr>
            <a:endParaRPr lang="en-US" dirty="0" smtClean="0"/>
          </a:p>
          <a:p>
            <a:pPr marL="109728" indent="0">
              <a:buNone/>
            </a:pPr>
            <a:endParaRPr lang="en-US" dirty="0"/>
          </a:p>
          <a:p>
            <a:pPr marL="109728" indent="0">
              <a:buNone/>
            </a:pPr>
            <a:endParaRPr lang="en-US" dirty="0" smtClean="0"/>
          </a:p>
          <a:p>
            <a:pPr marL="109728" indent="0">
              <a:buNone/>
            </a:pPr>
            <a:r>
              <a:rPr lang="en-US" dirty="0" smtClean="0"/>
              <a:t>This </a:t>
            </a:r>
            <a:r>
              <a:rPr lang="en-US" dirty="0"/>
              <a:t>is a </a:t>
            </a:r>
            <a:r>
              <a:rPr lang="en-US" u="sng" dirty="0"/>
              <a:t>fundamental</a:t>
            </a:r>
            <a:r>
              <a:rPr lang="en-US" dirty="0"/>
              <a:t> question of </a:t>
            </a:r>
            <a:r>
              <a:rPr lang="en-US" dirty="0" smtClean="0"/>
              <a:t>law</a:t>
            </a: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15</a:t>
            </a:fld>
            <a:endParaRPr lang="en-US" dirty="0"/>
          </a:p>
        </p:txBody>
      </p:sp>
    </p:spTree>
    <p:extLst>
      <p:ext uri="{BB962C8B-B14F-4D97-AF65-F5344CB8AC3E}">
        <p14:creationId xmlns:p14="http://schemas.microsoft.com/office/powerpoint/2010/main" val="22468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8458200" cy="1097461"/>
          </a:xfrm>
        </p:spPr>
        <p:txBody>
          <a:bodyPr/>
          <a:lstStyle/>
          <a:p>
            <a:r>
              <a:rPr lang="en-US" dirty="0" smtClean="0"/>
              <a:t>Three Ways to Support Reconstruction Following Disaster Damage</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565324571"/>
              </p:ext>
            </p:extLst>
          </p:nvPr>
        </p:nvGraphicFramePr>
        <p:xfrm>
          <a:off x="457200" y="2057400"/>
          <a:ext cx="46482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half" idx="2"/>
          </p:nvPr>
        </p:nvSpPr>
        <p:spPr>
          <a:xfrm>
            <a:off x="5486400" y="2590801"/>
            <a:ext cx="3200400" cy="2667000"/>
          </a:xfrm>
        </p:spPr>
        <p:style>
          <a:lnRef idx="1">
            <a:schemeClr val="accent1"/>
          </a:lnRef>
          <a:fillRef idx="2">
            <a:schemeClr val="accent1"/>
          </a:fillRef>
          <a:effectRef idx="1">
            <a:schemeClr val="accent1"/>
          </a:effectRef>
          <a:fontRef idx="minor">
            <a:schemeClr val="dk1"/>
          </a:fontRef>
        </p:style>
        <p:txBody>
          <a:bodyPr/>
          <a:lstStyle/>
          <a:p>
            <a:pPr marL="109728" indent="0">
              <a:buNone/>
            </a:pPr>
            <a:r>
              <a:rPr lang="en-US" dirty="0" smtClean="0">
                <a:solidFill>
                  <a:schemeClr val="tx1">
                    <a:lumMod val="50000"/>
                  </a:schemeClr>
                </a:solidFill>
              </a:rPr>
              <a:t>The preferred alternative is… </a:t>
            </a:r>
          </a:p>
          <a:p>
            <a:pPr marL="109728" indent="0">
              <a:buNone/>
            </a:pPr>
            <a:r>
              <a:rPr lang="en-US" dirty="0" smtClean="0">
                <a:solidFill>
                  <a:schemeClr val="tx1">
                    <a:lumMod val="50000"/>
                  </a:schemeClr>
                </a:solidFill>
              </a:rPr>
              <a:t>to have NO DAMAGE… </a:t>
            </a:r>
          </a:p>
          <a:p>
            <a:pPr marL="109728" indent="0">
              <a:buNone/>
            </a:pPr>
            <a:r>
              <a:rPr lang="en-US" dirty="0" smtClean="0">
                <a:solidFill>
                  <a:schemeClr val="tx1">
                    <a:lumMod val="50000"/>
                  </a:schemeClr>
                </a:solidFill>
              </a:rPr>
              <a:t>due to land use and hazard mitigation</a:t>
            </a:r>
            <a:endParaRPr lang="en-US" dirty="0">
              <a:solidFill>
                <a:schemeClr val="tx1">
                  <a:lumMod val="50000"/>
                </a:schemeClr>
              </a:solidFill>
            </a:endParaRPr>
          </a:p>
        </p:txBody>
      </p:sp>
      <p:sp>
        <p:nvSpPr>
          <p:cNvPr id="5" name="Slide Number Placeholder 4"/>
          <p:cNvSpPr>
            <a:spLocks noGrp="1"/>
          </p:cNvSpPr>
          <p:nvPr>
            <p:ph type="sldNum" sz="quarter" idx="12"/>
          </p:nvPr>
        </p:nvSpPr>
        <p:spPr/>
        <p:txBody>
          <a:bodyPr/>
          <a:lstStyle/>
          <a:p>
            <a:fld id="{0D9C4C27-3F92-447F-917C-AFF9186DA294}" type="slidenum">
              <a:rPr lang="en-US" smtClean="0"/>
              <a:pPr/>
              <a:t>16</a:t>
            </a:fld>
            <a:endParaRPr lang="en-US" dirty="0"/>
          </a:p>
        </p:txBody>
      </p:sp>
    </p:spTree>
    <p:extLst>
      <p:ext uri="{BB962C8B-B14F-4D97-AF65-F5344CB8AC3E}">
        <p14:creationId xmlns:p14="http://schemas.microsoft.com/office/powerpoint/2010/main" val="1324466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Grounds for Suit</a:t>
            </a:r>
            <a:br>
              <a:rPr lang="en-US" dirty="0" smtClean="0"/>
            </a:br>
            <a:endParaRPr lang="en-US" dirty="0"/>
          </a:p>
        </p:txBody>
      </p:sp>
      <p:sp>
        <p:nvSpPr>
          <p:cNvPr id="3" name="Content Placeholder 2"/>
          <p:cNvSpPr>
            <a:spLocks noGrp="1"/>
          </p:cNvSpPr>
          <p:nvPr>
            <p:ph idx="1"/>
          </p:nvPr>
        </p:nvSpPr>
        <p:spPr>
          <a:xfrm>
            <a:off x="457200" y="1600200"/>
            <a:ext cx="8229600" cy="4267200"/>
          </a:xfrm>
        </p:spPr>
        <p:txBody>
          <a:bodyPr/>
          <a:lstStyle/>
          <a:p>
            <a:pPr>
              <a:spcAft>
                <a:spcPts val="1200"/>
              </a:spcAft>
            </a:pPr>
            <a:r>
              <a:rPr lang="en-US" altLang="en-US" b="1" dirty="0"/>
              <a:t>Standard of Care</a:t>
            </a:r>
            <a:r>
              <a:rPr lang="en-US" altLang="en-US" dirty="0"/>
              <a:t> for professionals is increasingly high as professionals develop increasingly sophisticated design methods</a:t>
            </a:r>
          </a:p>
          <a:p>
            <a:pPr>
              <a:spcAft>
                <a:spcPts val="1200"/>
              </a:spcAft>
            </a:pPr>
            <a:r>
              <a:rPr lang="en-US" altLang="en-US" dirty="0"/>
              <a:t>Previously accepted </a:t>
            </a:r>
            <a:r>
              <a:rPr lang="en-US" altLang="en-US" dirty="0" smtClean="0"/>
              <a:t>defenses </a:t>
            </a:r>
            <a:r>
              <a:rPr lang="en-US" altLang="en-US" dirty="0"/>
              <a:t>(such as the "common enemy doctrine" for flooding) are </a:t>
            </a:r>
            <a:r>
              <a:rPr lang="en-US" altLang="en-US" dirty="0" smtClean="0"/>
              <a:t>increasingly </a:t>
            </a:r>
            <a:r>
              <a:rPr lang="en-US" altLang="en-US" dirty="0"/>
              <a:t>replaced by </a:t>
            </a:r>
            <a:r>
              <a:rPr lang="en-US" altLang="en-US" b="1" dirty="0"/>
              <a:t>“Rule of Reasonable Person”</a:t>
            </a:r>
            <a:r>
              <a:rPr lang="en-US" altLang="en-US" dirty="0"/>
              <a:t> </a:t>
            </a:r>
          </a:p>
          <a:p>
            <a:pPr>
              <a:spcAft>
                <a:spcPts val="1200"/>
              </a:spcAft>
            </a:pPr>
            <a:r>
              <a:rPr lang="en-US" altLang="en-US" dirty="0"/>
              <a:t>The “Reasonable Person” who is a professional is expected to </a:t>
            </a:r>
            <a:r>
              <a:rPr lang="en-US" altLang="en-US" b="1" dirty="0"/>
              <a:t>have and apply expert technical knowledge </a:t>
            </a:r>
            <a:r>
              <a:rPr lang="en-US" altLang="en-US" dirty="0" smtClean="0"/>
              <a:t>(</a:t>
            </a:r>
            <a:r>
              <a:rPr lang="en-US" altLang="en-US" dirty="0"/>
              <a:t>e.g</a:t>
            </a:r>
            <a:r>
              <a:rPr lang="en-US" altLang="en-US" dirty="0" smtClean="0"/>
              <a:t>., </a:t>
            </a:r>
            <a:r>
              <a:rPr lang="en-US" altLang="en-US" dirty="0"/>
              <a:t>regarding land use or engineering or </a:t>
            </a:r>
            <a:r>
              <a:rPr lang="en-US" altLang="en-US" dirty="0" smtClean="0"/>
              <a:t>drainage)</a:t>
            </a:r>
            <a:endParaRPr lang="en-US" alt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17</a:t>
            </a:fld>
            <a:endParaRPr lang="en-US" dirty="0"/>
          </a:p>
        </p:txBody>
      </p:sp>
    </p:spTree>
    <p:extLst>
      <p:ext uri="{BB962C8B-B14F-4D97-AF65-F5344CB8AC3E}">
        <p14:creationId xmlns:p14="http://schemas.microsoft.com/office/powerpoint/2010/main" val="2261557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of Causation of Harm is Easier Now Than in Past Times</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19100" y="2438400"/>
            <a:ext cx="4114800" cy="2743200"/>
          </a:xfrm>
        </p:spPr>
      </p:pic>
      <p:sp>
        <p:nvSpPr>
          <p:cNvPr id="5" name="Content Placeholder 4"/>
          <p:cNvSpPr>
            <a:spLocks noGrp="1"/>
          </p:cNvSpPr>
          <p:nvPr>
            <p:ph sz="half" idx="2"/>
          </p:nvPr>
        </p:nvSpPr>
        <p:spPr>
          <a:xfrm>
            <a:off x="4648200" y="2438400"/>
            <a:ext cx="4038600" cy="3428999"/>
          </a:xfrm>
        </p:spPr>
        <p:txBody>
          <a:bodyPr/>
          <a:lstStyle/>
          <a:p>
            <a:pPr marL="109728" indent="0">
              <a:buNone/>
            </a:pPr>
            <a:r>
              <a:rPr lang="en-US" sz="2800" b="1" dirty="0"/>
              <a:t>Forensic Science</a:t>
            </a:r>
          </a:p>
          <a:p>
            <a:r>
              <a:rPr lang="en-US" dirty="0"/>
              <a:t>Flood</a:t>
            </a:r>
          </a:p>
          <a:p>
            <a:r>
              <a:rPr lang="en-US" dirty="0"/>
              <a:t>Fire</a:t>
            </a:r>
          </a:p>
          <a:p>
            <a:r>
              <a:rPr lang="en-US" dirty="0"/>
              <a:t>Earthquake</a:t>
            </a:r>
          </a:p>
          <a:p>
            <a:r>
              <a:rPr lang="en-US" dirty="0"/>
              <a:t>Water </a:t>
            </a:r>
            <a:r>
              <a:rPr lang="en-US" dirty="0" smtClean="0"/>
              <a:t>pollution</a:t>
            </a: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18</a:t>
            </a:fld>
            <a:endParaRPr lang="en-US" dirty="0"/>
          </a:p>
        </p:txBody>
      </p:sp>
      <p:sp>
        <p:nvSpPr>
          <p:cNvPr id="7" name="TextBox 6"/>
          <p:cNvSpPr txBox="1"/>
          <p:nvPr/>
        </p:nvSpPr>
        <p:spPr>
          <a:xfrm>
            <a:off x="152400" y="6368534"/>
            <a:ext cx="6702476" cy="369332"/>
          </a:xfrm>
          <a:prstGeom prst="rect">
            <a:avLst/>
          </a:prstGeom>
          <a:noFill/>
        </p:spPr>
        <p:txBody>
          <a:bodyPr wrap="none" rtlCol="0">
            <a:spAutoFit/>
          </a:bodyPr>
          <a:lstStyle/>
          <a:p>
            <a:r>
              <a:rPr lang="en-US" dirty="0">
                <a:solidFill>
                  <a:schemeClr val="tx1">
                    <a:lumMod val="50000"/>
                  </a:schemeClr>
                </a:solidFill>
              </a:rPr>
              <a:t>Photo: </a:t>
            </a:r>
            <a:r>
              <a:rPr lang="en-US" dirty="0">
                <a:solidFill>
                  <a:schemeClr val="tx1">
                    <a:lumMod val="50000"/>
                  </a:schemeClr>
                </a:solidFill>
                <a:hlinkClick r:id="rId4"/>
              </a:rPr>
              <a:t>https://</a:t>
            </a:r>
            <a:r>
              <a:rPr lang="en-US" dirty="0" smtClean="0">
                <a:solidFill>
                  <a:schemeClr val="tx1">
                    <a:lumMod val="50000"/>
                  </a:schemeClr>
                </a:solidFill>
                <a:hlinkClick r:id="rId4"/>
              </a:rPr>
              <a:t>www.cerc.usgs.gov/Branches.aspx?BranchId=27</a:t>
            </a:r>
            <a:r>
              <a:rPr lang="en-US" dirty="0" smtClean="0">
                <a:solidFill>
                  <a:schemeClr val="tx1">
                    <a:lumMod val="50000"/>
                  </a:schemeClr>
                </a:solidFill>
              </a:rPr>
              <a:t> </a:t>
            </a:r>
            <a:endParaRPr lang="en-US" dirty="0">
              <a:solidFill>
                <a:schemeClr val="tx1">
                  <a:lumMod val="50000"/>
                </a:schemeClr>
              </a:solidFill>
            </a:endParaRPr>
          </a:p>
        </p:txBody>
      </p:sp>
    </p:spTree>
    <p:extLst>
      <p:ext uri="{BB962C8B-B14F-4D97-AF65-F5344CB8AC3E}">
        <p14:creationId xmlns:p14="http://schemas.microsoft.com/office/powerpoint/2010/main" val="2074498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Situations Where Governments and Landowners May be Held Liable</a:t>
            </a:r>
            <a:endParaRPr lang="en-US" dirty="0"/>
          </a:p>
        </p:txBody>
      </p:sp>
      <p:sp>
        <p:nvSpPr>
          <p:cNvPr id="3" name="Content Placeholder 2"/>
          <p:cNvSpPr>
            <a:spLocks noGrp="1"/>
          </p:cNvSpPr>
          <p:nvPr>
            <p:ph idx="1"/>
          </p:nvPr>
        </p:nvSpPr>
        <p:spPr>
          <a:xfrm>
            <a:off x="457200" y="2286000"/>
            <a:ext cx="8229600" cy="3886200"/>
          </a:xfrm>
        </p:spPr>
        <p:txBody>
          <a:bodyPr/>
          <a:lstStyle/>
          <a:p>
            <a:pPr>
              <a:spcAft>
                <a:spcPts val="1200"/>
              </a:spcAft>
              <a:defRPr/>
            </a:pPr>
            <a:r>
              <a:rPr lang="en-US" kern="0" dirty="0">
                <a:solidFill>
                  <a:srgbClr val="000000"/>
                </a:solidFill>
              </a:rPr>
              <a:t>Construction of a </a:t>
            </a:r>
            <a:r>
              <a:rPr lang="en-US" kern="0" dirty="0" smtClean="0">
                <a:solidFill>
                  <a:srgbClr val="000000"/>
                </a:solidFill>
              </a:rPr>
              <a:t>road causes damage</a:t>
            </a:r>
            <a:endParaRPr lang="en-US" kern="0" dirty="0">
              <a:solidFill>
                <a:srgbClr val="000000"/>
              </a:solidFill>
            </a:endParaRPr>
          </a:p>
          <a:p>
            <a:pPr>
              <a:spcAft>
                <a:spcPts val="1200"/>
              </a:spcAft>
              <a:defRPr/>
            </a:pPr>
            <a:r>
              <a:rPr lang="en-US" kern="0" dirty="0" err="1">
                <a:solidFill>
                  <a:srgbClr val="000000"/>
                </a:solidFill>
              </a:rPr>
              <a:t>Stormwater</a:t>
            </a:r>
            <a:r>
              <a:rPr lang="en-US" kern="0" dirty="0">
                <a:solidFill>
                  <a:srgbClr val="000000"/>
                </a:solidFill>
              </a:rPr>
              <a:t> </a:t>
            </a:r>
            <a:r>
              <a:rPr lang="en-US" kern="0" dirty="0" smtClean="0">
                <a:solidFill>
                  <a:srgbClr val="000000"/>
                </a:solidFill>
              </a:rPr>
              <a:t>system increases flows</a:t>
            </a:r>
            <a:endParaRPr lang="en-US" kern="0" dirty="0">
              <a:solidFill>
                <a:srgbClr val="000099"/>
              </a:solidFill>
            </a:endParaRPr>
          </a:p>
          <a:p>
            <a:pPr>
              <a:spcAft>
                <a:spcPts val="1200"/>
              </a:spcAft>
              <a:defRPr/>
            </a:pPr>
            <a:r>
              <a:rPr lang="en-US" kern="0" dirty="0">
                <a:solidFill>
                  <a:srgbClr val="000000"/>
                </a:solidFill>
              </a:rPr>
              <a:t>Development </a:t>
            </a:r>
            <a:r>
              <a:rPr lang="en-US" kern="0" dirty="0" smtClean="0">
                <a:solidFill>
                  <a:srgbClr val="000000"/>
                </a:solidFill>
              </a:rPr>
              <a:t>blocks watercourse</a:t>
            </a:r>
            <a:endParaRPr lang="en-US" kern="0" dirty="0">
              <a:solidFill>
                <a:srgbClr val="000000"/>
              </a:solidFill>
            </a:endParaRPr>
          </a:p>
          <a:p>
            <a:pPr>
              <a:spcAft>
                <a:spcPts val="1200"/>
              </a:spcAft>
              <a:defRPr/>
            </a:pPr>
            <a:r>
              <a:rPr lang="en-US" kern="0" dirty="0">
                <a:solidFill>
                  <a:srgbClr val="000000"/>
                </a:solidFill>
              </a:rPr>
              <a:t>Bridge </a:t>
            </a:r>
            <a:r>
              <a:rPr lang="en-US" kern="0" dirty="0" smtClean="0">
                <a:solidFill>
                  <a:srgbClr val="000000"/>
                </a:solidFill>
              </a:rPr>
              <a:t>without adequate opening</a:t>
            </a:r>
            <a:r>
              <a:rPr lang="en-US" kern="0" dirty="0" smtClean="0">
                <a:solidFill>
                  <a:srgbClr val="000099"/>
                </a:solidFill>
              </a:rPr>
              <a:t> </a:t>
            </a:r>
            <a:endParaRPr lang="en-US" kern="0" dirty="0">
              <a:solidFill>
                <a:srgbClr val="000099"/>
              </a:solidFill>
            </a:endParaRPr>
          </a:p>
        </p:txBody>
      </p:sp>
      <p:sp>
        <p:nvSpPr>
          <p:cNvPr id="4" name="Slide Number Placeholder 3"/>
          <p:cNvSpPr>
            <a:spLocks noGrp="1"/>
          </p:cNvSpPr>
          <p:nvPr>
            <p:ph type="sldNum" sz="quarter" idx="12"/>
          </p:nvPr>
        </p:nvSpPr>
        <p:spPr/>
        <p:txBody>
          <a:bodyPr/>
          <a:lstStyle/>
          <a:p>
            <a:fld id="{AA10C721-AE2B-4C04-8E90-2142017EF61E}" type="slidenum">
              <a:rPr lang="en-US" smtClean="0"/>
              <a:t>19</a:t>
            </a:fld>
            <a:endParaRPr lang="en-US" dirty="0"/>
          </a:p>
        </p:txBody>
      </p:sp>
    </p:spTree>
    <p:extLst>
      <p:ext uri="{BB962C8B-B14F-4D97-AF65-F5344CB8AC3E}">
        <p14:creationId xmlns:p14="http://schemas.microsoft.com/office/powerpoint/2010/main" val="1191577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863970"/>
            <a:ext cx="8153400" cy="955430"/>
          </a:xfrm>
        </p:spPr>
        <p:txBody>
          <a:bodyPr/>
          <a:lstStyle/>
          <a:p>
            <a:pPr>
              <a:spcBef>
                <a:spcPts val="0"/>
              </a:spcBef>
              <a:spcAft>
                <a:spcPts val="0"/>
              </a:spcAft>
            </a:pPr>
            <a:r>
              <a:rPr lang="en-US" dirty="0" smtClean="0"/>
              <a:t>Edward A. Thomas, Esq</a:t>
            </a:r>
          </a:p>
          <a:p>
            <a:r>
              <a:rPr lang="en-US" dirty="0" smtClean="0"/>
              <a:t>President, Natural Hazard Mitigation Association</a:t>
            </a:r>
          </a:p>
        </p:txBody>
      </p:sp>
      <p:sp>
        <p:nvSpPr>
          <p:cNvPr id="7" name="Slide Number Placeholder 6"/>
          <p:cNvSpPr>
            <a:spLocks noGrp="1"/>
          </p:cNvSpPr>
          <p:nvPr>
            <p:ph type="sldNum" sz="quarter" idx="11"/>
          </p:nvPr>
        </p:nvSpPr>
        <p:spPr/>
        <p:txBody>
          <a:bodyPr/>
          <a:lstStyle/>
          <a:p>
            <a:fld id="{AA10C721-AE2B-4C04-8E90-2142017EF61E}" type="slidenum">
              <a:rPr lang="en-US" smtClean="0"/>
              <a:t>2</a:t>
            </a:fld>
            <a:endParaRPr lang="en-US"/>
          </a:p>
        </p:txBody>
      </p:sp>
      <p:sp>
        <p:nvSpPr>
          <p:cNvPr id="2" name="Title 1"/>
          <p:cNvSpPr>
            <a:spLocks noGrp="1"/>
          </p:cNvSpPr>
          <p:nvPr>
            <p:ph type="title"/>
          </p:nvPr>
        </p:nvSpPr>
        <p:spPr/>
        <p:txBody>
          <a:bodyPr>
            <a:noAutofit/>
          </a:bodyPr>
          <a:lstStyle/>
          <a:p>
            <a:r>
              <a:rPr lang="en-US" dirty="0" smtClean="0"/>
              <a:t>Welcome!</a:t>
            </a:r>
            <a:br>
              <a:rPr lang="en-US" dirty="0" smtClean="0"/>
            </a:br>
            <a:endParaRPr lang="en-US" dirty="0"/>
          </a:p>
        </p:txBody>
      </p:sp>
      <p:pic>
        <p:nvPicPr>
          <p:cNvPr id="11" name="Content Placeholder 10"/>
          <p:cNvPicPr>
            <a:picLocks noGrp="1" noChangeAspect="1"/>
          </p:cNvPicPr>
          <p:nvPr>
            <p:ph sz="quarter" idx="2"/>
          </p:nvPr>
        </p:nvPicPr>
        <p:blipFill>
          <a:blip r:embed="rId3">
            <a:extLst>
              <a:ext uri="{28A0092B-C50C-407E-A947-70E740481C1C}">
                <a14:useLocalDpi xmlns:a14="http://schemas.microsoft.com/office/drawing/2010/main"/>
              </a:ext>
            </a:extLst>
          </a:blip>
          <a:stretch>
            <a:fillRect/>
          </a:stretch>
        </p:blipFill>
        <p:spPr>
          <a:xfrm>
            <a:off x="1182287" y="3048000"/>
            <a:ext cx="2439200" cy="2784474"/>
          </a:xfrm>
        </p:spPr>
      </p:pic>
      <p:pic>
        <p:nvPicPr>
          <p:cNvPr id="6" name="Content Placeholder 5"/>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325547" y="3657600"/>
            <a:ext cx="2470251" cy="1367853"/>
          </a:xfrm>
        </p:spPr>
      </p:pic>
    </p:spTree>
    <p:extLst>
      <p:ext uri="{BB962C8B-B14F-4D97-AF65-F5344CB8AC3E}">
        <p14:creationId xmlns:p14="http://schemas.microsoft.com/office/powerpoint/2010/main" val="1684955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8534400" cy="1097461"/>
          </a:xfrm>
        </p:spPr>
        <p:txBody>
          <a:bodyPr/>
          <a:lstStyle/>
          <a:p>
            <a:r>
              <a:rPr lang="en-US" dirty="0" smtClean="0"/>
              <a:t>Situations Where Governments and Landowners May be Held Liable (cont.)</a:t>
            </a:r>
            <a:endParaRPr lang="en-US" dirty="0"/>
          </a:p>
        </p:txBody>
      </p:sp>
      <p:sp>
        <p:nvSpPr>
          <p:cNvPr id="3" name="Content Placeholder 2"/>
          <p:cNvSpPr>
            <a:spLocks noGrp="1"/>
          </p:cNvSpPr>
          <p:nvPr>
            <p:ph idx="1"/>
          </p:nvPr>
        </p:nvSpPr>
        <p:spPr>
          <a:xfrm>
            <a:off x="457200" y="2286000"/>
            <a:ext cx="8229600" cy="3886200"/>
          </a:xfrm>
        </p:spPr>
        <p:txBody>
          <a:bodyPr/>
          <a:lstStyle/>
          <a:p>
            <a:pPr>
              <a:spcAft>
                <a:spcPts val="1200"/>
              </a:spcAft>
              <a:defRPr/>
            </a:pPr>
            <a:r>
              <a:rPr lang="en-US" kern="0" dirty="0" smtClean="0">
                <a:solidFill>
                  <a:srgbClr val="000000"/>
                </a:solidFill>
              </a:rPr>
              <a:t>Grading land increases runoff </a:t>
            </a:r>
            <a:endParaRPr lang="en-US" kern="0" dirty="0">
              <a:solidFill>
                <a:srgbClr val="000000"/>
              </a:solidFill>
            </a:endParaRPr>
          </a:p>
          <a:p>
            <a:pPr>
              <a:spcAft>
                <a:spcPts val="1200"/>
              </a:spcAft>
              <a:defRPr/>
            </a:pPr>
            <a:r>
              <a:rPr lang="en-US" kern="0" dirty="0">
                <a:solidFill>
                  <a:srgbClr val="000000"/>
                </a:solidFill>
              </a:rPr>
              <a:t>Flood </a:t>
            </a:r>
            <a:r>
              <a:rPr lang="en-US" kern="0" dirty="0" smtClean="0">
                <a:solidFill>
                  <a:srgbClr val="000000"/>
                </a:solidFill>
              </a:rPr>
              <a:t>control structure causes damage </a:t>
            </a:r>
            <a:endParaRPr lang="en-US" kern="0" dirty="0">
              <a:solidFill>
                <a:srgbClr val="000000"/>
              </a:solidFill>
            </a:endParaRPr>
          </a:p>
          <a:p>
            <a:pPr>
              <a:spcAft>
                <a:spcPts val="1200"/>
              </a:spcAft>
              <a:defRPr/>
            </a:pPr>
            <a:r>
              <a:rPr lang="en-US" kern="0" dirty="0">
                <a:solidFill>
                  <a:srgbClr val="000000"/>
                </a:solidFill>
              </a:rPr>
              <a:t>Filling </a:t>
            </a:r>
            <a:r>
              <a:rPr lang="en-US" kern="0" dirty="0" smtClean="0">
                <a:solidFill>
                  <a:srgbClr val="000000"/>
                </a:solidFill>
              </a:rPr>
              <a:t>wetland causes damage </a:t>
            </a:r>
            <a:endParaRPr lang="en-US" kern="0" dirty="0">
              <a:solidFill>
                <a:srgbClr val="000000"/>
              </a:solidFill>
            </a:endParaRPr>
          </a:p>
          <a:p>
            <a:pPr>
              <a:spcAft>
                <a:spcPts val="1200"/>
              </a:spcAft>
              <a:defRPr/>
            </a:pPr>
            <a:r>
              <a:rPr lang="en-US" kern="0" dirty="0">
                <a:solidFill>
                  <a:srgbClr val="000000"/>
                </a:solidFill>
              </a:rPr>
              <a:t>Issuing </a:t>
            </a:r>
            <a:r>
              <a:rPr lang="en-US" kern="0" dirty="0" smtClean="0">
                <a:solidFill>
                  <a:srgbClr val="000000"/>
                </a:solidFill>
              </a:rPr>
              <a:t>permits </a:t>
            </a:r>
            <a:r>
              <a:rPr lang="en-US" kern="0" dirty="0">
                <a:solidFill>
                  <a:srgbClr val="000000"/>
                </a:solidFill>
              </a:rPr>
              <a:t>for </a:t>
            </a:r>
            <a:r>
              <a:rPr lang="en-US" kern="0" dirty="0" smtClean="0">
                <a:solidFill>
                  <a:srgbClr val="000000"/>
                </a:solidFill>
              </a:rPr>
              <a:t>development that causes harm </a:t>
            </a:r>
            <a:r>
              <a:rPr lang="en-US" kern="0" dirty="0">
                <a:solidFill>
                  <a:srgbClr val="000000"/>
                </a:solidFill>
              </a:rPr>
              <a:t>to a </a:t>
            </a:r>
            <a:r>
              <a:rPr lang="en-US" kern="0" dirty="0" smtClean="0">
                <a:solidFill>
                  <a:srgbClr val="000000"/>
                </a:solidFill>
              </a:rPr>
              <a:t>third party</a:t>
            </a: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20</a:t>
            </a:fld>
            <a:endParaRPr lang="en-US" dirty="0"/>
          </a:p>
        </p:txBody>
      </p:sp>
    </p:spTree>
    <p:extLst>
      <p:ext uri="{BB962C8B-B14F-4D97-AF65-F5344CB8AC3E}">
        <p14:creationId xmlns:p14="http://schemas.microsoft.com/office/powerpoint/2010/main" val="3119859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Do Not Always Win</a:t>
            </a:r>
            <a:br>
              <a:rPr lang="en-US" dirty="0" smtClean="0"/>
            </a:br>
            <a:endParaRPr lang="en-US" dirty="0"/>
          </a:p>
        </p:txBody>
      </p:sp>
      <p:sp>
        <p:nvSpPr>
          <p:cNvPr id="3" name="Content Placeholder 2"/>
          <p:cNvSpPr>
            <a:spLocks noGrp="1"/>
          </p:cNvSpPr>
          <p:nvPr>
            <p:ph idx="1"/>
          </p:nvPr>
        </p:nvSpPr>
        <p:spPr>
          <a:xfrm>
            <a:off x="457200" y="1828800"/>
            <a:ext cx="8229600" cy="4038600"/>
          </a:xfrm>
        </p:spPr>
        <p:txBody>
          <a:bodyPr/>
          <a:lstStyle/>
          <a:p>
            <a:pPr marL="109728" indent="0">
              <a:buNone/>
            </a:pPr>
            <a:r>
              <a:rPr lang="en-US" b="1" dirty="0" smtClean="0"/>
              <a:t>Texas lawsuit dismissed on procedural grounds</a:t>
            </a:r>
          </a:p>
          <a:p>
            <a:pPr marL="109728" indent="0">
              <a:buNone/>
            </a:pPr>
            <a:r>
              <a:rPr lang="en-US" altLang="en-US" i="1" dirty="0"/>
              <a:t>Campbell v. Hays County</a:t>
            </a:r>
            <a:r>
              <a:rPr lang="en-US" altLang="en-US" dirty="0"/>
              <a:t>, TX Court of Civil Appeals, 2003 Tex. App. LEXIS 8501, 2003</a:t>
            </a:r>
            <a:endParaRPr lang="en-US" b="1" dirty="0" smtClean="0"/>
          </a:p>
          <a:p>
            <a:pPr>
              <a:lnSpc>
                <a:spcPct val="90000"/>
              </a:lnSpc>
            </a:pPr>
            <a:r>
              <a:rPr lang="en-US" altLang="en-US" dirty="0" smtClean="0"/>
              <a:t>Homeowners find out that they are in floodplain</a:t>
            </a:r>
          </a:p>
          <a:p>
            <a:pPr>
              <a:lnSpc>
                <a:spcPct val="90000"/>
              </a:lnSpc>
            </a:pPr>
            <a:r>
              <a:rPr lang="en-US" altLang="en-US" dirty="0" smtClean="0"/>
              <a:t>Then they get flooded</a:t>
            </a:r>
          </a:p>
          <a:p>
            <a:pPr>
              <a:lnSpc>
                <a:spcPct val="90000"/>
              </a:lnSpc>
            </a:pPr>
            <a:r>
              <a:rPr lang="en-US" altLang="en-US" dirty="0"/>
              <a:t>Homeowners </a:t>
            </a:r>
            <a:r>
              <a:rPr lang="en-US" altLang="en-US" dirty="0" smtClean="0"/>
              <a:t>sue municipality and local officials</a:t>
            </a:r>
          </a:p>
          <a:p>
            <a:pPr>
              <a:lnSpc>
                <a:spcPct val="90000"/>
              </a:lnSpc>
            </a:pPr>
            <a:r>
              <a:rPr lang="en-US" altLang="en-US" dirty="0" smtClean="0"/>
              <a:t>Court says they should have sued within two years of learning of the problem</a:t>
            </a:r>
          </a:p>
          <a:p>
            <a:pPr>
              <a:lnSpc>
                <a:spcPct val="90000"/>
              </a:lnSpc>
            </a:pPr>
            <a:r>
              <a:rPr lang="en-US" altLang="en-US" dirty="0" smtClean="0"/>
              <a:t>Suit barred by statute of limitations</a:t>
            </a:r>
          </a:p>
        </p:txBody>
      </p:sp>
      <p:sp>
        <p:nvSpPr>
          <p:cNvPr id="4" name="Slide Number Placeholder 3"/>
          <p:cNvSpPr>
            <a:spLocks noGrp="1"/>
          </p:cNvSpPr>
          <p:nvPr>
            <p:ph type="sldNum" sz="quarter" idx="12"/>
          </p:nvPr>
        </p:nvSpPr>
        <p:spPr/>
        <p:txBody>
          <a:bodyPr/>
          <a:lstStyle/>
          <a:p>
            <a:fld id="{AA10C721-AE2B-4C04-8E90-2142017EF61E}" type="slidenum">
              <a:rPr lang="en-US" smtClean="0"/>
              <a:t>21</a:t>
            </a:fld>
            <a:endParaRPr lang="en-US" dirty="0"/>
          </a:p>
        </p:txBody>
      </p:sp>
    </p:spTree>
    <p:extLst>
      <p:ext uri="{BB962C8B-B14F-4D97-AF65-F5344CB8AC3E}">
        <p14:creationId xmlns:p14="http://schemas.microsoft.com/office/powerpoint/2010/main" val="2830726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Katrina Legal Situation</a:t>
            </a:r>
            <a:br>
              <a:rPr lang="en-US" dirty="0" smtClean="0"/>
            </a:br>
            <a:endParaRPr lang="en-US" dirty="0"/>
          </a:p>
        </p:txBody>
      </p:sp>
      <p:sp>
        <p:nvSpPr>
          <p:cNvPr id="3" name="Content Placeholder 2"/>
          <p:cNvSpPr>
            <a:spLocks noGrp="1"/>
          </p:cNvSpPr>
          <p:nvPr>
            <p:ph idx="1"/>
          </p:nvPr>
        </p:nvSpPr>
        <p:spPr>
          <a:xfrm>
            <a:off x="457200" y="1600200"/>
            <a:ext cx="8229600" cy="4495800"/>
          </a:xfrm>
        </p:spPr>
        <p:txBody>
          <a:bodyPr/>
          <a:lstStyle/>
          <a:p>
            <a:pPr>
              <a:spcAft>
                <a:spcPts val="1200"/>
              </a:spcAft>
            </a:pPr>
            <a:r>
              <a:rPr lang="en-US" altLang="en-US" dirty="0"/>
              <a:t>Katrina </a:t>
            </a:r>
            <a:r>
              <a:rPr lang="en-US" altLang="en-US" dirty="0" smtClean="0"/>
              <a:t>lawsuits</a:t>
            </a:r>
            <a:endParaRPr lang="en-US" altLang="en-US" dirty="0"/>
          </a:p>
          <a:p>
            <a:pPr>
              <a:spcAft>
                <a:spcPts val="1200"/>
              </a:spcAft>
            </a:pPr>
            <a:r>
              <a:rPr lang="en-US" altLang="en-US" dirty="0"/>
              <a:t>500,000 </a:t>
            </a:r>
            <a:r>
              <a:rPr lang="en-US" altLang="en-US" dirty="0" smtClean="0"/>
              <a:t>Plaintiffs; $</a:t>
            </a:r>
            <a:r>
              <a:rPr lang="en-US" altLang="en-US" dirty="0"/>
              <a:t>278 Billion in </a:t>
            </a:r>
            <a:r>
              <a:rPr lang="en-US" altLang="en-US" dirty="0" smtClean="0"/>
              <a:t>damages requested</a:t>
            </a:r>
            <a:endParaRPr lang="en-US" altLang="en-US" dirty="0"/>
          </a:p>
          <a:p>
            <a:pPr>
              <a:spcAft>
                <a:spcPts val="1200"/>
              </a:spcAft>
            </a:pPr>
            <a:r>
              <a:rPr lang="en-US" altLang="en-US" b="1" dirty="0" smtClean="0"/>
              <a:t>Approximately 1,000 plaintiff attorneys involved - learning about levees, floods, and liability</a:t>
            </a:r>
          </a:p>
          <a:p>
            <a:pPr>
              <a:spcAft>
                <a:spcPts val="1200"/>
              </a:spcAft>
            </a:pPr>
            <a:r>
              <a:rPr lang="en-US" altLang="en-US" dirty="0" smtClean="0"/>
              <a:t>For the first time in many years, lenders will lose considerable money on mortgages in a disaster area</a:t>
            </a:r>
          </a:p>
          <a:p>
            <a:pPr>
              <a:spcAft>
                <a:spcPts val="1200"/>
              </a:spcAft>
            </a:pPr>
            <a:r>
              <a:rPr lang="en-US" altLang="en-US" dirty="0" smtClean="0"/>
              <a:t>May </a:t>
            </a:r>
            <a:r>
              <a:rPr lang="en-US" altLang="en-US" dirty="0"/>
              <a:t>1, </a:t>
            </a:r>
            <a:r>
              <a:rPr lang="en-US" altLang="en-US" dirty="0" smtClean="0"/>
              <a:t>2015 Decision:  </a:t>
            </a:r>
            <a:r>
              <a:rPr lang="en-US" altLang="en-US" i="1" dirty="0" smtClean="0"/>
              <a:t>St</a:t>
            </a:r>
            <a:r>
              <a:rPr lang="en-US" altLang="en-US" i="1" dirty="0"/>
              <a:t>. Bernard Parish Gov't v. United States</a:t>
            </a:r>
            <a:r>
              <a:rPr lang="en-US" altLang="en-US" dirty="0"/>
              <a:t>, 121 Fed. Cl. 687 (Fed. Cl. 2015</a:t>
            </a:r>
            <a:r>
              <a:rPr lang="en-US" altLang="en-US" dirty="0" smtClean="0"/>
              <a:t>)</a:t>
            </a:r>
            <a:endParaRPr lang="en-US" alt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22</a:t>
            </a:fld>
            <a:endParaRPr lang="en-US" dirty="0"/>
          </a:p>
        </p:txBody>
      </p:sp>
      <p:sp>
        <p:nvSpPr>
          <p:cNvPr id="5" name="TextBox 4"/>
          <p:cNvSpPr txBox="1"/>
          <p:nvPr/>
        </p:nvSpPr>
        <p:spPr>
          <a:xfrm>
            <a:off x="152399" y="6211669"/>
            <a:ext cx="7696201" cy="646331"/>
          </a:xfrm>
          <a:prstGeom prst="rect">
            <a:avLst/>
          </a:prstGeom>
          <a:noFill/>
        </p:spPr>
        <p:txBody>
          <a:bodyPr wrap="square" rtlCol="0">
            <a:spAutoFit/>
          </a:bodyPr>
          <a:lstStyle/>
          <a:p>
            <a:r>
              <a:rPr lang="en-US" altLang="en-US" dirty="0">
                <a:solidFill>
                  <a:schemeClr val="tx1">
                    <a:lumMod val="50000"/>
                  </a:schemeClr>
                </a:solidFill>
              </a:rPr>
              <a:t>National Wetlands Newsletter: </a:t>
            </a:r>
            <a:r>
              <a:rPr lang="en-US" altLang="en-US" dirty="0" smtClean="0">
                <a:solidFill>
                  <a:schemeClr val="tx1">
                    <a:lumMod val="50000"/>
                  </a:schemeClr>
                </a:solidFill>
                <a:hlinkClick r:id="rId3"/>
              </a:rPr>
              <a:t>www.floods.org/PDF/ET_Katrina_Insurance_082907.pdf</a:t>
            </a:r>
            <a:r>
              <a:rPr lang="en-US" altLang="en-US" dirty="0" smtClean="0">
                <a:solidFill>
                  <a:schemeClr val="tx1">
                    <a:lumMod val="50000"/>
                  </a:schemeClr>
                </a:solidFill>
              </a:rPr>
              <a:t>  </a:t>
            </a:r>
            <a:endParaRPr lang="en-US" altLang="en-US" dirty="0">
              <a:solidFill>
                <a:schemeClr val="tx1">
                  <a:lumMod val="50000"/>
                </a:schemeClr>
              </a:solidFill>
            </a:endParaRPr>
          </a:p>
        </p:txBody>
      </p:sp>
    </p:spTree>
    <p:extLst>
      <p:ext uri="{BB962C8B-B14F-4D97-AF65-F5344CB8AC3E}">
        <p14:creationId xmlns:p14="http://schemas.microsoft.com/office/powerpoint/2010/main" val="2634442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Impediments to Proper Floodplain Management</a:t>
            </a:r>
            <a:endParaRPr lang="en-US" dirty="0"/>
          </a:p>
        </p:txBody>
      </p:sp>
      <p:sp>
        <p:nvSpPr>
          <p:cNvPr id="3" name="Content Placeholder 2"/>
          <p:cNvSpPr>
            <a:spLocks noGrp="1"/>
          </p:cNvSpPr>
          <p:nvPr>
            <p:ph idx="1"/>
          </p:nvPr>
        </p:nvSpPr>
        <p:spPr>
          <a:xfrm>
            <a:off x="457200" y="2209800"/>
            <a:ext cx="8229600" cy="3886200"/>
          </a:xfrm>
        </p:spPr>
        <p:txBody>
          <a:bodyPr/>
          <a:lstStyle/>
          <a:p>
            <a:pPr marL="109728" indent="0">
              <a:buNone/>
            </a:pPr>
            <a:r>
              <a:rPr lang="en-US" sz="2800" b="1" dirty="0" smtClean="0">
                <a:solidFill>
                  <a:schemeClr val="tx2"/>
                </a:solidFill>
              </a:rPr>
              <a:t>II. Concerns about a “Taking”</a:t>
            </a:r>
          </a:p>
          <a:p>
            <a:r>
              <a:rPr lang="en-US" dirty="0" smtClean="0"/>
              <a:t>Let us start with the US Constitution…</a:t>
            </a: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23</a:t>
            </a:fld>
            <a:endParaRPr lang="en-US" dirty="0"/>
          </a:p>
        </p:txBody>
      </p:sp>
    </p:spTree>
    <p:extLst>
      <p:ext uri="{BB962C8B-B14F-4D97-AF65-F5344CB8AC3E}">
        <p14:creationId xmlns:p14="http://schemas.microsoft.com/office/powerpoint/2010/main" val="407161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Constitution of the United States</a:t>
            </a:r>
            <a:br>
              <a:rPr lang="en-US" dirty="0" smtClean="0"/>
            </a:br>
            <a:endParaRPr lang="en-US" dirty="0"/>
          </a:p>
        </p:txBody>
      </p:sp>
      <p:sp>
        <p:nvSpPr>
          <p:cNvPr id="3" name="Content Placeholder 2"/>
          <p:cNvSpPr>
            <a:spLocks noGrp="1"/>
          </p:cNvSpPr>
          <p:nvPr>
            <p:ph sz="half" idx="1"/>
          </p:nvPr>
        </p:nvSpPr>
        <p:spPr>
          <a:xfrm>
            <a:off x="457200" y="1600200"/>
            <a:ext cx="4038600" cy="4267201"/>
          </a:xfrm>
          <a:prstGeom prst="verticalScroll">
            <a:avLst/>
          </a:prstGeom>
        </p:spPr>
        <p:style>
          <a:lnRef idx="1">
            <a:schemeClr val="accent1"/>
          </a:lnRef>
          <a:fillRef idx="2">
            <a:schemeClr val="accent1"/>
          </a:fillRef>
          <a:effectRef idx="1">
            <a:schemeClr val="accent1"/>
          </a:effectRef>
          <a:fontRef idx="minor">
            <a:schemeClr val="dk1"/>
          </a:fontRef>
        </p:style>
        <p:txBody>
          <a:bodyPr anchor="ctr"/>
          <a:lstStyle/>
          <a:p>
            <a:pPr marL="109728" indent="0">
              <a:buNone/>
            </a:pPr>
            <a:r>
              <a:rPr lang="en-US" altLang="en-US" dirty="0">
                <a:solidFill>
                  <a:schemeClr val="tx1">
                    <a:lumMod val="50000"/>
                  </a:schemeClr>
                </a:solidFill>
              </a:rPr>
              <a:t>Fifth Amendment to the Constitution: </a:t>
            </a:r>
            <a:r>
              <a:rPr lang="en-US" altLang="en-US" i="1" dirty="0">
                <a:solidFill>
                  <a:schemeClr val="tx1">
                    <a:lumMod val="50000"/>
                  </a:schemeClr>
                </a:solidFill>
              </a:rPr>
              <a:t>“… nor shall private property be taken for public use without just compensation</a:t>
            </a:r>
            <a:r>
              <a:rPr lang="en-US" altLang="en-US" i="1" dirty="0" smtClean="0">
                <a:solidFill>
                  <a:schemeClr val="tx1">
                    <a:lumMod val="50000"/>
                  </a:schemeClr>
                </a:solidFill>
              </a:rPr>
              <a:t>.”</a:t>
            </a:r>
            <a:endParaRPr lang="en-US" altLang="en-US" i="1" dirty="0">
              <a:solidFill>
                <a:schemeClr val="tx1">
                  <a:lumMod val="50000"/>
                </a:schemeClr>
              </a:solidFill>
            </a:endParaRPr>
          </a:p>
        </p:txBody>
      </p:sp>
      <p:sp>
        <p:nvSpPr>
          <p:cNvPr id="5" name="Content Placeholder 4"/>
          <p:cNvSpPr>
            <a:spLocks noGrp="1"/>
          </p:cNvSpPr>
          <p:nvPr>
            <p:ph sz="half" idx="2"/>
          </p:nvPr>
        </p:nvSpPr>
        <p:spPr>
          <a:xfrm>
            <a:off x="4419600" y="2057400"/>
            <a:ext cx="4267200" cy="3886200"/>
          </a:xfrm>
        </p:spPr>
        <p:txBody>
          <a:bodyPr/>
          <a:lstStyle/>
          <a:p>
            <a:r>
              <a:rPr lang="en-US" altLang="en-US" dirty="0"/>
              <a:t>Was this some theoretical thought, or passing fancy?</a:t>
            </a:r>
          </a:p>
          <a:p>
            <a:r>
              <a:rPr lang="en-US" altLang="en-US" dirty="0"/>
              <a:t>Which part of this directly mentions regulation?</a:t>
            </a:r>
          </a:p>
          <a:p>
            <a:r>
              <a:rPr lang="en-US" altLang="en-US" i="1" dirty="0"/>
              <a:t>Pennsylvania Coal Company vs. Mahon 260 US 293 (1922)</a:t>
            </a:r>
          </a:p>
          <a:p>
            <a:pPr lvl="1"/>
            <a:r>
              <a:rPr lang="en-US" altLang="en-US" dirty="0"/>
              <a:t>But</a:t>
            </a:r>
            <a:r>
              <a:rPr lang="en-US" altLang="en-US" i="1" dirty="0"/>
              <a:t> </a:t>
            </a:r>
            <a:r>
              <a:rPr lang="en-US" altLang="en-US" dirty="0"/>
              <a:t>See:</a:t>
            </a:r>
            <a:r>
              <a:rPr lang="en-US" altLang="en-US" i="1" dirty="0"/>
              <a:t> Keystone Coal 480 US 470, 1987</a:t>
            </a:r>
            <a:endParaRPr lang="en-US" altLang="en-US" dirty="0"/>
          </a:p>
          <a:p>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24</a:t>
            </a:fld>
            <a:endParaRPr lang="en-US" dirty="0"/>
          </a:p>
        </p:txBody>
      </p:sp>
    </p:spTree>
    <p:extLst>
      <p:ext uri="{BB962C8B-B14F-4D97-AF65-F5344CB8AC3E}">
        <p14:creationId xmlns:p14="http://schemas.microsoft.com/office/powerpoint/2010/main" val="2037288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Constitution of the United States</a:t>
            </a:r>
            <a:br>
              <a:rPr lang="en-US" dirty="0" smtClean="0"/>
            </a:b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914400" y="1524000"/>
            <a:ext cx="7032539" cy="4525286"/>
          </a:xfrm>
        </p:spPr>
      </p:pic>
      <p:sp>
        <p:nvSpPr>
          <p:cNvPr id="4" name="Slide Number Placeholder 3"/>
          <p:cNvSpPr>
            <a:spLocks noGrp="1"/>
          </p:cNvSpPr>
          <p:nvPr>
            <p:ph type="sldNum" sz="quarter" idx="12"/>
          </p:nvPr>
        </p:nvSpPr>
        <p:spPr/>
        <p:txBody>
          <a:bodyPr/>
          <a:lstStyle/>
          <a:p>
            <a:fld id="{AA10C721-AE2B-4C04-8E90-2142017EF61E}" type="slidenum">
              <a:rPr lang="en-US" smtClean="0"/>
              <a:t>25</a:t>
            </a:fld>
            <a:endParaRPr lang="en-US" dirty="0"/>
          </a:p>
        </p:txBody>
      </p:sp>
    </p:spTree>
    <p:extLst>
      <p:ext uri="{BB962C8B-B14F-4D97-AF65-F5344CB8AC3E}">
        <p14:creationId xmlns:p14="http://schemas.microsoft.com/office/powerpoint/2010/main" val="679128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 in Cases Involving Land Use</a:t>
            </a:r>
            <a:br>
              <a:rPr lang="en-US" dirty="0" smtClean="0"/>
            </a:br>
            <a:endParaRPr lang="en-US" dirty="0"/>
          </a:p>
        </p:txBody>
      </p:sp>
      <p:sp>
        <p:nvSpPr>
          <p:cNvPr id="3" name="Content Placeholder 2"/>
          <p:cNvSpPr>
            <a:spLocks noGrp="1"/>
          </p:cNvSpPr>
          <p:nvPr>
            <p:ph idx="1"/>
          </p:nvPr>
        </p:nvSpPr>
        <p:spPr/>
        <p:txBody>
          <a:bodyPr/>
          <a:lstStyle/>
          <a:p>
            <a:r>
              <a:rPr lang="en-US" altLang="en-US" dirty="0" smtClean="0"/>
              <a:t>Huge increase in taking issue cases and related controversies involving development</a:t>
            </a:r>
          </a:p>
          <a:p>
            <a:r>
              <a:rPr lang="en-US" altLang="en-US" dirty="0" smtClean="0"/>
              <a:t>Thousands of cases reviewed by Jon </a:t>
            </a:r>
            <a:r>
              <a:rPr lang="en-US" altLang="en-US" dirty="0" err="1" smtClean="0"/>
              <a:t>Kusler</a:t>
            </a:r>
            <a:r>
              <a:rPr lang="en-US" altLang="en-US" dirty="0" smtClean="0"/>
              <a:t>, Ed Thomas, and others</a:t>
            </a:r>
          </a:p>
          <a:p>
            <a:r>
              <a:rPr lang="en-US" altLang="en-US" dirty="0"/>
              <a:t>Common </a:t>
            </a:r>
            <a:r>
              <a:rPr lang="en-US" altLang="en-US" dirty="0" smtClean="0"/>
              <a:t>thread: courts have modified common law to require an </a:t>
            </a:r>
            <a:r>
              <a:rPr lang="en-US" altLang="en-US" b="1" dirty="0"/>
              <a:t>Increased Standard of Care </a:t>
            </a:r>
            <a:r>
              <a:rPr lang="en-US" altLang="en-US" dirty="0"/>
              <a:t>as </a:t>
            </a:r>
            <a:r>
              <a:rPr lang="en-US" altLang="en-US" dirty="0" smtClean="0"/>
              <a:t>the state of the art of hazard management has improved</a:t>
            </a: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26</a:t>
            </a:fld>
            <a:endParaRPr lang="en-US" dirty="0"/>
          </a:p>
        </p:txBody>
      </p:sp>
    </p:spTree>
    <p:extLst>
      <p:ext uri="{BB962C8B-B14F-4D97-AF65-F5344CB8AC3E}">
        <p14:creationId xmlns:p14="http://schemas.microsoft.com/office/powerpoint/2010/main" val="3880231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Lawsuit Results</a:t>
            </a:r>
            <a:br>
              <a:rPr lang="en-US" dirty="0" smtClean="0"/>
            </a:br>
            <a:endParaRPr lang="en-US" dirty="0"/>
          </a:p>
        </p:txBody>
      </p:sp>
      <p:sp>
        <p:nvSpPr>
          <p:cNvPr id="3" name="Content Placeholder 2"/>
          <p:cNvSpPr>
            <a:spLocks noGrp="1"/>
          </p:cNvSpPr>
          <p:nvPr>
            <p:ph idx="1"/>
          </p:nvPr>
        </p:nvSpPr>
        <p:spPr/>
        <p:txBody>
          <a:bodyPr/>
          <a:lstStyle/>
          <a:p>
            <a:r>
              <a:rPr lang="en-US" altLang="en-US" dirty="0" smtClean="0"/>
              <a:t>Regulations clearly based on hazard prevention and fairly applied to all: successfully held to be a taking – </a:t>
            </a:r>
            <a:br>
              <a:rPr lang="en-US" altLang="en-US" dirty="0" smtClean="0"/>
            </a:br>
            <a:r>
              <a:rPr lang="en-US" altLang="en-US" dirty="0" smtClean="0"/>
              <a:t>almost none!</a:t>
            </a:r>
          </a:p>
          <a:p>
            <a:r>
              <a:rPr lang="en-US" altLang="en-US" dirty="0" smtClean="0"/>
              <a:t>Many cases where </a:t>
            </a:r>
            <a:r>
              <a:rPr lang="en-US" altLang="en-US" b="1" dirty="0" smtClean="0"/>
              <a:t>communities and landowners are held liable for harming others</a:t>
            </a:r>
          </a:p>
        </p:txBody>
      </p:sp>
      <p:sp>
        <p:nvSpPr>
          <p:cNvPr id="4" name="Slide Number Placeholder 3"/>
          <p:cNvSpPr>
            <a:spLocks noGrp="1"/>
          </p:cNvSpPr>
          <p:nvPr>
            <p:ph type="sldNum" sz="quarter" idx="12"/>
          </p:nvPr>
        </p:nvSpPr>
        <p:spPr/>
        <p:txBody>
          <a:bodyPr/>
          <a:lstStyle/>
          <a:p>
            <a:fld id="{AA10C721-AE2B-4C04-8E90-2142017EF61E}" type="slidenum">
              <a:rPr lang="en-US" smtClean="0"/>
              <a:t>27</a:t>
            </a:fld>
            <a:endParaRPr lang="en-US" dirty="0"/>
          </a:p>
        </p:txBody>
      </p:sp>
    </p:spTree>
    <p:extLst>
      <p:ext uri="{BB962C8B-B14F-4D97-AF65-F5344CB8AC3E}">
        <p14:creationId xmlns:p14="http://schemas.microsoft.com/office/powerpoint/2010/main" val="1505157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Issues: Professional Liability for Construction in Hazardous Areas</a:t>
            </a:r>
            <a:endParaRPr lang="en-US" dirty="0"/>
          </a:p>
        </p:txBody>
      </p:sp>
      <p:pic>
        <p:nvPicPr>
          <p:cNvPr id="7" name="Content Placeholder 6">
            <a:hlinkClick r:id="rId3"/>
          </p:cNvPr>
          <p:cNvPicPr>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a:off x="1007452" y="2057400"/>
            <a:ext cx="2938096" cy="3810000"/>
          </a:xfrm>
          <a:ln>
            <a:solidFill>
              <a:schemeClr val="tx2"/>
            </a:solidFill>
          </a:ln>
        </p:spPr>
      </p:pic>
      <p:sp>
        <p:nvSpPr>
          <p:cNvPr id="6" name="Content Placeholder 5"/>
          <p:cNvSpPr>
            <a:spLocks noGrp="1"/>
          </p:cNvSpPr>
          <p:nvPr>
            <p:ph sz="half" idx="2"/>
          </p:nvPr>
        </p:nvSpPr>
        <p:spPr>
          <a:xfrm>
            <a:off x="4326432" y="2286001"/>
            <a:ext cx="4360368" cy="3809999"/>
          </a:xfrm>
        </p:spPr>
        <p:txBody>
          <a:bodyPr/>
          <a:lstStyle/>
          <a:p>
            <a:r>
              <a:rPr lang="en-US" i="1" dirty="0" smtClean="0"/>
              <a:t>Professional Liability for Construction in Flood Hazard Areas </a:t>
            </a:r>
            <a:br>
              <a:rPr lang="en-US" i="1" dirty="0" smtClean="0"/>
            </a:br>
            <a:r>
              <a:rPr lang="en-US" dirty="0" smtClean="0"/>
              <a:t>by Jon </a:t>
            </a:r>
            <a:r>
              <a:rPr lang="en-US" dirty="0" err="1" smtClean="0"/>
              <a:t>Kusler</a:t>
            </a:r>
            <a:r>
              <a:rPr lang="en-US" dirty="0" smtClean="0"/>
              <a:t>, PhD, Esq.</a:t>
            </a:r>
          </a:p>
          <a:p>
            <a:r>
              <a:rPr lang="en-US" dirty="0" smtClean="0"/>
              <a:t>Prepared for the Association of State Floodplain Managers Foundation</a:t>
            </a: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28</a:t>
            </a:fld>
            <a:endParaRPr lang="en-US" dirty="0"/>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220651">
            <a:off x="1355449" y="5463995"/>
            <a:ext cx="7016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78701" y="5844573"/>
            <a:ext cx="2247731" cy="369332"/>
          </a:xfrm>
          <a:prstGeom prst="rect">
            <a:avLst/>
          </a:prstGeom>
          <a:noFill/>
        </p:spPr>
        <p:txBody>
          <a:bodyPr wrap="none" rtlCol="0">
            <a:spAutoFit/>
          </a:bodyPr>
          <a:lstStyle/>
          <a:p>
            <a:r>
              <a:rPr lang="en-US" dirty="0">
                <a:solidFill>
                  <a:schemeClr val="tx1">
                    <a:lumMod val="50000"/>
                  </a:schemeClr>
                </a:solidFill>
              </a:rPr>
              <a:t>[click to </a:t>
            </a:r>
            <a:r>
              <a:rPr lang="en-US" dirty="0" smtClean="0">
                <a:solidFill>
                  <a:schemeClr val="tx1">
                    <a:lumMod val="50000"/>
                  </a:schemeClr>
                </a:solidFill>
              </a:rPr>
              <a:t>view paper]</a:t>
            </a:r>
            <a:endParaRPr lang="en-US" dirty="0">
              <a:solidFill>
                <a:schemeClr val="tx1">
                  <a:lumMod val="50000"/>
                </a:schemeClr>
              </a:solidFill>
            </a:endParaRPr>
          </a:p>
        </p:txBody>
      </p:sp>
    </p:spTree>
    <p:extLst>
      <p:ext uri="{BB962C8B-B14F-4D97-AF65-F5344CB8AC3E}">
        <p14:creationId xmlns:p14="http://schemas.microsoft.com/office/powerpoint/2010/main" val="1329985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Trend in the Law</a:t>
            </a:r>
            <a:br>
              <a:rPr lang="en-US" dirty="0" smtClean="0"/>
            </a:br>
            <a:endParaRPr lang="en-US" dirty="0"/>
          </a:p>
        </p:txBody>
      </p:sp>
      <p:sp>
        <p:nvSpPr>
          <p:cNvPr id="3" name="Content Placeholder 2"/>
          <p:cNvSpPr>
            <a:spLocks noGrp="1"/>
          </p:cNvSpPr>
          <p:nvPr>
            <p:ph sz="half" idx="1"/>
          </p:nvPr>
        </p:nvSpPr>
        <p:spPr>
          <a:xfrm>
            <a:off x="457200" y="2057401"/>
            <a:ext cx="3962400" cy="3810000"/>
          </a:xfrm>
        </p:spPr>
        <p:txBody>
          <a:bodyPr/>
          <a:lstStyle/>
          <a:p>
            <a:r>
              <a:rPr lang="en-US" kern="0" dirty="0" smtClean="0">
                <a:solidFill>
                  <a:srgbClr val="000000"/>
                </a:solidFill>
              </a:rPr>
              <a:t>Increasingly, states are allowing lawsuits against communities for alleged goofs in permitting construction </a:t>
            </a:r>
            <a:r>
              <a:rPr lang="en-US" b="1" kern="0" dirty="0" smtClean="0"/>
              <a:t>OR</a:t>
            </a:r>
            <a:r>
              <a:rPr lang="en-US" kern="0" dirty="0" smtClean="0"/>
              <a:t> </a:t>
            </a:r>
            <a:r>
              <a:rPr lang="en-US" kern="0" dirty="0" smtClean="0">
                <a:solidFill>
                  <a:srgbClr val="000000"/>
                </a:solidFill>
              </a:rPr>
              <a:t>in conducting inspections</a:t>
            </a: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1828801"/>
            <a:ext cx="4229100" cy="2819400"/>
          </a:xfrm>
        </p:spPr>
      </p:pic>
      <p:sp>
        <p:nvSpPr>
          <p:cNvPr id="5" name="Slide Number Placeholder 4"/>
          <p:cNvSpPr>
            <a:spLocks noGrp="1"/>
          </p:cNvSpPr>
          <p:nvPr>
            <p:ph type="sldNum" sz="quarter" idx="12"/>
          </p:nvPr>
        </p:nvSpPr>
        <p:spPr/>
        <p:txBody>
          <a:bodyPr/>
          <a:lstStyle/>
          <a:p>
            <a:fld id="{0D9C4C27-3F92-447F-917C-AFF9186DA294}" type="slidenum">
              <a:rPr lang="en-US" smtClean="0"/>
              <a:pPr/>
              <a:t>29</a:t>
            </a:fld>
            <a:endParaRPr lang="en-US" dirty="0"/>
          </a:p>
        </p:txBody>
      </p:sp>
      <p:sp>
        <p:nvSpPr>
          <p:cNvPr id="4" name="TextBox 3"/>
          <p:cNvSpPr txBox="1"/>
          <p:nvPr/>
        </p:nvSpPr>
        <p:spPr>
          <a:xfrm>
            <a:off x="152400" y="6341238"/>
            <a:ext cx="5654112" cy="369332"/>
          </a:xfrm>
          <a:prstGeom prst="rect">
            <a:avLst/>
          </a:prstGeom>
          <a:noFill/>
        </p:spPr>
        <p:txBody>
          <a:bodyPr wrap="none" rtlCol="0">
            <a:spAutoFit/>
          </a:bodyPr>
          <a:lstStyle/>
          <a:p>
            <a:r>
              <a:rPr lang="en-US" dirty="0" smtClean="0">
                <a:solidFill>
                  <a:schemeClr val="tx1">
                    <a:lumMod val="50000"/>
                  </a:schemeClr>
                </a:solidFill>
              </a:rPr>
              <a:t>Photo: US Department </a:t>
            </a:r>
            <a:r>
              <a:rPr lang="en-US" dirty="0">
                <a:solidFill>
                  <a:schemeClr val="tx1">
                    <a:lumMod val="50000"/>
                  </a:schemeClr>
                </a:solidFill>
              </a:rPr>
              <a:t>of Labor </a:t>
            </a:r>
            <a:r>
              <a:rPr lang="en-US" dirty="0">
                <a:solidFill>
                  <a:schemeClr val="tx1">
                    <a:lumMod val="50000"/>
                  </a:schemeClr>
                </a:solidFill>
                <a:hlinkClick r:id="rId4"/>
              </a:rPr>
              <a:t>https://</a:t>
            </a:r>
            <a:r>
              <a:rPr lang="en-US" dirty="0" smtClean="0">
                <a:solidFill>
                  <a:schemeClr val="tx1">
                    <a:lumMod val="50000"/>
                  </a:schemeClr>
                </a:solidFill>
                <a:hlinkClick r:id="rId4"/>
              </a:rPr>
              <a:t>www.bls.gov</a:t>
            </a:r>
            <a:r>
              <a:rPr lang="en-US" dirty="0" smtClean="0">
                <a:solidFill>
                  <a:schemeClr val="tx1">
                    <a:lumMod val="50000"/>
                  </a:schemeClr>
                </a:solidFill>
              </a:rPr>
              <a:t> </a:t>
            </a:r>
            <a:endParaRPr lang="en-US" dirty="0">
              <a:solidFill>
                <a:schemeClr val="tx1">
                  <a:lumMod val="50000"/>
                </a:schemeClr>
              </a:solidFill>
            </a:endParaRPr>
          </a:p>
        </p:txBody>
      </p:sp>
    </p:spTree>
    <p:extLst>
      <p:ext uri="{BB962C8B-B14F-4D97-AF65-F5344CB8AC3E}">
        <p14:creationId xmlns:p14="http://schemas.microsoft.com/office/powerpoint/2010/main" val="1809057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688295"/>
            <a:ext cx="9144000" cy="5481410"/>
          </a:xfrm>
          <a:prstGeom prst="rect">
            <a:avLst/>
          </a:prstGeom>
        </p:spPr>
      </p:pic>
      <p:sp>
        <p:nvSpPr>
          <p:cNvPr id="2" name="Title 1"/>
          <p:cNvSpPr>
            <a:spLocks noGrp="1"/>
          </p:cNvSpPr>
          <p:nvPr>
            <p:ph type="title"/>
          </p:nvPr>
        </p:nvSpPr>
        <p:spPr/>
        <p:txBody>
          <a:bodyPr>
            <a:noAutofit/>
          </a:bodyPr>
          <a:lstStyle/>
          <a:p>
            <a:r>
              <a:rPr lang="en-US" dirty="0" smtClean="0"/>
              <a:t>Purpose of Module</a:t>
            </a:r>
            <a:br>
              <a:rPr lang="en-US" dirty="0" smtClean="0"/>
            </a:br>
            <a:endParaRPr lang="en-US" dirty="0"/>
          </a:p>
        </p:txBody>
      </p:sp>
      <p:sp>
        <p:nvSpPr>
          <p:cNvPr id="3" name="Content Placeholder 2"/>
          <p:cNvSpPr>
            <a:spLocks noGrp="1"/>
          </p:cNvSpPr>
          <p:nvPr>
            <p:ph idx="1"/>
          </p:nvPr>
        </p:nvSpPr>
        <p:spPr>
          <a:xfrm>
            <a:off x="457200" y="1752600"/>
            <a:ext cx="8229600" cy="3886200"/>
          </a:xfrm>
        </p:spPr>
        <p:txBody>
          <a:bodyPr/>
          <a:lstStyle/>
          <a:p>
            <a:r>
              <a:rPr lang="en-US" dirty="0" smtClean="0">
                <a:solidFill>
                  <a:srgbClr val="000000"/>
                </a:solidFill>
              </a:rPr>
              <a:t>Discuss integration of engineering</a:t>
            </a:r>
            <a:r>
              <a:rPr lang="en-US" dirty="0">
                <a:solidFill>
                  <a:srgbClr val="000000"/>
                </a:solidFill>
              </a:rPr>
              <a:t>, planning, policy, and legal research into a fundamental message: </a:t>
            </a:r>
            <a:endParaRPr lang="en-US" dirty="0" smtClean="0">
              <a:solidFill>
                <a:srgbClr val="000000"/>
              </a:solidFill>
            </a:endParaRPr>
          </a:p>
          <a:p>
            <a:pPr lvl="1"/>
            <a:r>
              <a:rPr lang="en-US" dirty="0" smtClean="0">
                <a:solidFill>
                  <a:srgbClr val="000000"/>
                </a:solidFill>
              </a:rPr>
              <a:t>Safe </a:t>
            </a:r>
            <a:r>
              <a:rPr lang="en-US" dirty="0">
                <a:solidFill>
                  <a:srgbClr val="000000"/>
                </a:solidFill>
              </a:rPr>
              <a:t>development, climate adaptation, and hazard mitigation provide the most resilient path for the </a:t>
            </a:r>
            <a:r>
              <a:rPr lang="en-US" dirty="0" smtClean="0">
                <a:solidFill>
                  <a:srgbClr val="000000"/>
                </a:solidFill>
              </a:rPr>
              <a:t>entire community</a:t>
            </a:r>
          </a:p>
          <a:p>
            <a:r>
              <a:rPr lang="en-US" dirty="0" smtClean="0">
                <a:solidFill>
                  <a:srgbClr val="000000"/>
                </a:solidFill>
              </a:rPr>
              <a:t>Provide </a:t>
            </a:r>
            <a:r>
              <a:rPr lang="en-US" dirty="0">
                <a:solidFill>
                  <a:srgbClr val="000000"/>
                </a:solidFill>
              </a:rPr>
              <a:t>a </a:t>
            </a:r>
            <a:r>
              <a:rPr lang="en-US" dirty="0" smtClean="0">
                <a:solidFill>
                  <a:srgbClr val="000000"/>
                </a:solidFill>
              </a:rPr>
              <a:t>development </a:t>
            </a:r>
            <a:r>
              <a:rPr lang="en-US" dirty="0">
                <a:solidFill>
                  <a:srgbClr val="000000"/>
                </a:solidFill>
              </a:rPr>
              <a:t>approach for hazard mitigation, floodplain management, </a:t>
            </a:r>
            <a:r>
              <a:rPr lang="en-US" dirty="0" smtClean="0">
                <a:solidFill>
                  <a:srgbClr val="000000"/>
                </a:solidFill>
              </a:rPr>
              <a:t>and water </a:t>
            </a:r>
            <a:r>
              <a:rPr lang="en-US" dirty="0">
                <a:solidFill>
                  <a:srgbClr val="000000"/>
                </a:solidFill>
              </a:rPr>
              <a:t>quality </a:t>
            </a:r>
            <a:r>
              <a:rPr lang="en-US" dirty="0" smtClean="0">
                <a:solidFill>
                  <a:srgbClr val="000000"/>
                </a:solidFill>
              </a:rPr>
              <a:t>that meets the needs of the entire community</a:t>
            </a:r>
          </a:p>
        </p:txBody>
      </p:sp>
      <p:sp>
        <p:nvSpPr>
          <p:cNvPr id="4" name="Slide Number Placeholder 3"/>
          <p:cNvSpPr>
            <a:spLocks noGrp="1"/>
          </p:cNvSpPr>
          <p:nvPr>
            <p:ph type="sldNum" sz="quarter" idx="12"/>
          </p:nvPr>
        </p:nvSpPr>
        <p:spPr/>
        <p:txBody>
          <a:bodyPr/>
          <a:lstStyle/>
          <a:p>
            <a:fld id="{AA10C721-AE2B-4C04-8E90-2142017EF61E}" type="slidenum">
              <a:rPr lang="en-US" smtClean="0"/>
              <a:t>3</a:t>
            </a:fld>
            <a:endParaRPr lang="en-US" dirty="0"/>
          </a:p>
        </p:txBody>
      </p:sp>
    </p:spTree>
    <p:extLst>
      <p:ext uri="{BB962C8B-B14F-4D97-AF65-F5344CB8AC3E}">
        <p14:creationId xmlns:p14="http://schemas.microsoft.com/office/powerpoint/2010/main" val="3763536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Research Observations</a:t>
            </a:r>
            <a:br>
              <a:rPr lang="en-US" dirty="0" smtClean="0"/>
            </a:br>
            <a:endParaRPr lang="en-US" dirty="0"/>
          </a:p>
        </p:txBody>
      </p:sp>
      <p:sp>
        <p:nvSpPr>
          <p:cNvPr id="3" name="Content Placeholder 2"/>
          <p:cNvSpPr>
            <a:spLocks noGrp="1"/>
          </p:cNvSpPr>
          <p:nvPr>
            <p:ph idx="1"/>
          </p:nvPr>
        </p:nvSpPr>
        <p:spPr/>
        <p:txBody>
          <a:bodyPr/>
          <a:lstStyle/>
          <a:p>
            <a:pPr>
              <a:defRPr/>
            </a:pPr>
            <a:r>
              <a:rPr lang="en-US" kern="0" dirty="0" smtClean="0">
                <a:solidFill>
                  <a:srgbClr val="000000"/>
                </a:solidFill>
              </a:rPr>
              <a:t>Many cases where communities try to prevent building in a hazardous area</a:t>
            </a:r>
          </a:p>
          <a:p>
            <a:pPr>
              <a:defRPr/>
            </a:pPr>
            <a:r>
              <a:rPr lang="en-US" kern="0" dirty="0" smtClean="0">
                <a:solidFill>
                  <a:srgbClr val="000000"/>
                </a:solidFill>
              </a:rPr>
              <a:t>Refuse the requested permit based on nebulous environmental or aesthetic concerns</a:t>
            </a:r>
          </a:p>
          <a:p>
            <a:pPr>
              <a:defRPr/>
            </a:pPr>
            <a:r>
              <a:rPr lang="en-US" kern="0" dirty="0" smtClean="0">
                <a:solidFill>
                  <a:srgbClr val="000000"/>
                </a:solidFill>
              </a:rPr>
              <a:t>And they lose</a:t>
            </a:r>
          </a:p>
          <a:p>
            <a:pPr>
              <a:defRPr/>
            </a:pPr>
            <a:r>
              <a:rPr lang="en-US" b="1" kern="0" dirty="0" smtClean="0"/>
              <a:t>If  permit refusal was clearly related  to harm prevention,  would very likely have a different result</a:t>
            </a:r>
            <a:endParaRPr lang="en-US" b="1" dirty="0"/>
          </a:p>
        </p:txBody>
      </p:sp>
      <p:sp>
        <p:nvSpPr>
          <p:cNvPr id="4" name="Slide Number Placeholder 3"/>
          <p:cNvSpPr>
            <a:spLocks noGrp="1"/>
          </p:cNvSpPr>
          <p:nvPr>
            <p:ph type="sldNum" sz="quarter" idx="12"/>
          </p:nvPr>
        </p:nvSpPr>
        <p:spPr/>
        <p:txBody>
          <a:bodyPr/>
          <a:lstStyle/>
          <a:p>
            <a:fld id="{AA10C721-AE2B-4C04-8E90-2142017EF61E}" type="slidenum">
              <a:rPr lang="en-US" smtClean="0"/>
              <a:t>30</a:t>
            </a:fld>
            <a:endParaRPr lang="en-US" dirty="0"/>
          </a:p>
        </p:txBody>
      </p:sp>
      <p:sp>
        <p:nvSpPr>
          <p:cNvPr id="5" name="TextBox 4"/>
          <p:cNvSpPr txBox="1"/>
          <p:nvPr/>
        </p:nvSpPr>
        <p:spPr>
          <a:xfrm>
            <a:off x="304800" y="6368534"/>
            <a:ext cx="4878259" cy="369332"/>
          </a:xfrm>
          <a:prstGeom prst="rect">
            <a:avLst/>
          </a:prstGeom>
          <a:noFill/>
        </p:spPr>
        <p:txBody>
          <a:bodyPr wrap="none" rtlCol="0">
            <a:spAutoFit/>
          </a:bodyPr>
          <a:lstStyle/>
          <a:p>
            <a:r>
              <a:rPr lang="en-US" dirty="0" smtClean="0">
                <a:solidFill>
                  <a:schemeClr val="tx1">
                    <a:lumMod val="50000"/>
                  </a:schemeClr>
                </a:solidFill>
              </a:rPr>
              <a:t>Legal research performed by Ed Thomas, Esq.</a:t>
            </a:r>
            <a:endParaRPr lang="en-US" dirty="0">
              <a:solidFill>
                <a:schemeClr val="tx1">
                  <a:lumMod val="50000"/>
                </a:schemeClr>
              </a:solidFill>
            </a:endParaRPr>
          </a:p>
        </p:txBody>
      </p:sp>
    </p:spTree>
    <p:extLst>
      <p:ext uri="{BB962C8B-B14F-4D97-AF65-F5344CB8AC3E}">
        <p14:creationId xmlns:p14="http://schemas.microsoft.com/office/powerpoint/2010/main" val="2946463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8458200" cy="1097461"/>
          </a:xfrm>
        </p:spPr>
        <p:txBody>
          <a:bodyPr/>
          <a:lstStyle/>
          <a:p>
            <a:r>
              <a:rPr lang="en-US" dirty="0" smtClean="0"/>
              <a:t>2015 Case on Floodway Restrictions</a:t>
            </a:r>
            <a:br>
              <a:rPr lang="en-US" dirty="0" smtClean="0"/>
            </a:br>
            <a:endParaRPr lang="en-US" dirty="0"/>
          </a:p>
        </p:txBody>
      </p:sp>
      <p:sp>
        <p:nvSpPr>
          <p:cNvPr id="3" name="Content Placeholder 2"/>
          <p:cNvSpPr>
            <a:spLocks noGrp="1"/>
          </p:cNvSpPr>
          <p:nvPr>
            <p:ph sz="half" idx="1"/>
          </p:nvPr>
        </p:nvSpPr>
        <p:spPr>
          <a:xfrm>
            <a:off x="457200" y="2286000"/>
            <a:ext cx="4038600" cy="3810000"/>
          </a:xfrm>
        </p:spPr>
        <p:txBody>
          <a:bodyPr/>
          <a:lstStyle/>
          <a:p>
            <a:r>
              <a:rPr lang="en-US" altLang="en-US" dirty="0"/>
              <a:t>Beyond FEMA minimum standards</a:t>
            </a:r>
          </a:p>
          <a:p>
            <a:r>
              <a:rPr lang="en-US" altLang="en-US" dirty="0"/>
              <a:t>All construction prohibited in a floodway</a:t>
            </a:r>
          </a:p>
          <a:p>
            <a:r>
              <a:rPr lang="en-US" altLang="en-US" dirty="0"/>
              <a:t>Decided </a:t>
            </a:r>
            <a:r>
              <a:rPr lang="en-US" altLang="en-US" dirty="0" smtClean="0"/>
              <a:t>in 2015 in </a:t>
            </a:r>
            <a:r>
              <a:rPr lang="en-US" altLang="en-US" dirty="0"/>
              <a:t>South </a:t>
            </a:r>
            <a:r>
              <a:rPr lang="en-US" altLang="en-US" dirty="0" smtClean="0"/>
              <a:t>Carolina</a:t>
            </a:r>
            <a:endParaRPr lang="en-US" altLang="en-US" dirty="0"/>
          </a:p>
        </p:txBody>
      </p:sp>
      <p:sp>
        <p:nvSpPr>
          <p:cNvPr id="4" name="Content Placeholder 3"/>
          <p:cNvSpPr>
            <a:spLocks noGrp="1"/>
          </p:cNvSpPr>
          <p:nvPr>
            <p:ph sz="half" idx="2"/>
          </p:nvPr>
        </p:nvSpPr>
        <p:spPr>
          <a:xfrm>
            <a:off x="4876800" y="2590799"/>
            <a:ext cx="3581400" cy="1752601"/>
          </a:xfrm>
        </p:spPr>
        <p:style>
          <a:lnRef idx="1">
            <a:schemeClr val="dk1"/>
          </a:lnRef>
          <a:fillRef idx="2">
            <a:schemeClr val="dk1"/>
          </a:fillRef>
          <a:effectRef idx="1">
            <a:schemeClr val="dk1"/>
          </a:effectRef>
          <a:fontRef idx="minor">
            <a:schemeClr val="dk1"/>
          </a:fontRef>
        </p:style>
        <p:txBody>
          <a:bodyPr anchor="ctr"/>
          <a:lstStyle/>
          <a:p>
            <a:pPr marL="109728" indent="0">
              <a:buNone/>
            </a:pPr>
            <a:r>
              <a:rPr lang="en-US" altLang="en-US" i="1" dirty="0">
                <a:solidFill>
                  <a:schemeClr val="tx1">
                    <a:lumMod val="50000"/>
                  </a:schemeClr>
                </a:solidFill>
              </a:rPr>
              <a:t>Columbia Venture, LLC v. Richland County</a:t>
            </a:r>
            <a:r>
              <a:rPr lang="en-US" altLang="en-US" dirty="0">
                <a:solidFill>
                  <a:schemeClr val="tx1">
                    <a:lumMod val="50000"/>
                  </a:schemeClr>
                </a:solidFill>
              </a:rPr>
              <a:t>, 2015 S.C. LEXIS 281 (S.C. Aug. 12, 2015)</a:t>
            </a:r>
            <a:endParaRPr lang="en-US" dirty="0">
              <a:solidFill>
                <a:schemeClr val="tx1">
                  <a:lumMod val="50000"/>
                </a:schemeClr>
              </a:solidFill>
            </a:endParaRPr>
          </a:p>
        </p:txBody>
      </p:sp>
      <p:sp>
        <p:nvSpPr>
          <p:cNvPr id="5" name="Slide Number Placeholder 4"/>
          <p:cNvSpPr>
            <a:spLocks noGrp="1"/>
          </p:cNvSpPr>
          <p:nvPr>
            <p:ph type="sldNum" sz="quarter" idx="12"/>
          </p:nvPr>
        </p:nvSpPr>
        <p:spPr/>
        <p:txBody>
          <a:bodyPr/>
          <a:lstStyle/>
          <a:p>
            <a:fld id="{0D9C4C27-3F92-447F-917C-AFF9186DA294}" type="slidenum">
              <a:rPr lang="en-US" smtClean="0"/>
              <a:pPr/>
              <a:t>31</a:t>
            </a:fld>
            <a:endParaRPr lang="en-US" dirty="0"/>
          </a:p>
        </p:txBody>
      </p:sp>
    </p:spTree>
    <p:extLst>
      <p:ext uri="{BB962C8B-B14F-4D97-AF65-F5344CB8AC3E}">
        <p14:creationId xmlns:p14="http://schemas.microsoft.com/office/powerpoint/2010/main" val="3090604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Discussion Question</a:t>
            </a:r>
            <a:br>
              <a:rPr lang="en-US" dirty="0" smtClean="0"/>
            </a:br>
            <a:endParaRPr lang="en-US" dirty="0"/>
          </a:p>
        </p:txBody>
      </p:sp>
      <p:sp>
        <p:nvSpPr>
          <p:cNvPr id="3" name="Content Placeholder 2"/>
          <p:cNvSpPr>
            <a:spLocks noGrp="1"/>
          </p:cNvSpPr>
          <p:nvPr>
            <p:ph sz="half" idx="2"/>
          </p:nvPr>
        </p:nvSpPr>
        <p:spPr>
          <a:xfrm>
            <a:off x="609600" y="1752601"/>
            <a:ext cx="8077200" cy="4190999"/>
          </a:xfrm>
        </p:spPr>
        <p:txBody>
          <a:bodyPr/>
          <a:lstStyle/>
          <a:p>
            <a:pPr marL="1377950" indent="0">
              <a:buNone/>
            </a:pPr>
            <a:r>
              <a:rPr lang="en-US" altLang="en-US" b="1" i="1" dirty="0">
                <a:solidFill>
                  <a:srgbClr val="C00000"/>
                </a:solidFill>
              </a:rPr>
              <a:t>What is the theme in these examples of community legal liability for permitting or undertaking activity</a:t>
            </a:r>
            <a:r>
              <a:rPr lang="en-US" altLang="en-US" b="1" i="1" dirty="0" smtClean="0">
                <a:solidFill>
                  <a:srgbClr val="C00000"/>
                </a:solidFill>
              </a:rPr>
              <a:t>?</a:t>
            </a:r>
            <a:endParaRPr lang="en-US" b="1" i="1" dirty="0" smtClean="0">
              <a:solidFill>
                <a:srgbClr val="C00000"/>
              </a:solidFill>
            </a:endParaRP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571507" y="1600208"/>
            <a:ext cx="1290320" cy="1290320"/>
          </a:xfrm>
        </p:spPr>
      </p:pic>
      <p:sp>
        <p:nvSpPr>
          <p:cNvPr id="5" name="Slide Number Placeholder 4"/>
          <p:cNvSpPr>
            <a:spLocks noGrp="1"/>
          </p:cNvSpPr>
          <p:nvPr>
            <p:ph type="sldNum" sz="quarter" idx="12"/>
          </p:nvPr>
        </p:nvSpPr>
        <p:spPr/>
        <p:txBody>
          <a:bodyPr/>
          <a:lstStyle/>
          <a:p>
            <a:fld id="{0D9C4C27-3F92-447F-917C-AFF9186DA294}" type="slidenum">
              <a:rPr lang="en-US" smtClean="0"/>
              <a:pPr/>
              <a:t>32</a:t>
            </a:fld>
            <a:endParaRPr lang="en-US" dirty="0"/>
          </a:p>
        </p:txBody>
      </p:sp>
    </p:spTree>
    <p:extLst>
      <p:ext uri="{BB962C8B-B14F-4D97-AF65-F5344CB8AC3E}">
        <p14:creationId xmlns:p14="http://schemas.microsoft.com/office/powerpoint/2010/main" val="429101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Discussion Question (cont.)</a:t>
            </a:r>
            <a:br>
              <a:rPr lang="en-US" dirty="0" smtClean="0"/>
            </a:b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571507" y="1600208"/>
            <a:ext cx="1290320" cy="1290320"/>
          </a:xfrm>
        </p:spPr>
      </p:pic>
      <p:sp>
        <p:nvSpPr>
          <p:cNvPr id="3" name="Content Placeholder 2"/>
          <p:cNvSpPr>
            <a:spLocks noGrp="1"/>
          </p:cNvSpPr>
          <p:nvPr>
            <p:ph sz="half" idx="2"/>
          </p:nvPr>
        </p:nvSpPr>
        <p:spPr>
          <a:xfrm>
            <a:off x="609600" y="1752601"/>
            <a:ext cx="8153400" cy="4190999"/>
          </a:xfrm>
        </p:spPr>
        <p:txBody>
          <a:bodyPr/>
          <a:lstStyle/>
          <a:p>
            <a:pPr marL="1377950" indent="0">
              <a:spcAft>
                <a:spcPts val="1200"/>
              </a:spcAft>
              <a:buNone/>
            </a:pPr>
            <a:r>
              <a:rPr lang="en-US" altLang="en-US" b="1" i="1" dirty="0">
                <a:solidFill>
                  <a:srgbClr val="C00000"/>
                </a:solidFill>
              </a:rPr>
              <a:t>What is the theme in these examples of community legal liability for permitting or undertaking </a:t>
            </a:r>
            <a:r>
              <a:rPr lang="en-US" altLang="en-US" b="1" i="1" dirty="0" smtClean="0">
                <a:solidFill>
                  <a:srgbClr val="C00000"/>
                </a:solidFill>
              </a:rPr>
              <a:t>activity?</a:t>
            </a:r>
          </a:p>
          <a:p>
            <a:r>
              <a:rPr lang="en-US" altLang="en-US" dirty="0" smtClean="0"/>
              <a:t>They did not do safe planning and consider foreseeable natural hazards</a:t>
            </a:r>
          </a:p>
          <a:p>
            <a:r>
              <a:rPr lang="en-US" altLang="en-US" dirty="0" smtClean="0"/>
              <a:t>They did not </a:t>
            </a:r>
            <a:r>
              <a:rPr lang="en-US" altLang="en-US" b="1" dirty="0" smtClean="0"/>
              <a:t>identify the impacts </a:t>
            </a:r>
            <a:r>
              <a:rPr lang="en-US" altLang="en-US" dirty="0" smtClean="0"/>
              <a:t>of the development activity</a:t>
            </a:r>
          </a:p>
          <a:p>
            <a:r>
              <a:rPr lang="en-US" altLang="en-US" dirty="0" smtClean="0"/>
              <a:t>They did not </a:t>
            </a:r>
            <a:r>
              <a:rPr lang="en-US" altLang="en-US" b="1" dirty="0" smtClean="0"/>
              <a:t>notify</a:t>
            </a:r>
            <a:r>
              <a:rPr lang="en-US" altLang="en-US" dirty="0" smtClean="0"/>
              <a:t> the soon-to-be afflicted members of the community</a:t>
            </a:r>
          </a:p>
        </p:txBody>
      </p:sp>
      <p:sp>
        <p:nvSpPr>
          <p:cNvPr id="5" name="Slide Number Placeholder 4"/>
          <p:cNvSpPr>
            <a:spLocks noGrp="1"/>
          </p:cNvSpPr>
          <p:nvPr>
            <p:ph type="sldNum" sz="quarter" idx="12"/>
          </p:nvPr>
        </p:nvSpPr>
        <p:spPr/>
        <p:txBody>
          <a:bodyPr/>
          <a:lstStyle/>
          <a:p>
            <a:fld id="{0D9C4C27-3F92-447F-917C-AFF9186DA294}" type="slidenum">
              <a:rPr lang="en-US" smtClean="0"/>
              <a:pPr/>
              <a:t>33</a:t>
            </a:fld>
            <a:endParaRPr lang="en-US" dirty="0"/>
          </a:p>
        </p:txBody>
      </p:sp>
    </p:spTree>
    <p:extLst>
      <p:ext uri="{BB962C8B-B14F-4D97-AF65-F5344CB8AC3E}">
        <p14:creationId xmlns:p14="http://schemas.microsoft.com/office/powerpoint/2010/main" val="3960444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Discussion Question (cont.)</a:t>
            </a:r>
            <a:br>
              <a:rPr lang="en-US" dirty="0" smtClean="0"/>
            </a:b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571507" y="1600208"/>
            <a:ext cx="1290320" cy="1290320"/>
          </a:xfrm>
        </p:spPr>
      </p:pic>
      <p:sp>
        <p:nvSpPr>
          <p:cNvPr id="3" name="Content Placeholder 2"/>
          <p:cNvSpPr>
            <a:spLocks noGrp="1"/>
          </p:cNvSpPr>
          <p:nvPr>
            <p:ph sz="half" idx="2"/>
          </p:nvPr>
        </p:nvSpPr>
        <p:spPr>
          <a:xfrm>
            <a:off x="609600" y="1752601"/>
            <a:ext cx="8077200" cy="4190999"/>
          </a:xfrm>
        </p:spPr>
        <p:txBody>
          <a:bodyPr/>
          <a:lstStyle/>
          <a:p>
            <a:pPr marL="1377950" indent="0">
              <a:spcAft>
                <a:spcPts val="1200"/>
              </a:spcAft>
              <a:buNone/>
            </a:pPr>
            <a:r>
              <a:rPr lang="en-US" altLang="en-US" b="1" i="1" dirty="0">
                <a:solidFill>
                  <a:srgbClr val="C00000"/>
                </a:solidFill>
              </a:rPr>
              <a:t>What is the theme in these examples of community legal liability for permitting or undertaking </a:t>
            </a:r>
            <a:r>
              <a:rPr lang="en-US" altLang="en-US" b="1" i="1" dirty="0" smtClean="0">
                <a:solidFill>
                  <a:srgbClr val="C00000"/>
                </a:solidFill>
              </a:rPr>
              <a:t>activity?  </a:t>
            </a:r>
            <a:r>
              <a:rPr lang="en-US" altLang="en-US" b="1" dirty="0" smtClean="0">
                <a:solidFill>
                  <a:srgbClr val="C00000"/>
                </a:solidFill>
              </a:rPr>
              <a:t>(cont.)</a:t>
            </a:r>
          </a:p>
          <a:p>
            <a:r>
              <a:rPr lang="en-US" altLang="en-US" dirty="0" smtClean="0"/>
              <a:t>They did not </a:t>
            </a:r>
            <a:r>
              <a:rPr lang="en-US" altLang="en-US" b="1" dirty="0" smtClean="0"/>
              <a:t>redesign or reconsider </a:t>
            </a:r>
            <a:r>
              <a:rPr lang="en-US" altLang="en-US" dirty="0" smtClean="0"/>
              <a:t>the project</a:t>
            </a:r>
          </a:p>
          <a:p>
            <a:r>
              <a:rPr lang="en-US" altLang="en-US" dirty="0" smtClean="0"/>
              <a:t>They did not require appropriate and necessary </a:t>
            </a:r>
            <a:r>
              <a:rPr lang="en-US" altLang="en-US" b="1" dirty="0" smtClean="0"/>
              <a:t>mitigation</a:t>
            </a:r>
            <a:r>
              <a:rPr lang="en-US" altLang="en-US" dirty="0" smtClean="0"/>
              <a:t> measures</a:t>
            </a:r>
          </a:p>
        </p:txBody>
      </p:sp>
      <p:sp>
        <p:nvSpPr>
          <p:cNvPr id="5" name="Slide Number Placeholder 4"/>
          <p:cNvSpPr>
            <a:spLocks noGrp="1"/>
          </p:cNvSpPr>
          <p:nvPr>
            <p:ph type="sldNum" sz="quarter" idx="12"/>
          </p:nvPr>
        </p:nvSpPr>
        <p:spPr/>
        <p:txBody>
          <a:bodyPr/>
          <a:lstStyle/>
          <a:p>
            <a:fld id="{0D9C4C27-3F92-447F-917C-AFF9186DA294}" type="slidenum">
              <a:rPr lang="en-US" smtClean="0"/>
              <a:pPr/>
              <a:t>34</a:t>
            </a:fld>
            <a:endParaRPr lang="en-US" dirty="0"/>
          </a:p>
        </p:txBody>
      </p:sp>
    </p:spTree>
    <p:extLst>
      <p:ext uri="{BB962C8B-B14F-4D97-AF65-F5344CB8AC3E}">
        <p14:creationId xmlns:p14="http://schemas.microsoft.com/office/powerpoint/2010/main" val="1038533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1"/>
                </a:solidFill>
              </a:rPr>
              <a:t>Landowner</a:t>
            </a:r>
            <a:r>
              <a:rPr lang="en-US" altLang="en-US" dirty="0"/>
              <a:t> Does Not Have All Rights Under The Law</a:t>
            </a:r>
            <a:endParaRPr lang="en-US" dirty="0"/>
          </a:p>
        </p:txBody>
      </p:sp>
      <p:sp>
        <p:nvSpPr>
          <p:cNvPr id="3" name="Content Placeholder 2"/>
          <p:cNvSpPr>
            <a:spLocks noGrp="1"/>
          </p:cNvSpPr>
          <p:nvPr>
            <p:ph sz="half" idx="1"/>
          </p:nvPr>
        </p:nvSpPr>
        <p:spPr>
          <a:xfrm>
            <a:off x="457200" y="1981200"/>
            <a:ext cx="6858000" cy="4206240"/>
          </a:xfrm>
        </p:spPr>
        <p:txBody>
          <a:bodyPr/>
          <a:lstStyle/>
          <a:p>
            <a:r>
              <a:rPr lang="en-US" altLang="en-US" dirty="0" smtClean="0"/>
              <a:t>No right to be a nuisance</a:t>
            </a:r>
          </a:p>
        </p:txBody>
      </p:sp>
      <p:sp>
        <p:nvSpPr>
          <p:cNvPr id="4" name="Content Placeholder 3"/>
          <p:cNvSpPr>
            <a:spLocks noGrp="1"/>
          </p:cNvSpPr>
          <p:nvPr>
            <p:ph sz="half" idx="2"/>
          </p:nvPr>
        </p:nvSpPr>
        <p:spPr>
          <a:xfrm>
            <a:off x="4648200" y="2209800"/>
            <a:ext cx="4038600" cy="3809999"/>
          </a:xfrm>
        </p:spPr>
        <p:txBody>
          <a:bodyPr/>
          <a:lstStyle/>
          <a:p>
            <a:pPr marL="109728" indent="0">
              <a:buNone/>
            </a:pPr>
            <a:r>
              <a:rPr lang="en-US" dirty="0" smtClean="0"/>
              <a:t> </a:t>
            </a:r>
            <a:endParaRPr lang="en-US" dirty="0"/>
          </a:p>
        </p:txBody>
      </p:sp>
      <p:sp>
        <p:nvSpPr>
          <p:cNvPr id="5" name="Slide Number Placeholder 4"/>
          <p:cNvSpPr>
            <a:spLocks noGrp="1"/>
          </p:cNvSpPr>
          <p:nvPr>
            <p:ph type="sldNum" sz="quarter" idx="12"/>
          </p:nvPr>
        </p:nvSpPr>
        <p:spPr/>
        <p:txBody>
          <a:bodyPr/>
          <a:lstStyle/>
          <a:p>
            <a:fld id="{0D9C4C27-3F92-447F-917C-AFF9186DA294}" type="slidenum">
              <a:rPr lang="en-US" smtClean="0"/>
              <a:pPr/>
              <a:t>35</a:t>
            </a:fld>
            <a:endParaRPr lang="en-US" dirty="0"/>
          </a:p>
        </p:txBody>
      </p:sp>
    </p:spTree>
    <p:extLst>
      <p:ext uri="{BB962C8B-B14F-4D97-AF65-F5344CB8AC3E}">
        <p14:creationId xmlns:p14="http://schemas.microsoft.com/office/powerpoint/2010/main" val="12666061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1"/>
                </a:solidFill>
              </a:rPr>
              <a:t>Landowner</a:t>
            </a:r>
            <a:r>
              <a:rPr lang="en-US" altLang="en-US" dirty="0"/>
              <a:t> Does Not Have All Rights Under The Law</a:t>
            </a:r>
            <a:endParaRPr lang="en-US" dirty="0"/>
          </a:p>
        </p:txBody>
      </p:sp>
      <p:sp>
        <p:nvSpPr>
          <p:cNvPr id="3" name="Content Placeholder 2"/>
          <p:cNvSpPr>
            <a:spLocks noGrp="1"/>
          </p:cNvSpPr>
          <p:nvPr>
            <p:ph sz="half" idx="1"/>
          </p:nvPr>
        </p:nvSpPr>
        <p:spPr>
          <a:xfrm>
            <a:off x="457200" y="1981200"/>
            <a:ext cx="6858000" cy="4206240"/>
          </a:xfrm>
        </p:spPr>
        <p:txBody>
          <a:bodyPr/>
          <a:lstStyle/>
          <a:p>
            <a:r>
              <a:rPr lang="en-US" altLang="en-US" dirty="0" smtClean="0">
                <a:solidFill>
                  <a:schemeClr val="bg1">
                    <a:lumMod val="75000"/>
                  </a:schemeClr>
                </a:solidFill>
              </a:rPr>
              <a:t>No right to be a nuisance</a:t>
            </a:r>
          </a:p>
          <a:p>
            <a:r>
              <a:rPr lang="en-US" altLang="en-US" dirty="0" smtClean="0"/>
              <a:t>No right to violate the property rights of others</a:t>
            </a:r>
            <a:endParaRPr lang="en-US" altLang="en-US" dirty="0"/>
          </a:p>
        </p:txBody>
      </p:sp>
      <p:sp>
        <p:nvSpPr>
          <p:cNvPr id="4" name="Content Placeholder 3"/>
          <p:cNvSpPr>
            <a:spLocks noGrp="1"/>
          </p:cNvSpPr>
          <p:nvPr>
            <p:ph sz="half" idx="2"/>
          </p:nvPr>
        </p:nvSpPr>
        <p:spPr>
          <a:xfrm>
            <a:off x="4648200" y="2209800"/>
            <a:ext cx="4038600" cy="3809999"/>
          </a:xfrm>
        </p:spPr>
        <p:txBody>
          <a:bodyPr/>
          <a:lstStyle/>
          <a:p>
            <a:pPr marL="109728" indent="0">
              <a:buNone/>
            </a:pPr>
            <a:r>
              <a:rPr lang="en-US" dirty="0" smtClean="0"/>
              <a:t> </a:t>
            </a:r>
            <a:endParaRPr lang="en-US" dirty="0"/>
          </a:p>
        </p:txBody>
      </p:sp>
      <p:sp>
        <p:nvSpPr>
          <p:cNvPr id="5" name="Slide Number Placeholder 4"/>
          <p:cNvSpPr>
            <a:spLocks noGrp="1"/>
          </p:cNvSpPr>
          <p:nvPr>
            <p:ph type="sldNum" sz="quarter" idx="12"/>
          </p:nvPr>
        </p:nvSpPr>
        <p:spPr/>
        <p:txBody>
          <a:bodyPr/>
          <a:lstStyle/>
          <a:p>
            <a:fld id="{0D9C4C27-3F92-447F-917C-AFF9186DA294}" type="slidenum">
              <a:rPr lang="en-US" smtClean="0"/>
              <a:pPr/>
              <a:t>36</a:t>
            </a:fld>
            <a:endParaRPr lang="en-US" dirty="0"/>
          </a:p>
        </p:txBody>
      </p:sp>
    </p:spTree>
    <p:extLst>
      <p:ext uri="{BB962C8B-B14F-4D97-AF65-F5344CB8AC3E}">
        <p14:creationId xmlns:p14="http://schemas.microsoft.com/office/powerpoint/2010/main" val="8646537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1"/>
                </a:solidFill>
              </a:rPr>
              <a:t>Landowner</a:t>
            </a:r>
            <a:r>
              <a:rPr lang="en-US" altLang="en-US" dirty="0"/>
              <a:t> Does Not Have All Rights Under The </a:t>
            </a:r>
            <a:r>
              <a:rPr lang="en-US" altLang="en-US" dirty="0" smtClean="0"/>
              <a:t>Law (cont.)</a:t>
            </a:r>
            <a:endParaRPr lang="en-US" dirty="0"/>
          </a:p>
        </p:txBody>
      </p:sp>
      <p:sp>
        <p:nvSpPr>
          <p:cNvPr id="3" name="Content Placeholder 2"/>
          <p:cNvSpPr>
            <a:spLocks noGrp="1"/>
          </p:cNvSpPr>
          <p:nvPr>
            <p:ph sz="half" idx="1"/>
          </p:nvPr>
        </p:nvSpPr>
        <p:spPr>
          <a:xfrm>
            <a:off x="457200" y="1981200"/>
            <a:ext cx="6858000" cy="4206240"/>
          </a:xfrm>
        </p:spPr>
        <p:txBody>
          <a:bodyPr/>
          <a:lstStyle/>
          <a:p>
            <a:r>
              <a:rPr lang="en-US" altLang="en-US" dirty="0" smtClean="0">
                <a:solidFill>
                  <a:schemeClr val="bg1">
                    <a:lumMod val="75000"/>
                  </a:schemeClr>
                </a:solidFill>
              </a:rPr>
              <a:t>No right to be a nuisance</a:t>
            </a:r>
          </a:p>
          <a:p>
            <a:r>
              <a:rPr lang="en-US" altLang="en-US" dirty="0" smtClean="0">
                <a:solidFill>
                  <a:schemeClr val="bg1">
                    <a:lumMod val="75000"/>
                  </a:schemeClr>
                </a:solidFill>
              </a:rPr>
              <a:t>No right to violate the property rights of others</a:t>
            </a:r>
          </a:p>
          <a:p>
            <a:r>
              <a:rPr lang="en-US" altLang="en-US" dirty="0" smtClean="0"/>
              <a:t>No right to </a:t>
            </a:r>
            <a:r>
              <a:rPr lang="en-US" altLang="en-US" b="1" dirty="0" smtClean="0"/>
              <a:t>trespass</a:t>
            </a:r>
            <a:endParaRPr lang="en-US" altLang="en-US" b="1" dirty="0"/>
          </a:p>
        </p:txBody>
      </p:sp>
      <p:sp>
        <p:nvSpPr>
          <p:cNvPr id="4" name="Content Placeholder 3"/>
          <p:cNvSpPr>
            <a:spLocks noGrp="1"/>
          </p:cNvSpPr>
          <p:nvPr>
            <p:ph sz="half" idx="2"/>
          </p:nvPr>
        </p:nvSpPr>
        <p:spPr>
          <a:xfrm>
            <a:off x="3810000" y="3034352"/>
            <a:ext cx="4953000" cy="533400"/>
          </a:xfrm>
          <a:prstGeom prst="leftArrowCallout">
            <a:avLst>
              <a:gd name="adj1" fmla="val 25000"/>
              <a:gd name="adj2" fmla="val 25000"/>
              <a:gd name="adj3" fmla="val 25000"/>
              <a:gd name="adj4" fmla="val 88438"/>
            </a:avLst>
          </a:prstGeom>
          <a:ln w="12700">
            <a:solidFill>
              <a:srgbClr val="FF0000"/>
            </a:solidFill>
          </a:ln>
        </p:spPr>
        <p:txBody>
          <a:bodyPr anchor="ctr"/>
          <a:lstStyle/>
          <a:p>
            <a:pPr marL="109728" indent="0">
              <a:buNone/>
            </a:pPr>
            <a:r>
              <a:rPr lang="en-US" altLang="en-US" dirty="0" smtClean="0"/>
              <a:t>Why </a:t>
            </a:r>
            <a:r>
              <a:rPr lang="en-US" altLang="en-US" dirty="0"/>
              <a:t>trespass in a </a:t>
            </a:r>
            <a:r>
              <a:rPr lang="en-US" altLang="en-US" dirty="0" smtClean="0"/>
              <a:t>water case?</a:t>
            </a:r>
            <a:endParaRPr lang="en-US" altLang="en-US" dirty="0"/>
          </a:p>
        </p:txBody>
      </p:sp>
      <p:sp>
        <p:nvSpPr>
          <p:cNvPr id="5" name="Slide Number Placeholder 4"/>
          <p:cNvSpPr>
            <a:spLocks noGrp="1"/>
          </p:cNvSpPr>
          <p:nvPr>
            <p:ph type="sldNum" sz="quarter" idx="12"/>
          </p:nvPr>
        </p:nvSpPr>
        <p:spPr/>
        <p:txBody>
          <a:bodyPr/>
          <a:lstStyle/>
          <a:p>
            <a:fld id="{0D9C4C27-3F92-447F-917C-AFF9186DA294}" type="slidenum">
              <a:rPr lang="en-US" smtClean="0"/>
              <a:pPr/>
              <a:t>37</a:t>
            </a:fld>
            <a:endParaRPr lang="en-US" dirty="0"/>
          </a:p>
        </p:txBody>
      </p:sp>
    </p:spTree>
    <p:extLst>
      <p:ext uri="{BB962C8B-B14F-4D97-AF65-F5344CB8AC3E}">
        <p14:creationId xmlns:p14="http://schemas.microsoft.com/office/powerpoint/2010/main" val="2477096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1"/>
                </a:solidFill>
              </a:rPr>
              <a:t>Landowner</a:t>
            </a:r>
            <a:r>
              <a:rPr lang="en-US" altLang="en-US" dirty="0"/>
              <a:t> Does Not Have All Rights Under The </a:t>
            </a:r>
            <a:r>
              <a:rPr lang="en-US" altLang="en-US" dirty="0" smtClean="0"/>
              <a:t>Law (cont.)</a:t>
            </a:r>
            <a:endParaRPr lang="en-US" dirty="0"/>
          </a:p>
        </p:txBody>
      </p:sp>
      <p:sp>
        <p:nvSpPr>
          <p:cNvPr id="3" name="Content Placeholder 2"/>
          <p:cNvSpPr>
            <a:spLocks noGrp="1"/>
          </p:cNvSpPr>
          <p:nvPr>
            <p:ph sz="half" idx="1"/>
          </p:nvPr>
        </p:nvSpPr>
        <p:spPr>
          <a:xfrm>
            <a:off x="457200" y="1965960"/>
            <a:ext cx="6858000" cy="4206240"/>
          </a:xfrm>
        </p:spPr>
        <p:txBody>
          <a:bodyPr/>
          <a:lstStyle/>
          <a:p>
            <a:r>
              <a:rPr lang="en-US" altLang="en-US" dirty="0" smtClean="0">
                <a:solidFill>
                  <a:schemeClr val="bg1">
                    <a:lumMod val="75000"/>
                  </a:schemeClr>
                </a:solidFill>
              </a:rPr>
              <a:t>No right to be a nuisance</a:t>
            </a:r>
          </a:p>
          <a:p>
            <a:r>
              <a:rPr lang="en-US" altLang="en-US" dirty="0" smtClean="0">
                <a:solidFill>
                  <a:schemeClr val="bg1">
                    <a:lumMod val="75000"/>
                  </a:schemeClr>
                </a:solidFill>
              </a:rPr>
              <a:t>No right to violate the property rights of others</a:t>
            </a:r>
          </a:p>
          <a:p>
            <a:r>
              <a:rPr lang="en-US" altLang="en-US" dirty="0" smtClean="0">
                <a:solidFill>
                  <a:schemeClr val="bg1">
                    <a:lumMod val="75000"/>
                  </a:schemeClr>
                </a:solidFill>
              </a:rPr>
              <a:t>No right to trespass</a:t>
            </a:r>
          </a:p>
          <a:p>
            <a:r>
              <a:rPr lang="en-US" altLang="en-US" dirty="0" smtClean="0"/>
              <a:t>No right to be </a:t>
            </a:r>
            <a:r>
              <a:rPr lang="en-US" altLang="en-US" b="1" dirty="0" smtClean="0"/>
              <a:t>negligent</a:t>
            </a:r>
            <a:endParaRPr lang="en-US" altLang="en-US" b="1" dirty="0"/>
          </a:p>
        </p:txBody>
      </p:sp>
      <p:sp>
        <p:nvSpPr>
          <p:cNvPr id="4" name="Content Placeholder 3"/>
          <p:cNvSpPr>
            <a:spLocks noGrp="1"/>
          </p:cNvSpPr>
          <p:nvPr>
            <p:ph sz="half" idx="2"/>
          </p:nvPr>
        </p:nvSpPr>
        <p:spPr>
          <a:xfrm>
            <a:off x="4419600" y="3518848"/>
            <a:ext cx="2667000" cy="533400"/>
          </a:xfrm>
          <a:prstGeom prst="leftArrowCallout">
            <a:avLst>
              <a:gd name="adj1" fmla="val 25000"/>
              <a:gd name="adj2" fmla="val 25000"/>
              <a:gd name="adj3" fmla="val 25000"/>
              <a:gd name="adj4" fmla="val 79207"/>
            </a:avLst>
          </a:prstGeom>
          <a:ln w="12700">
            <a:solidFill>
              <a:srgbClr val="FF0000"/>
            </a:solidFill>
          </a:ln>
        </p:spPr>
        <p:txBody>
          <a:bodyPr anchor="ctr"/>
          <a:lstStyle/>
          <a:p>
            <a:pPr marL="109728" indent="0">
              <a:buNone/>
            </a:pPr>
            <a:r>
              <a:rPr lang="en-US" altLang="en-US" dirty="0" smtClean="0"/>
              <a:t>Negligence?</a:t>
            </a:r>
            <a:endParaRPr lang="en-US" altLang="en-US" dirty="0"/>
          </a:p>
        </p:txBody>
      </p:sp>
      <p:sp>
        <p:nvSpPr>
          <p:cNvPr id="5" name="Slide Number Placeholder 4"/>
          <p:cNvSpPr>
            <a:spLocks noGrp="1"/>
          </p:cNvSpPr>
          <p:nvPr>
            <p:ph type="sldNum" sz="quarter" idx="12"/>
          </p:nvPr>
        </p:nvSpPr>
        <p:spPr/>
        <p:txBody>
          <a:bodyPr/>
          <a:lstStyle/>
          <a:p>
            <a:fld id="{0D9C4C27-3F92-447F-917C-AFF9186DA294}" type="slidenum">
              <a:rPr lang="en-US" smtClean="0"/>
              <a:pPr/>
              <a:t>38</a:t>
            </a:fld>
            <a:endParaRPr lang="en-US" dirty="0"/>
          </a:p>
        </p:txBody>
      </p:sp>
    </p:spTree>
    <p:extLst>
      <p:ext uri="{BB962C8B-B14F-4D97-AF65-F5344CB8AC3E}">
        <p14:creationId xmlns:p14="http://schemas.microsoft.com/office/powerpoint/2010/main" val="38853972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1"/>
                </a:solidFill>
              </a:rPr>
              <a:t>Landowner</a:t>
            </a:r>
            <a:r>
              <a:rPr lang="en-US" altLang="en-US" dirty="0"/>
              <a:t> Does Not Have All Rights Under The </a:t>
            </a:r>
            <a:r>
              <a:rPr lang="en-US" altLang="en-US" dirty="0" smtClean="0"/>
              <a:t>Law (cont.)</a:t>
            </a:r>
            <a:endParaRPr lang="en-US" dirty="0"/>
          </a:p>
        </p:txBody>
      </p:sp>
      <p:sp>
        <p:nvSpPr>
          <p:cNvPr id="3" name="Content Placeholder 2"/>
          <p:cNvSpPr>
            <a:spLocks noGrp="1"/>
          </p:cNvSpPr>
          <p:nvPr>
            <p:ph sz="half" idx="1"/>
          </p:nvPr>
        </p:nvSpPr>
        <p:spPr>
          <a:xfrm>
            <a:off x="457200" y="1981200"/>
            <a:ext cx="6858000" cy="4206240"/>
          </a:xfrm>
        </p:spPr>
        <p:txBody>
          <a:bodyPr/>
          <a:lstStyle/>
          <a:p>
            <a:r>
              <a:rPr lang="en-US" altLang="en-US" dirty="0" smtClean="0">
                <a:solidFill>
                  <a:schemeClr val="bg1">
                    <a:lumMod val="75000"/>
                  </a:schemeClr>
                </a:solidFill>
              </a:rPr>
              <a:t>No right to be a nuisance</a:t>
            </a:r>
          </a:p>
          <a:p>
            <a:r>
              <a:rPr lang="en-US" altLang="en-US" dirty="0" smtClean="0">
                <a:solidFill>
                  <a:schemeClr val="bg1">
                    <a:lumMod val="75000"/>
                  </a:schemeClr>
                </a:solidFill>
              </a:rPr>
              <a:t>No right to violate the property rights of others</a:t>
            </a:r>
          </a:p>
          <a:p>
            <a:r>
              <a:rPr lang="en-US" altLang="en-US" dirty="0" smtClean="0">
                <a:solidFill>
                  <a:schemeClr val="bg1">
                    <a:lumMod val="75000"/>
                  </a:schemeClr>
                </a:solidFill>
              </a:rPr>
              <a:t>No right to trespass</a:t>
            </a:r>
          </a:p>
          <a:p>
            <a:r>
              <a:rPr lang="en-US" altLang="en-US" dirty="0" smtClean="0">
                <a:solidFill>
                  <a:schemeClr val="bg1">
                    <a:lumMod val="75000"/>
                  </a:schemeClr>
                </a:solidFill>
              </a:rPr>
              <a:t>No right to be negligent</a:t>
            </a:r>
          </a:p>
          <a:p>
            <a:r>
              <a:rPr lang="en-US" altLang="en-US" dirty="0" smtClean="0"/>
              <a:t>No right to violate laws of reasonable surface water use; or Riparian Laws</a:t>
            </a:r>
            <a:endParaRPr lang="en-US" altLang="en-US" dirty="0"/>
          </a:p>
        </p:txBody>
      </p:sp>
      <p:sp>
        <p:nvSpPr>
          <p:cNvPr id="5" name="Slide Number Placeholder 4"/>
          <p:cNvSpPr>
            <a:spLocks noGrp="1"/>
          </p:cNvSpPr>
          <p:nvPr>
            <p:ph type="sldNum" sz="quarter" idx="12"/>
          </p:nvPr>
        </p:nvSpPr>
        <p:spPr/>
        <p:txBody>
          <a:bodyPr/>
          <a:lstStyle/>
          <a:p>
            <a:fld id="{0D9C4C27-3F92-447F-917C-AFF9186DA294}" type="slidenum">
              <a:rPr lang="en-US" smtClean="0"/>
              <a:pPr/>
              <a:t>39</a:t>
            </a:fld>
            <a:endParaRPr lang="en-US" dirty="0"/>
          </a:p>
        </p:txBody>
      </p:sp>
      <p:sp>
        <p:nvSpPr>
          <p:cNvPr id="7" name="Content Placeholder 6"/>
          <p:cNvSpPr>
            <a:spLocks noGrp="1"/>
          </p:cNvSpPr>
          <p:nvPr>
            <p:ph sz="half" idx="2"/>
          </p:nvPr>
        </p:nvSpPr>
        <p:spPr/>
        <p:txBody>
          <a:bodyPr/>
          <a:lstStyle/>
          <a:p>
            <a:pPr marL="109728" indent="0">
              <a:buNone/>
            </a:pPr>
            <a:r>
              <a:rPr lang="en-US" dirty="0" smtClean="0"/>
              <a:t> </a:t>
            </a:r>
            <a:endParaRPr lang="en-US" dirty="0"/>
          </a:p>
        </p:txBody>
      </p:sp>
    </p:spTree>
    <p:extLst>
      <p:ext uri="{BB962C8B-B14F-4D97-AF65-F5344CB8AC3E}">
        <p14:creationId xmlns:p14="http://schemas.microsoft.com/office/powerpoint/2010/main" val="2117847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Learning Objectives</a:t>
            </a:r>
            <a:br>
              <a:rPr lang="en-US" dirty="0" smtClean="0"/>
            </a:br>
            <a:endParaRPr lang="en-US" dirty="0"/>
          </a:p>
        </p:txBody>
      </p:sp>
      <p:sp>
        <p:nvSpPr>
          <p:cNvPr id="4" name="Content Placeholder 3"/>
          <p:cNvSpPr>
            <a:spLocks noGrp="1"/>
          </p:cNvSpPr>
          <p:nvPr>
            <p:ph idx="1"/>
          </p:nvPr>
        </p:nvSpPr>
        <p:spPr>
          <a:xfrm>
            <a:off x="457200" y="1752600"/>
            <a:ext cx="8229600" cy="3886200"/>
          </a:xfrm>
        </p:spPr>
        <p:txBody>
          <a:bodyPr>
            <a:noAutofit/>
          </a:bodyPr>
          <a:lstStyle/>
          <a:p>
            <a:pPr marL="457200" indent="-457200">
              <a:buFont typeface="+mj-lt"/>
              <a:buAutoNum type="arabicPeriod"/>
            </a:pPr>
            <a:r>
              <a:rPr lang="en-US" sz="2200" dirty="0"/>
              <a:t>State the ancient legal and equitable roots and concepts of safe or “do no harm” development decisions, including higher standards designed to protect the property and rights of everyone</a:t>
            </a:r>
          </a:p>
          <a:p>
            <a:pPr marL="457200" indent="-457200">
              <a:buFont typeface="+mj-lt"/>
              <a:buAutoNum type="arabicPeriod"/>
            </a:pPr>
            <a:r>
              <a:rPr lang="en-US" sz="2200" dirty="0"/>
              <a:t>Explain how floodplain </a:t>
            </a:r>
            <a:r>
              <a:rPr lang="en-US" sz="2200" dirty="0" smtClean="0"/>
              <a:t>management, </a:t>
            </a:r>
            <a:r>
              <a:rPr lang="en-US" sz="2200" dirty="0"/>
              <a:t>and other forms of regulation designed to prevent harm, generally </a:t>
            </a:r>
            <a:r>
              <a:rPr lang="en-US" sz="2200" dirty="0" smtClean="0"/>
              <a:t>avoid </a:t>
            </a:r>
            <a:r>
              <a:rPr lang="en-US" sz="2200" dirty="0"/>
              <a:t>the “takings” issue</a:t>
            </a:r>
          </a:p>
          <a:p>
            <a:pPr marL="457200" indent="-457200">
              <a:buFont typeface="+mj-lt"/>
              <a:buAutoNum type="arabicPeriod"/>
            </a:pPr>
            <a:r>
              <a:rPr lang="en-US" sz="2200" dirty="0" smtClean="0"/>
              <a:t>Explain the </a:t>
            </a:r>
            <a:r>
              <a:rPr lang="en-US" sz="2200" dirty="0"/>
              <a:t>evolving professional “Standard of Care</a:t>
            </a:r>
            <a:r>
              <a:rPr lang="en-US" sz="2200" dirty="0" smtClean="0"/>
              <a:t>”</a:t>
            </a:r>
          </a:p>
          <a:p>
            <a:pPr marL="457200" indent="-457200">
              <a:buFont typeface="+mj-lt"/>
              <a:buAutoNum type="arabicPeriod"/>
            </a:pPr>
            <a:r>
              <a:rPr lang="en-US" sz="2200" dirty="0"/>
              <a:t>Identify important legal concepts discussed in this module, such as Variances</a:t>
            </a:r>
            <a:endParaRPr lang="en-US" sz="2200" dirty="0"/>
          </a:p>
        </p:txBody>
      </p:sp>
      <p:sp>
        <p:nvSpPr>
          <p:cNvPr id="3" name="Slide Number Placeholder 2"/>
          <p:cNvSpPr>
            <a:spLocks noGrp="1"/>
          </p:cNvSpPr>
          <p:nvPr>
            <p:ph type="sldNum" sz="quarter" idx="12"/>
          </p:nvPr>
        </p:nvSpPr>
        <p:spPr/>
        <p:txBody>
          <a:bodyPr/>
          <a:lstStyle/>
          <a:p>
            <a:fld id="{AA10C721-AE2B-4C04-8E90-2142017EF61E}" type="slidenum">
              <a:rPr lang="en-US" smtClean="0"/>
              <a:t>4</a:t>
            </a:fld>
            <a:endParaRPr lang="en-US" dirty="0"/>
          </a:p>
        </p:txBody>
      </p:sp>
    </p:spTree>
    <p:extLst>
      <p:ext uri="{BB962C8B-B14F-4D97-AF65-F5344CB8AC3E}">
        <p14:creationId xmlns:p14="http://schemas.microsoft.com/office/powerpoint/2010/main" val="1189492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1"/>
                </a:solidFill>
              </a:rPr>
              <a:t>Landowner</a:t>
            </a:r>
            <a:r>
              <a:rPr lang="en-US" altLang="en-US" dirty="0"/>
              <a:t> Does Not Have All Rights Under The </a:t>
            </a:r>
            <a:r>
              <a:rPr lang="en-US" altLang="en-US" dirty="0" smtClean="0"/>
              <a:t>Law (cont.)</a:t>
            </a:r>
            <a:endParaRPr lang="en-US" dirty="0"/>
          </a:p>
        </p:txBody>
      </p:sp>
      <p:sp>
        <p:nvSpPr>
          <p:cNvPr id="3" name="Content Placeholder 2"/>
          <p:cNvSpPr>
            <a:spLocks noGrp="1"/>
          </p:cNvSpPr>
          <p:nvPr>
            <p:ph sz="half" idx="1"/>
          </p:nvPr>
        </p:nvSpPr>
        <p:spPr>
          <a:xfrm>
            <a:off x="457200" y="1965960"/>
            <a:ext cx="5486400" cy="4206240"/>
          </a:xfrm>
        </p:spPr>
        <p:txBody>
          <a:bodyPr/>
          <a:lstStyle/>
          <a:p>
            <a:r>
              <a:rPr lang="en-US" altLang="en-US" dirty="0" smtClean="0">
                <a:solidFill>
                  <a:schemeClr val="bg1">
                    <a:lumMod val="75000"/>
                  </a:schemeClr>
                </a:solidFill>
              </a:rPr>
              <a:t>No right to be a nuisance</a:t>
            </a:r>
          </a:p>
          <a:p>
            <a:r>
              <a:rPr lang="en-US" altLang="en-US" dirty="0" smtClean="0">
                <a:solidFill>
                  <a:schemeClr val="bg1">
                    <a:lumMod val="75000"/>
                  </a:schemeClr>
                </a:solidFill>
              </a:rPr>
              <a:t>No right to violate the property rights of others</a:t>
            </a:r>
          </a:p>
          <a:p>
            <a:r>
              <a:rPr lang="en-US" altLang="en-US" dirty="0" smtClean="0">
                <a:solidFill>
                  <a:schemeClr val="bg1">
                    <a:lumMod val="75000"/>
                  </a:schemeClr>
                </a:solidFill>
              </a:rPr>
              <a:t>No right to trespass</a:t>
            </a:r>
          </a:p>
          <a:p>
            <a:r>
              <a:rPr lang="en-US" altLang="en-US" dirty="0" smtClean="0">
                <a:solidFill>
                  <a:schemeClr val="bg1">
                    <a:lumMod val="75000"/>
                  </a:schemeClr>
                </a:solidFill>
              </a:rPr>
              <a:t>No right to be negligent</a:t>
            </a:r>
          </a:p>
          <a:p>
            <a:r>
              <a:rPr lang="en-US" altLang="en-US" dirty="0" smtClean="0">
                <a:solidFill>
                  <a:schemeClr val="bg1">
                    <a:lumMod val="75000"/>
                  </a:schemeClr>
                </a:solidFill>
              </a:rPr>
              <a:t>No right to violate laws of reasonable surface water use; or Riparian Laws</a:t>
            </a:r>
          </a:p>
          <a:p>
            <a:r>
              <a:rPr lang="en-US" altLang="en-US" dirty="0" smtClean="0"/>
              <a:t>No right to violate the </a:t>
            </a:r>
            <a:r>
              <a:rPr lang="en-US" altLang="en-US" b="1" dirty="0" smtClean="0"/>
              <a:t>Public Trust</a:t>
            </a:r>
            <a:endParaRPr lang="en-US" altLang="en-US" b="1" dirty="0"/>
          </a:p>
        </p:txBody>
      </p:sp>
      <p:sp>
        <p:nvSpPr>
          <p:cNvPr id="4" name="Content Placeholder 3"/>
          <p:cNvSpPr>
            <a:spLocks noGrp="1"/>
          </p:cNvSpPr>
          <p:nvPr>
            <p:ph sz="half" idx="2"/>
          </p:nvPr>
        </p:nvSpPr>
        <p:spPr>
          <a:xfrm>
            <a:off x="5867400" y="2590800"/>
            <a:ext cx="3200400" cy="3505200"/>
          </a:xfrm>
          <a:prstGeom prst="borderCallout1">
            <a:avLst>
              <a:gd name="adj1" fmla="val 48924"/>
              <a:gd name="adj2" fmla="val -325"/>
              <a:gd name="adj3" fmla="val 89819"/>
              <a:gd name="adj4" fmla="val -14003"/>
            </a:avLst>
          </a:prstGeom>
          <a:ln w="12700">
            <a:solidFill>
              <a:srgbClr val="FF0000"/>
            </a:solidFill>
          </a:ln>
        </p:spPr>
        <p:txBody>
          <a:bodyPr anchor="ctr">
            <a:normAutofit/>
          </a:bodyPr>
          <a:lstStyle/>
          <a:p>
            <a:pPr marL="109728" indent="0">
              <a:buNone/>
            </a:pPr>
            <a:r>
              <a:rPr lang="en-US" altLang="en-US" sz="2200" dirty="0" smtClean="0"/>
              <a:t>“By </a:t>
            </a:r>
            <a:r>
              <a:rPr lang="en-US" altLang="en-US" sz="2200" dirty="0"/>
              <a:t>the law of nature these things are common to all mankind, the air, running water, the sea and consequently the shores of the sea." (Institutes of Justinian 2.1.1 circa </a:t>
            </a:r>
            <a:r>
              <a:rPr lang="en-US" altLang="en-US" sz="2200" dirty="0" smtClean="0"/>
              <a:t>530 A.D</a:t>
            </a:r>
            <a:r>
              <a:rPr lang="en-US" altLang="en-US" sz="2200" dirty="0"/>
              <a:t>. some say 533 </a:t>
            </a:r>
            <a:r>
              <a:rPr lang="en-US" altLang="en-US" sz="2200" dirty="0" smtClean="0"/>
              <a:t>A.D)</a:t>
            </a:r>
            <a:endParaRPr lang="en-US" altLang="en-US" sz="2200" dirty="0"/>
          </a:p>
        </p:txBody>
      </p:sp>
      <p:sp>
        <p:nvSpPr>
          <p:cNvPr id="5" name="Slide Number Placeholder 4"/>
          <p:cNvSpPr>
            <a:spLocks noGrp="1"/>
          </p:cNvSpPr>
          <p:nvPr>
            <p:ph type="sldNum" sz="quarter" idx="12"/>
          </p:nvPr>
        </p:nvSpPr>
        <p:spPr/>
        <p:txBody>
          <a:bodyPr/>
          <a:lstStyle/>
          <a:p>
            <a:fld id="{0D9C4C27-3F92-447F-917C-AFF9186DA294}" type="slidenum">
              <a:rPr lang="en-US" smtClean="0"/>
              <a:pPr/>
              <a:t>40</a:t>
            </a:fld>
            <a:endParaRPr lang="en-US" dirty="0"/>
          </a:p>
        </p:txBody>
      </p:sp>
    </p:spTree>
    <p:extLst>
      <p:ext uri="{BB962C8B-B14F-4D97-AF65-F5344CB8AC3E}">
        <p14:creationId xmlns:p14="http://schemas.microsoft.com/office/powerpoint/2010/main" val="16051641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2"/>
                </a:solidFill>
              </a:rPr>
              <a:t>Public Entities </a:t>
            </a:r>
            <a:r>
              <a:rPr lang="en-US" altLang="en-US" dirty="0"/>
              <a:t>Do Not Have The Right To Do Just Anything Either!</a:t>
            </a:r>
            <a:endParaRPr lang="en-US" dirty="0"/>
          </a:p>
        </p:txBody>
      </p:sp>
      <p:sp>
        <p:nvSpPr>
          <p:cNvPr id="3" name="Content Placeholder 2"/>
          <p:cNvSpPr>
            <a:spLocks noGrp="1"/>
          </p:cNvSpPr>
          <p:nvPr>
            <p:ph idx="1"/>
          </p:nvPr>
        </p:nvSpPr>
        <p:spPr>
          <a:xfrm>
            <a:off x="457200" y="2209800"/>
            <a:ext cx="8229600" cy="3886200"/>
          </a:xfrm>
        </p:spPr>
        <p:txBody>
          <a:bodyPr/>
          <a:lstStyle/>
          <a:p>
            <a:r>
              <a:rPr lang="en-US" altLang="en-US" dirty="0" smtClean="0"/>
              <a:t>No right to use public office to wage vendettas</a:t>
            </a:r>
          </a:p>
          <a:p>
            <a:r>
              <a:rPr lang="en-US" altLang="en-US" dirty="0" smtClean="0"/>
              <a:t>No right to abuse the public</a:t>
            </a:r>
          </a:p>
          <a:p>
            <a:r>
              <a:rPr lang="en-US" altLang="en-US" dirty="0" smtClean="0"/>
              <a:t>No right to use regulation to steal from a landowner</a:t>
            </a:r>
            <a:endParaRPr lang="en-US" alt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41</a:t>
            </a:fld>
            <a:endParaRPr lang="en-US" dirty="0"/>
          </a:p>
        </p:txBody>
      </p:sp>
    </p:spTree>
    <p:extLst>
      <p:ext uri="{BB962C8B-B14F-4D97-AF65-F5344CB8AC3E}">
        <p14:creationId xmlns:p14="http://schemas.microsoft.com/office/powerpoint/2010/main" val="39556618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Can Government Adopt Higher Standards </a:t>
            </a:r>
            <a:r>
              <a:rPr lang="en-US" altLang="en-US" dirty="0" smtClean="0"/>
              <a:t>than </a:t>
            </a:r>
            <a:r>
              <a:rPr lang="en-US" altLang="en-US" dirty="0"/>
              <a:t>FEMA Minimums?</a:t>
            </a:r>
            <a:endParaRPr lang="en-US" dirty="0"/>
          </a:p>
        </p:txBody>
      </p:sp>
      <p:sp>
        <p:nvSpPr>
          <p:cNvPr id="3" name="Content Placeholder 2"/>
          <p:cNvSpPr>
            <a:spLocks noGrp="1"/>
          </p:cNvSpPr>
          <p:nvPr>
            <p:ph sz="half" idx="1"/>
          </p:nvPr>
        </p:nvSpPr>
        <p:spPr>
          <a:xfrm>
            <a:off x="457200" y="2209801"/>
            <a:ext cx="4038600" cy="3505199"/>
          </a:xfrm>
        </p:spPr>
        <p:style>
          <a:lnRef idx="1">
            <a:schemeClr val="accent2"/>
          </a:lnRef>
          <a:fillRef idx="2">
            <a:schemeClr val="accent2"/>
          </a:fillRef>
          <a:effectRef idx="1">
            <a:schemeClr val="accent2"/>
          </a:effectRef>
          <a:fontRef idx="minor">
            <a:schemeClr val="dk1"/>
          </a:fontRef>
        </p:style>
        <p:txBody>
          <a:bodyPr anchor="ctr"/>
          <a:lstStyle/>
          <a:p>
            <a:pPr marL="109728" indent="0">
              <a:buNone/>
              <a:defRPr/>
            </a:pPr>
            <a:r>
              <a:rPr lang="en-US" altLang="en-US" dirty="0">
                <a:solidFill>
                  <a:schemeClr val="tx1">
                    <a:lumMod val="50000"/>
                  </a:schemeClr>
                </a:solidFill>
              </a:rPr>
              <a:t>"… </a:t>
            </a:r>
            <a:r>
              <a:rPr lang="en-US" altLang="en-US" b="1" dirty="0">
                <a:solidFill>
                  <a:schemeClr val="tx1">
                    <a:lumMod val="50000"/>
                  </a:schemeClr>
                </a:solidFill>
              </a:rPr>
              <a:t>any floodplain </a:t>
            </a:r>
            <a:r>
              <a:rPr lang="en-US" altLang="en-US" dirty="0">
                <a:solidFill>
                  <a:schemeClr val="tx1">
                    <a:lumMod val="50000"/>
                  </a:schemeClr>
                </a:solidFill>
              </a:rPr>
              <a:t>management regulations adopted by a State or a community which are </a:t>
            </a:r>
            <a:r>
              <a:rPr lang="en-US" altLang="en-US" dirty="0" smtClean="0">
                <a:solidFill>
                  <a:schemeClr val="tx1">
                    <a:lumMod val="50000"/>
                  </a:schemeClr>
                </a:solidFill>
              </a:rPr>
              <a:t>  </a:t>
            </a:r>
            <a:r>
              <a:rPr lang="en-US" altLang="en-US" b="1" dirty="0">
                <a:solidFill>
                  <a:schemeClr val="tx1">
                    <a:lumMod val="50000"/>
                  </a:schemeClr>
                </a:solidFill>
              </a:rPr>
              <a:t>more restrictive </a:t>
            </a:r>
            <a:r>
              <a:rPr lang="en-US" altLang="en-US" dirty="0">
                <a:solidFill>
                  <a:schemeClr val="tx1">
                    <a:lumMod val="50000"/>
                  </a:schemeClr>
                </a:solidFill>
              </a:rPr>
              <a:t>than (the FEMA Regulations)  </a:t>
            </a:r>
            <a:r>
              <a:rPr lang="en-US" altLang="en-US" b="1" dirty="0">
                <a:solidFill>
                  <a:schemeClr val="tx1">
                    <a:lumMod val="50000"/>
                  </a:schemeClr>
                </a:solidFill>
              </a:rPr>
              <a:t>are encouraged </a:t>
            </a:r>
            <a:r>
              <a:rPr lang="en-US" altLang="en-US" dirty="0">
                <a:solidFill>
                  <a:schemeClr val="tx1">
                    <a:lumMod val="50000"/>
                  </a:schemeClr>
                </a:solidFill>
              </a:rPr>
              <a:t>and shall take precedence.”</a:t>
            </a:r>
            <a:endParaRPr lang="en-US" dirty="0">
              <a:solidFill>
                <a:schemeClr val="tx1">
                  <a:lumMod val="50000"/>
                </a:schemeClr>
              </a:solidFill>
            </a:endParaRPr>
          </a:p>
        </p:txBody>
      </p:sp>
      <p:sp>
        <p:nvSpPr>
          <p:cNvPr id="4" name="Content Placeholder 3"/>
          <p:cNvSpPr>
            <a:spLocks noGrp="1"/>
          </p:cNvSpPr>
          <p:nvPr>
            <p:ph sz="half" idx="2"/>
          </p:nvPr>
        </p:nvSpPr>
        <p:spPr>
          <a:xfrm>
            <a:off x="4648200" y="2514600"/>
            <a:ext cx="4038600" cy="3505199"/>
          </a:xfrm>
        </p:spPr>
        <p:txBody>
          <a:bodyPr/>
          <a:lstStyle/>
          <a:p>
            <a:r>
              <a:rPr lang="en-US" altLang="en-US" dirty="0"/>
              <a:t>FEMA Regulations Encourage Adoption of Higher </a:t>
            </a:r>
            <a:r>
              <a:rPr lang="en-US" altLang="en-US" dirty="0" smtClean="0"/>
              <a:t>Standards</a:t>
            </a:r>
          </a:p>
          <a:p>
            <a:r>
              <a:rPr lang="en-US" altLang="en-US" dirty="0"/>
              <a:t>44 CFR section 60.1(d)  (emphasis added)</a:t>
            </a:r>
            <a:endParaRPr lang="en-US" dirty="0"/>
          </a:p>
        </p:txBody>
      </p:sp>
      <p:sp>
        <p:nvSpPr>
          <p:cNvPr id="5" name="Slide Number Placeholder 4"/>
          <p:cNvSpPr>
            <a:spLocks noGrp="1"/>
          </p:cNvSpPr>
          <p:nvPr>
            <p:ph type="sldNum" sz="quarter" idx="12"/>
          </p:nvPr>
        </p:nvSpPr>
        <p:spPr/>
        <p:txBody>
          <a:bodyPr/>
          <a:lstStyle/>
          <a:p>
            <a:fld id="{0D9C4C27-3F92-447F-917C-AFF9186DA294}" type="slidenum">
              <a:rPr lang="en-US" smtClean="0"/>
              <a:pPr/>
              <a:t>42</a:t>
            </a:fld>
            <a:endParaRPr lang="en-US" dirty="0"/>
          </a:p>
        </p:txBody>
      </p:sp>
    </p:spTree>
    <p:extLst>
      <p:ext uri="{BB962C8B-B14F-4D97-AF65-F5344CB8AC3E}">
        <p14:creationId xmlns:p14="http://schemas.microsoft.com/office/powerpoint/2010/main" val="11141324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Discussion Question</a:t>
            </a:r>
            <a:br>
              <a:rPr lang="en-US" dirty="0" smtClean="0"/>
            </a:br>
            <a:endParaRPr lang="en-US" dirty="0"/>
          </a:p>
        </p:txBody>
      </p:sp>
      <p:sp>
        <p:nvSpPr>
          <p:cNvPr id="3" name="Content Placeholder 2"/>
          <p:cNvSpPr>
            <a:spLocks noGrp="1"/>
          </p:cNvSpPr>
          <p:nvPr>
            <p:ph sz="half" idx="2"/>
          </p:nvPr>
        </p:nvSpPr>
        <p:spPr>
          <a:xfrm>
            <a:off x="609600" y="2438401"/>
            <a:ext cx="8077200" cy="1219199"/>
          </a:xfrm>
        </p:spPr>
        <p:txBody>
          <a:bodyPr/>
          <a:lstStyle/>
          <a:p>
            <a:pPr marL="1377950" indent="0">
              <a:buNone/>
            </a:pPr>
            <a:r>
              <a:rPr lang="en-US" altLang="en-US" b="1" i="1" dirty="0" smtClean="0">
                <a:solidFill>
                  <a:srgbClr val="C00000"/>
                </a:solidFill>
              </a:rPr>
              <a:t>Why might all governments wish to consider higher standards?</a:t>
            </a:r>
            <a:endParaRPr lang="en-US" b="1" i="1" dirty="0" smtClean="0">
              <a:solidFill>
                <a:srgbClr val="C00000"/>
              </a:solidFill>
            </a:endParaRP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571507" y="2286008"/>
            <a:ext cx="1290320" cy="1290320"/>
          </a:xfrm>
        </p:spPr>
      </p:pic>
      <p:sp>
        <p:nvSpPr>
          <p:cNvPr id="5" name="Slide Number Placeholder 4"/>
          <p:cNvSpPr>
            <a:spLocks noGrp="1"/>
          </p:cNvSpPr>
          <p:nvPr>
            <p:ph type="sldNum" sz="quarter" idx="12"/>
          </p:nvPr>
        </p:nvSpPr>
        <p:spPr/>
        <p:txBody>
          <a:bodyPr/>
          <a:lstStyle/>
          <a:p>
            <a:fld id="{0D9C4C27-3F92-447F-917C-AFF9186DA294}" type="slidenum">
              <a:rPr lang="en-US" smtClean="0"/>
              <a:pPr/>
              <a:t>43</a:t>
            </a:fld>
            <a:endParaRPr lang="en-US" dirty="0"/>
          </a:p>
        </p:txBody>
      </p:sp>
    </p:spTree>
    <p:extLst>
      <p:ext uri="{BB962C8B-B14F-4D97-AF65-F5344CB8AC3E}">
        <p14:creationId xmlns:p14="http://schemas.microsoft.com/office/powerpoint/2010/main" val="29608040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8534400" cy="1097461"/>
          </a:xfrm>
        </p:spPr>
        <p:txBody>
          <a:bodyPr/>
          <a:lstStyle/>
          <a:p>
            <a:r>
              <a:rPr lang="en-US" altLang="en-US" dirty="0"/>
              <a:t>Why Might </a:t>
            </a:r>
            <a:r>
              <a:rPr lang="en-US" altLang="en-US" dirty="0" smtClean="0"/>
              <a:t>All Governments </a:t>
            </a:r>
            <a:r>
              <a:rPr lang="en-US" altLang="en-US" dirty="0"/>
              <a:t>Wish To Consider </a:t>
            </a:r>
            <a:r>
              <a:rPr lang="en-US" altLang="en-US" dirty="0" smtClean="0"/>
              <a:t>Higher </a:t>
            </a:r>
            <a:r>
              <a:rPr lang="en-US" altLang="en-US" dirty="0"/>
              <a:t>Standards?</a:t>
            </a:r>
            <a:endParaRPr lang="en-US" dirty="0"/>
          </a:p>
        </p:txBody>
      </p:sp>
      <p:sp>
        <p:nvSpPr>
          <p:cNvPr id="3" name="Content Placeholder 2"/>
          <p:cNvSpPr>
            <a:spLocks noGrp="1"/>
          </p:cNvSpPr>
          <p:nvPr>
            <p:ph idx="1"/>
          </p:nvPr>
        </p:nvSpPr>
        <p:spPr>
          <a:xfrm>
            <a:off x="457200" y="2133600"/>
            <a:ext cx="8229600" cy="3886200"/>
          </a:xfrm>
        </p:spPr>
        <p:txBody>
          <a:bodyPr/>
          <a:lstStyle/>
          <a:p>
            <a:pPr marL="400050" indent="-342900"/>
            <a:r>
              <a:rPr lang="en-US" altLang="en-US" dirty="0" smtClean="0"/>
              <a:t>Uncertainties in flood elevations (and hydrologic variations)</a:t>
            </a:r>
          </a:p>
          <a:p>
            <a:pPr marL="400050" indent="-342900"/>
            <a:r>
              <a:rPr lang="en-US" altLang="en-US" dirty="0" err="1" smtClean="0"/>
              <a:t>Plasencia</a:t>
            </a:r>
            <a:r>
              <a:rPr lang="en-US" altLang="en-US" dirty="0" smtClean="0"/>
              <a:t>- Larson paper on flood height increases due to future watershed development</a:t>
            </a:r>
          </a:p>
          <a:p>
            <a:pPr marL="400050" indent="-342900"/>
            <a:r>
              <a:rPr lang="en-US" altLang="en-US" dirty="0" smtClean="0"/>
              <a:t>Consequences if a factory, water treatment plant, or other critical facility is flooded</a:t>
            </a:r>
          </a:p>
          <a:p>
            <a:pPr marL="400050" indent="-342900"/>
            <a:r>
              <a:rPr lang="en-US" altLang="en-US" dirty="0" smtClean="0"/>
              <a:t>Height of freeboard</a:t>
            </a:r>
          </a:p>
          <a:p>
            <a:pPr marL="400050" indent="-342900"/>
            <a:r>
              <a:rPr lang="en-US" altLang="en-US" dirty="0" smtClean="0"/>
              <a:t>50% chance that 1% flood will be exceeded within 70 years - Bulletin 17 B</a:t>
            </a:r>
            <a:endParaRPr lang="en-US" alt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44</a:t>
            </a:fld>
            <a:endParaRPr lang="en-US" dirty="0"/>
          </a:p>
        </p:txBody>
      </p:sp>
    </p:spTree>
    <p:extLst>
      <p:ext uri="{BB962C8B-B14F-4D97-AF65-F5344CB8AC3E}">
        <p14:creationId xmlns:p14="http://schemas.microsoft.com/office/powerpoint/2010/main" val="21673684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Governmental Rights and Duties to Manage Development</a:t>
            </a:r>
            <a:endParaRPr lang="en-US" dirty="0"/>
          </a:p>
        </p:txBody>
      </p:sp>
      <p:sp>
        <p:nvSpPr>
          <p:cNvPr id="3" name="Content Placeholder 2"/>
          <p:cNvSpPr>
            <a:spLocks noGrp="1"/>
          </p:cNvSpPr>
          <p:nvPr>
            <p:ph idx="1"/>
          </p:nvPr>
        </p:nvSpPr>
        <p:spPr>
          <a:xfrm>
            <a:off x="457200" y="2438400"/>
            <a:ext cx="8229600" cy="3581400"/>
          </a:xfrm>
        </p:spPr>
        <p:txBody>
          <a:bodyPr/>
          <a:lstStyle/>
          <a:p>
            <a:pPr marL="1370013" indent="0">
              <a:spcBef>
                <a:spcPts val="1200"/>
              </a:spcBef>
              <a:spcAft>
                <a:spcPts val="4800"/>
              </a:spcAft>
              <a:buNone/>
            </a:pPr>
            <a:r>
              <a:rPr lang="en-US" altLang="en-US" b="1" dirty="0">
                <a:solidFill>
                  <a:srgbClr val="C00000"/>
                </a:solidFill>
              </a:rPr>
              <a:t>Does government have </a:t>
            </a:r>
            <a:r>
              <a:rPr lang="en-US" altLang="en-US" b="1" i="1" dirty="0">
                <a:solidFill>
                  <a:srgbClr val="C00000"/>
                </a:solidFill>
              </a:rPr>
              <a:t>a right</a:t>
            </a:r>
            <a:r>
              <a:rPr lang="en-US" altLang="en-US" b="1" dirty="0">
                <a:solidFill>
                  <a:srgbClr val="C00000"/>
                </a:solidFill>
              </a:rPr>
              <a:t> to regulate to prevent harm</a:t>
            </a:r>
            <a:r>
              <a:rPr lang="en-US" altLang="en-US" b="1" dirty="0" smtClean="0">
                <a:solidFill>
                  <a:srgbClr val="C00000"/>
                </a:solidFill>
              </a:rPr>
              <a:t>?</a:t>
            </a:r>
          </a:p>
          <a:p>
            <a:pPr marL="1370013" indent="0">
              <a:spcBef>
                <a:spcPts val="1200"/>
              </a:spcBef>
              <a:buNone/>
            </a:pPr>
            <a:r>
              <a:rPr lang="en-US" altLang="en-US" b="1" dirty="0">
                <a:solidFill>
                  <a:srgbClr val="C00000"/>
                </a:solidFill>
              </a:rPr>
              <a:t>Does government have </a:t>
            </a:r>
            <a:r>
              <a:rPr lang="en-US" altLang="en-US" b="1" i="1" dirty="0">
                <a:solidFill>
                  <a:srgbClr val="C00000"/>
                </a:solidFill>
              </a:rPr>
              <a:t>an affirmative duty </a:t>
            </a:r>
            <a:r>
              <a:rPr lang="en-US" altLang="en-US" b="1" dirty="0">
                <a:solidFill>
                  <a:srgbClr val="C00000"/>
                </a:solidFill>
              </a:rPr>
              <a:t>to regulate to prevent harm</a:t>
            </a:r>
            <a:r>
              <a:rPr lang="en-US" altLang="en-US" b="1" dirty="0" smtClean="0">
                <a:solidFill>
                  <a:srgbClr val="C00000"/>
                </a:solidFill>
              </a:rPr>
              <a:t>?</a:t>
            </a:r>
          </a:p>
          <a:p>
            <a:pPr marL="1370013" indent="0">
              <a:spcBef>
                <a:spcPts val="1200"/>
              </a:spcBef>
              <a:buNone/>
            </a:pPr>
            <a:r>
              <a:rPr lang="en-US" dirty="0" smtClean="0"/>
              <a:t>Let’s </a:t>
            </a:r>
            <a:r>
              <a:rPr lang="en-US" dirty="0"/>
              <a:t>discuss some recent cases based on the 5</a:t>
            </a:r>
            <a:r>
              <a:rPr lang="en-US" baseline="30000" dirty="0"/>
              <a:t>th</a:t>
            </a:r>
            <a:r>
              <a:rPr lang="en-US" dirty="0"/>
              <a:t> Amendment to help understand the current state of the </a:t>
            </a:r>
            <a:r>
              <a:rPr lang="en-US" dirty="0" smtClean="0"/>
              <a:t>Law</a:t>
            </a: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45</a:t>
            </a:fld>
            <a:endParaRPr lang="en-US" dirty="0"/>
          </a:p>
        </p:txBody>
      </p:sp>
      <p:pic>
        <p:nvPicPr>
          <p:cNvPr id="5"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507" y="2209800"/>
            <a:ext cx="1290320" cy="1290320"/>
          </a:xfrm>
          <a:prstGeom prst="rect">
            <a:avLst/>
          </a:prstGeom>
        </p:spPr>
      </p:pic>
      <p:pic>
        <p:nvPicPr>
          <p:cNvPr id="6" name="Content Placeholder 3"/>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3400" y="3738880"/>
            <a:ext cx="1290320" cy="1290320"/>
          </a:xfrm>
          <a:prstGeom prst="rect">
            <a:avLst/>
          </a:prstGeom>
        </p:spPr>
      </p:pic>
    </p:spTree>
    <p:extLst>
      <p:ext uri="{BB962C8B-B14F-4D97-AF65-F5344CB8AC3E}">
        <p14:creationId xmlns:p14="http://schemas.microsoft.com/office/powerpoint/2010/main" val="16138197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8686800" cy="1097461"/>
          </a:xfrm>
        </p:spPr>
        <p:txBody>
          <a:bodyPr/>
          <a:lstStyle/>
          <a:p>
            <a:r>
              <a:rPr lang="en-US" i="1" dirty="0" smtClean="0"/>
              <a:t>Arkansas Game and Fish Commission </a:t>
            </a:r>
            <a:br>
              <a:rPr lang="en-US" i="1" dirty="0" smtClean="0"/>
            </a:br>
            <a:r>
              <a:rPr lang="en-US" i="1" dirty="0" smtClean="0"/>
              <a:t>v. US</a:t>
            </a:r>
            <a:endParaRPr lang="en-US" i="1" dirty="0"/>
          </a:p>
        </p:txBody>
      </p:sp>
      <p:sp>
        <p:nvSpPr>
          <p:cNvPr id="3" name="Content Placeholder 2"/>
          <p:cNvSpPr>
            <a:spLocks noGrp="1"/>
          </p:cNvSpPr>
          <p:nvPr>
            <p:ph idx="1"/>
          </p:nvPr>
        </p:nvSpPr>
        <p:spPr>
          <a:xfrm>
            <a:off x="457200" y="2209800"/>
            <a:ext cx="8229600" cy="3886200"/>
          </a:xfrm>
        </p:spPr>
        <p:txBody>
          <a:bodyPr/>
          <a:lstStyle/>
          <a:p>
            <a:pPr>
              <a:spcAft>
                <a:spcPts val="1200"/>
              </a:spcAft>
            </a:pPr>
            <a:r>
              <a:rPr lang="en-US" altLang="en-US" dirty="0"/>
              <a:t>Not a “regulatory takings” case</a:t>
            </a:r>
            <a:endParaRPr lang="en-US" altLang="en-US" dirty="0" smtClean="0"/>
          </a:p>
          <a:p>
            <a:pPr>
              <a:spcAft>
                <a:spcPts val="1200"/>
              </a:spcAft>
            </a:pPr>
            <a:r>
              <a:rPr lang="en-US" altLang="en-US" dirty="0" smtClean="0"/>
              <a:t>Arkansas </a:t>
            </a:r>
            <a:r>
              <a:rPr lang="en-US" altLang="en-US" dirty="0"/>
              <a:t>sued the US Army Corps of Engineers alleging damage to Dave Donaldson Black River Wildlife Management Area (WMA), about 24,000 acres</a:t>
            </a:r>
          </a:p>
          <a:p>
            <a:pPr>
              <a:spcAft>
                <a:spcPts val="1200"/>
              </a:spcAft>
            </a:pPr>
            <a:r>
              <a:rPr lang="en-US" altLang="en-US" dirty="0" smtClean="0"/>
              <a:t>The </a:t>
            </a:r>
            <a:r>
              <a:rPr lang="en-US" altLang="en-US" dirty="0"/>
              <a:t>majority was purchased to preserve bottomland habitat and provide top-quality waterfowl </a:t>
            </a:r>
            <a:r>
              <a:rPr lang="en-US" altLang="en-US" dirty="0" smtClean="0"/>
              <a:t>hunting</a:t>
            </a:r>
            <a:endParaRPr lang="en-US" alt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46</a:t>
            </a:fld>
            <a:endParaRPr lang="en-US" dirty="0"/>
          </a:p>
        </p:txBody>
      </p:sp>
    </p:spTree>
    <p:extLst>
      <p:ext uri="{BB962C8B-B14F-4D97-AF65-F5344CB8AC3E}">
        <p14:creationId xmlns:p14="http://schemas.microsoft.com/office/powerpoint/2010/main" val="28414789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8686800" cy="1097461"/>
          </a:xfrm>
        </p:spPr>
        <p:txBody>
          <a:bodyPr/>
          <a:lstStyle/>
          <a:p>
            <a:r>
              <a:rPr lang="en-US" i="1" dirty="0"/>
              <a:t>Arkansas Game and Fish Commission </a:t>
            </a:r>
            <a:br>
              <a:rPr lang="en-US" i="1" dirty="0"/>
            </a:br>
            <a:r>
              <a:rPr lang="en-US" i="1" dirty="0"/>
              <a:t>v. US </a:t>
            </a:r>
            <a:r>
              <a:rPr lang="en-US" dirty="0"/>
              <a:t>(cont</a:t>
            </a:r>
            <a:r>
              <a:rPr lang="en-US" dirty="0" smtClean="0"/>
              <a:t>.)</a:t>
            </a:r>
            <a:endParaRPr lang="en-US" dirty="0"/>
          </a:p>
        </p:txBody>
      </p:sp>
      <p:sp>
        <p:nvSpPr>
          <p:cNvPr id="3" name="Content Placeholder 2"/>
          <p:cNvSpPr>
            <a:spLocks noGrp="1"/>
          </p:cNvSpPr>
          <p:nvPr>
            <p:ph idx="1"/>
          </p:nvPr>
        </p:nvSpPr>
        <p:spPr>
          <a:xfrm>
            <a:off x="457200" y="2209800"/>
            <a:ext cx="8229600" cy="3886200"/>
          </a:xfrm>
        </p:spPr>
        <p:txBody>
          <a:bodyPr/>
          <a:lstStyle/>
          <a:p>
            <a:pPr>
              <a:spcAft>
                <a:spcPts val="1200"/>
              </a:spcAft>
            </a:pPr>
            <a:r>
              <a:rPr lang="en-US" altLang="en-US" dirty="0" smtClean="0"/>
              <a:t>The </a:t>
            </a:r>
            <a:r>
              <a:rPr lang="en-US" altLang="en-US" dirty="0"/>
              <a:t>Donaldson WMA is a significant portion of the remaining bottomland hardwood habitat in eastern Arkansas and provides critical wintering habitat to thousands of migratory </a:t>
            </a:r>
            <a:r>
              <a:rPr lang="en-US" altLang="en-US" dirty="0" smtClean="0"/>
              <a:t>birds </a:t>
            </a:r>
            <a:endParaRPr lang="en-US" altLang="en-US" dirty="0"/>
          </a:p>
          <a:p>
            <a:pPr>
              <a:spcAft>
                <a:spcPts val="1200"/>
              </a:spcAft>
              <a:defRPr/>
            </a:pPr>
            <a:r>
              <a:rPr lang="en-US" altLang="en-US" dirty="0" smtClean="0"/>
              <a:t>This </a:t>
            </a:r>
            <a:r>
              <a:rPr lang="en-US" altLang="en-US" dirty="0"/>
              <a:t>case is about direct damage or intrusion to a property by government </a:t>
            </a:r>
            <a:r>
              <a:rPr lang="en-US" altLang="en-US" dirty="0" smtClean="0"/>
              <a:t>action</a:t>
            </a: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47</a:t>
            </a:fld>
            <a:endParaRPr lang="en-US" dirty="0"/>
          </a:p>
        </p:txBody>
      </p:sp>
    </p:spTree>
    <p:extLst>
      <p:ext uri="{BB962C8B-B14F-4D97-AF65-F5344CB8AC3E}">
        <p14:creationId xmlns:p14="http://schemas.microsoft.com/office/powerpoint/2010/main" val="17888248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Dave Donaldson Black River Wildlife Management Area (WMA)</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381000" y="2205718"/>
            <a:ext cx="4191000" cy="3513364"/>
          </a:xfrm>
          <a:ln>
            <a:solidFill>
              <a:schemeClr val="tx1"/>
            </a:solidFill>
          </a:ln>
        </p:spPr>
      </p:pic>
      <p:sp>
        <p:nvSpPr>
          <p:cNvPr id="4" name="Content Placeholder 3"/>
          <p:cNvSpPr>
            <a:spLocks noGrp="1"/>
          </p:cNvSpPr>
          <p:nvPr>
            <p:ph sz="half" idx="2"/>
          </p:nvPr>
        </p:nvSpPr>
        <p:spPr>
          <a:xfrm>
            <a:off x="4876800" y="2209800"/>
            <a:ext cx="3810000" cy="3657599"/>
          </a:xfrm>
        </p:spPr>
        <p:txBody>
          <a:bodyPr>
            <a:normAutofit/>
          </a:bodyPr>
          <a:lstStyle/>
          <a:p>
            <a:pPr marL="109728" indent="0">
              <a:spcBef>
                <a:spcPct val="0"/>
              </a:spcBef>
              <a:buClrTx/>
              <a:buNone/>
            </a:pPr>
            <a:r>
              <a:rPr lang="en-US" altLang="en-US" i="1" dirty="0"/>
              <a:t>Dave Donaldson WMA is a “Crown Jewel” of </a:t>
            </a:r>
            <a:r>
              <a:rPr lang="en-US" altLang="en-US" i="1" dirty="0" smtClean="0"/>
              <a:t>our state’s </a:t>
            </a:r>
            <a:r>
              <a:rPr lang="en-US" altLang="en-US" i="1" dirty="0"/>
              <a:t>great wildlife management </a:t>
            </a:r>
            <a:r>
              <a:rPr lang="en-US" altLang="en-US" i="1" dirty="0" smtClean="0"/>
              <a:t>heritage</a:t>
            </a:r>
            <a:endParaRPr lang="en-US" altLang="en-US" i="1" dirty="0"/>
          </a:p>
          <a:p>
            <a:pPr>
              <a:spcBef>
                <a:spcPct val="0"/>
              </a:spcBef>
              <a:buClrTx/>
              <a:buNone/>
            </a:pPr>
            <a:endParaRPr lang="en-US" altLang="en-US" dirty="0"/>
          </a:p>
          <a:p>
            <a:pPr marL="109728" indent="0">
              <a:spcBef>
                <a:spcPct val="0"/>
              </a:spcBef>
              <a:buClrTx/>
              <a:buNone/>
            </a:pPr>
            <a:r>
              <a:rPr lang="en-US" altLang="en-US" sz="2200" dirty="0" smtClean="0"/>
              <a:t>~ Arkansas </a:t>
            </a:r>
            <a:r>
              <a:rPr lang="en-US" altLang="en-US" sz="2200" dirty="0"/>
              <a:t>Game </a:t>
            </a:r>
            <a:r>
              <a:rPr lang="en-US" altLang="en-US" sz="2200" dirty="0" smtClean="0"/>
              <a:t>and Fish </a:t>
            </a:r>
            <a:r>
              <a:rPr lang="en-US" altLang="en-US" sz="2200" dirty="0"/>
              <a:t>Commission Chief Legal Counsel Jim </a:t>
            </a:r>
            <a:r>
              <a:rPr lang="en-US" altLang="en-US" sz="2200" dirty="0" err="1"/>
              <a:t>Goodhart</a:t>
            </a:r>
            <a:r>
              <a:rPr lang="en-US" altLang="en-US" sz="2200" dirty="0"/>
              <a:t> </a:t>
            </a:r>
          </a:p>
        </p:txBody>
      </p:sp>
      <p:sp>
        <p:nvSpPr>
          <p:cNvPr id="5" name="Slide Number Placeholder 4"/>
          <p:cNvSpPr>
            <a:spLocks noGrp="1"/>
          </p:cNvSpPr>
          <p:nvPr>
            <p:ph type="sldNum" sz="quarter" idx="12"/>
          </p:nvPr>
        </p:nvSpPr>
        <p:spPr/>
        <p:txBody>
          <a:bodyPr/>
          <a:lstStyle/>
          <a:p>
            <a:fld id="{0D9C4C27-3F92-447F-917C-AFF9186DA294}" type="slidenum">
              <a:rPr lang="en-US" smtClean="0"/>
              <a:pPr/>
              <a:t>48</a:t>
            </a:fld>
            <a:endParaRPr lang="en-US" dirty="0"/>
          </a:p>
        </p:txBody>
      </p:sp>
      <p:sp>
        <p:nvSpPr>
          <p:cNvPr id="3" name="TextBox 2"/>
          <p:cNvSpPr txBox="1"/>
          <p:nvPr/>
        </p:nvSpPr>
        <p:spPr>
          <a:xfrm>
            <a:off x="304800" y="6337003"/>
            <a:ext cx="6019800" cy="369332"/>
          </a:xfrm>
          <a:prstGeom prst="rect">
            <a:avLst/>
          </a:prstGeom>
          <a:noFill/>
        </p:spPr>
        <p:txBody>
          <a:bodyPr wrap="square" rtlCol="0">
            <a:spAutoFit/>
          </a:bodyPr>
          <a:lstStyle/>
          <a:p>
            <a:r>
              <a:rPr lang="en-US" altLang="en-US" dirty="0">
                <a:solidFill>
                  <a:srgbClr val="000000"/>
                </a:solidFill>
              </a:rPr>
              <a:t>Photo from the Arkansas Game and Fish </a:t>
            </a:r>
            <a:r>
              <a:rPr lang="en-US" altLang="en-US" dirty="0" smtClean="0">
                <a:solidFill>
                  <a:srgbClr val="000000"/>
                </a:solidFill>
              </a:rPr>
              <a:t>Commission</a:t>
            </a:r>
            <a:endParaRPr lang="en-US" altLang="en-US" dirty="0">
              <a:solidFill>
                <a:srgbClr val="000000"/>
              </a:solidFill>
            </a:endParaRPr>
          </a:p>
        </p:txBody>
      </p:sp>
    </p:spTree>
    <p:extLst>
      <p:ext uri="{BB962C8B-B14F-4D97-AF65-F5344CB8AC3E}">
        <p14:creationId xmlns:p14="http://schemas.microsoft.com/office/powerpoint/2010/main" val="8172394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Donaldson Black River WMA (cont.)</a:t>
            </a:r>
            <a:br>
              <a:rPr lang="en-US" altLang="en-US" dirty="0" smtClean="0"/>
            </a:br>
            <a:endParaRPr lang="en-US"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315096" y="1441277"/>
            <a:ext cx="6847704" cy="4654724"/>
          </a:xfrm>
          <a:ln>
            <a:solidFill>
              <a:schemeClr val="tx1"/>
            </a:solidFill>
          </a:ln>
        </p:spPr>
      </p:pic>
      <p:sp>
        <p:nvSpPr>
          <p:cNvPr id="4" name="Content Placeholder 3"/>
          <p:cNvSpPr>
            <a:spLocks noGrp="1"/>
          </p:cNvSpPr>
          <p:nvPr>
            <p:ph sz="half" idx="2"/>
          </p:nvPr>
        </p:nvSpPr>
        <p:spPr>
          <a:xfrm>
            <a:off x="7315200" y="2743201"/>
            <a:ext cx="1600200" cy="1752599"/>
          </a:xfrm>
        </p:spPr>
        <p:txBody>
          <a:bodyPr>
            <a:normAutofit/>
          </a:bodyPr>
          <a:lstStyle/>
          <a:p>
            <a:pPr marL="109728" indent="0" algn="ctr">
              <a:spcBef>
                <a:spcPct val="0"/>
              </a:spcBef>
              <a:buClrTx/>
              <a:buNone/>
            </a:pPr>
            <a:r>
              <a:rPr lang="en-US" altLang="en-US" dirty="0" smtClean="0"/>
              <a:t>The area has extensive wetlands</a:t>
            </a:r>
            <a:endParaRPr lang="en-US" altLang="en-US" dirty="0"/>
          </a:p>
        </p:txBody>
      </p:sp>
      <p:sp>
        <p:nvSpPr>
          <p:cNvPr id="5" name="Slide Number Placeholder 4"/>
          <p:cNvSpPr>
            <a:spLocks noGrp="1"/>
          </p:cNvSpPr>
          <p:nvPr>
            <p:ph type="sldNum" sz="quarter" idx="12"/>
          </p:nvPr>
        </p:nvSpPr>
        <p:spPr/>
        <p:txBody>
          <a:bodyPr/>
          <a:lstStyle/>
          <a:p>
            <a:fld id="{0D9C4C27-3F92-447F-917C-AFF9186DA294}" type="slidenum">
              <a:rPr lang="en-US" smtClean="0"/>
              <a:pPr/>
              <a:t>49</a:t>
            </a:fld>
            <a:endParaRPr lang="en-US" dirty="0"/>
          </a:p>
        </p:txBody>
      </p:sp>
    </p:spTree>
    <p:extLst>
      <p:ext uri="{BB962C8B-B14F-4D97-AF65-F5344CB8AC3E}">
        <p14:creationId xmlns:p14="http://schemas.microsoft.com/office/powerpoint/2010/main" val="3825316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Impediments to Safe Regulation</a:t>
            </a:r>
            <a:br>
              <a:rPr lang="en-US" dirty="0" smtClean="0"/>
            </a:br>
            <a:endParaRPr lang="en-US" dirty="0"/>
          </a:p>
        </p:txBody>
      </p:sp>
      <p:sp>
        <p:nvSpPr>
          <p:cNvPr id="3" name="Content Placeholder 2"/>
          <p:cNvSpPr>
            <a:spLocks noGrp="1"/>
          </p:cNvSpPr>
          <p:nvPr>
            <p:ph sz="half" idx="1"/>
          </p:nvPr>
        </p:nvSpPr>
        <p:spPr>
          <a:xfrm>
            <a:off x="457200" y="1600200"/>
            <a:ext cx="4495800" cy="4419602"/>
          </a:xfrm>
        </p:spPr>
        <p:txBody>
          <a:bodyPr/>
          <a:lstStyle/>
          <a:p>
            <a:r>
              <a:rPr lang="en-US" dirty="0" smtClean="0"/>
              <a:t>The National Oceanic and Atmospheric Administration (NOAA) commissioned </a:t>
            </a:r>
            <a:r>
              <a:rPr lang="en-US" dirty="0"/>
              <a:t>a study </a:t>
            </a:r>
            <a:r>
              <a:rPr lang="en-US" dirty="0" smtClean="0"/>
              <a:t>which </a:t>
            </a:r>
            <a:r>
              <a:rPr lang="en-US" dirty="0"/>
              <a:t>surveyed planners </a:t>
            </a:r>
            <a:r>
              <a:rPr lang="en-US" dirty="0" smtClean="0"/>
              <a:t>about </a:t>
            </a:r>
            <a:r>
              <a:rPr lang="en-US" dirty="0"/>
              <a:t>impediments to safe </a:t>
            </a:r>
            <a:r>
              <a:rPr lang="en-US" dirty="0" smtClean="0"/>
              <a:t>development</a:t>
            </a:r>
          </a:p>
          <a:p>
            <a:r>
              <a:rPr lang="en-US" dirty="0" smtClean="0"/>
              <a:t>Two major reasons cited:</a:t>
            </a:r>
          </a:p>
          <a:p>
            <a:pPr marL="868680" lvl="1" indent="-457200">
              <a:buClr>
                <a:schemeClr val="accent3"/>
              </a:buClr>
              <a:buFont typeface="+mj-lt"/>
              <a:buAutoNum type="arabicParenR"/>
            </a:pPr>
            <a:r>
              <a:rPr lang="en-US" b="1" dirty="0" smtClean="0"/>
              <a:t>Fear of the “taking” issue</a:t>
            </a:r>
            <a:endParaRPr lang="en-US" dirty="0" smtClean="0"/>
          </a:p>
          <a:p>
            <a:pPr marL="868680" lvl="1" indent="-457200">
              <a:buClr>
                <a:schemeClr val="accent3"/>
              </a:buClr>
              <a:buFont typeface="+mj-lt"/>
              <a:buAutoNum type="arabicParenR"/>
            </a:pPr>
            <a:r>
              <a:rPr lang="en-US" b="1" dirty="0" smtClean="0"/>
              <a:t>Externality and economic pressure</a:t>
            </a:r>
            <a:endParaRPr lang="en-US" dirty="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4953000" y="1967049"/>
            <a:ext cx="4038600" cy="3519351"/>
          </a:xfrm>
          <a:ln>
            <a:solidFill>
              <a:schemeClr val="accent1"/>
            </a:solidFill>
          </a:ln>
        </p:spPr>
      </p:pic>
      <p:sp>
        <p:nvSpPr>
          <p:cNvPr id="4" name="Slide Number Placeholder 3"/>
          <p:cNvSpPr>
            <a:spLocks noGrp="1"/>
          </p:cNvSpPr>
          <p:nvPr>
            <p:ph type="sldNum" sz="quarter" idx="12"/>
          </p:nvPr>
        </p:nvSpPr>
        <p:spPr/>
        <p:txBody>
          <a:bodyPr/>
          <a:lstStyle/>
          <a:p>
            <a:fld id="{AA10C721-AE2B-4C04-8E90-2142017EF61E}" type="slidenum">
              <a:rPr lang="en-US" smtClean="0"/>
              <a:t>5</a:t>
            </a:fld>
            <a:endParaRPr lang="en-US" dirty="0"/>
          </a:p>
        </p:txBody>
      </p:sp>
      <p:pic>
        <p:nvPicPr>
          <p:cNvPr id="7" name="Picture 2" descr="C:\Users\Mila\AppData\Local\Microsoft\Windows\INetCache\IE\5G6JJH2V\cursor-154478_960_720[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2326580">
            <a:off x="6838984" y="5258219"/>
            <a:ext cx="423672" cy="5486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96000" y="5802868"/>
            <a:ext cx="2590800" cy="369332"/>
          </a:xfrm>
          <a:prstGeom prst="rect">
            <a:avLst/>
          </a:prstGeom>
          <a:noFill/>
        </p:spPr>
        <p:txBody>
          <a:bodyPr wrap="square" rtlCol="0">
            <a:spAutoFit/>
          </a:bodyPr>
          <a:lstStyle/>
          <a:p>
            <a:r>
              <a:rPr lang="en-US" dirty="0">
                <a:solidFill>
                  <a:schemeClr val="tx1">
                    <a:lumMod val="50000"/>
                  </a:schemeClr>
                </a:solidFill>
              </a:rPr>
              <a:t>[click to </a:t>
            </a:r>
            <a:r>
              <a:rPr lang="en-US" dirty="0" smtClean="0">
                <a:solidFill>
                  <a:schemeClr val="tx1">
                    <a:lumMod val="50000"/>
                  </a:schemeClr>
                </a:solidFill>
              </a:rPr>
              <a:t>view report]</a:t>
            </a:r>
            <a:endParaRPr lang="en-US" dirty="0">
              <a:solidFill>
                <a:schemeClr val="tx1">
                  <a:lumMod val="50000"/>
                </a:schemeClr>
              </a:solidFill>
            </a:endParaRPr>
          </a:p>
        </p:txBody>
      </p:sp>
    </p:spTree>
    <p:extLst>
      <p:ext uri="{BB962C8B-B14F-4D97-AF65-F5344CB8AC3E}">
        <p14:creationId xmlns:p14="http://schemas.microsoft.com/office/powerpoint/2010/main" val="20497956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Management of the Donaldson </a:t>
            </a:r>
            <a:r>
              <a:rPr lang="en-US" altLang="en-US" dirty="0" smtClean="0"/>
              <a:t>WMA</a:t>
            </a:r>
            <a:br>
              <a:rPr lang="en-US" altLang="en-US" dirty="0" smtClean="0"/>
            </a:br>
            <a:endParaRPr lang="en-US"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507933" y="1676400"/>
            <a:ext cx="3740278" cy="4343400"/>
          </a:xfrm>
        </p:spPr>
      </p:pic>
      <p:sp>
        <p:nvSpPr>
          <p:cNvPr id="4" name="Content Placeholder 3"/>
          <p:cNvSpPr>
            <a:spLocks noGrp="1"/>
          </p:cNvSpPr>
          <p:nvPr>
            <p:ph sz="half" idx="2"/>
          </p:nvPr>
        </p:nvSpPr>
        <p:spPr>
          <a:xfrm>
            <a:off x="4572000" y="2667000"/>
            <a:ext cx="4419600" cy="3352800"/>
          </a:xfrm>
        </p:spPr>
        <p:txBody>
          <a:bodyPr/>
          <a:lstStyle/>
          <a:p>
            <a:pPr>
              <a:spcAft>
                <a:spcPts val="1200"/>
              </a:spcAft>
            </a:pPr>
            <a:r>
              <a:rPr lang="en-US" altLang="en-US" dirty="0">
                <a:solidFill>
                  <a:srgbClr val="000000"/>
                </a:solidFill>
              </a:rPr>
              <a:t>Seasonal </a:t>
            </a:r>
            <a:r>
              <a:rPr lang="en-US" altLang="en-US" dirty="0" smtClean="0">
                <a:solidFill>
                  <a:srgbClr val="000000"/>
                </a:solidFill>
              </a:rPr>
              <a:t>flooding</a:t>
            </a:r>
          </a:p>
          <a:p>
            <a:pPr>
              <a:spcAft>
                <a:spcPts val="1200"/>
              </a:spcAft>
            </a:pPr>
            <a:r>
              <a:rPr lang="en-US" altLang="en-US" dirty="0">
                <a:solidFill>
                  <a:srgbClr val="000000"/>
                </a:solidFill>
              </a:rPr>
              <a:t>Selective thinning of </a:t>
            </a:r>
            <a:r>
              <a:rPr lang="en-US" altLang="en-US" dirty="0" smtClean="0">
                <a:solidFill>
                  <a:srgbClr val="000000"/>
                </a:solidFill>
              </a:rPr>
              <a:t>trees</a:t>
            </a:r>
            <a:endParaRPr lang="en-US" dirty="0"/>
          </a:p>
        </p:txBody>
      </p:sp>
      <p:sp>
        <p:nvSpPr>
          <p:cNvPr id="5" name="Slide Number Placeholder 4"/>
          <p:cNvSpPr>
            <a:spLocks noGrp="1"/>
          </p:cNvSpPr>
          <p:nvPr>
            <p:ph type="sldNum" sz="quarter" idx="12"/>
          </p:nvPr>
        </p:nvSpPr>
        <p:spPr/>
        <p:txBody>
          <a:bodyPr/>
          <a:lstStyle/>
          <a:p>
            <a:fld id="{0D9C4C27-3F92-447F-917C-AFF9186DA294}" type="slidenum">
              <a:rPr lang="en-US" smtClean="0"/>
              <a:pPr/>
              <a:t>50</a:t>
            </a:fld>
            <a:endParaRPr lang="en-US" dirty="0"/>
          </a:p>
        </p:txBody>
      </p:sp>
      <p:sp>
        <p:nvSpPr>
          <p:cNvPr id="7" name="TextBox 6"/>
          <p:cNvSpPr txBox="1"/>
          <p:nvPr/>
        </p:nvSpPr>
        <p:spPr>
          <a:xfrm>
            <a:off x="123497" y="6211669"/>
            <a:ext cx="7725103" cy="646331"/>
          </a:xfrm>
          <a:prstGeom prst="rect">
            <a:avLst/>
          </a:prstGeom>
          <a:noFill/>
        </p:spPr>
        <p:txBody>
          <a:bodyPr wrap="square" rtlCol="0">
            <a:spAutoFit/>
          </a:bodyPr>
          <a:lstStyle/>
          <a:p>
            <a:r>
              <a:rPr lang="en-US" altLang="en-US" dirty="0">
                <a:solidFill>
                  <a:srgbClr val="000000"/>
                </a:solidFill>
              </a:rPr>
              <a:t>Photograph of a flooded forest courtesy of Chris Violette in August 2012 Water Log</a:t>
            </a:r>
            <a:endParaRPr lang="en-US" dirty="0"/>
          </a:p>
        </p:txBody>
      </p:sp>
    </p:spTree>
    <p:extLst>
      <p:ext uri="{BB962C8B-B14F-4D97-AF65-F5344CB8AC3E}">
        <p14:creationId xmlns:p14="http://schemas.microsoft.com/office/powerpoint/2010/main" val="29252629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Army Corps of Engineers (USACE) Involvement</a:t>
            </a:r>
            <a:endParaRPr lang="en-US" dirty="0"/>
          </a:p>
        </p:txBody>
      </p:sp>
      <p:sp>
        <p:nvSpPr>
          <p:cNvPr id="3" name="Content Placeholder 2"/>
          <p:cNvSpPr>
            <a:spLocks noGrp="1"/>
          </p:cNvSpPr>
          <p:nvPr>
            <p:ph idx="1"/>
          </p:nvPr>
        </p:nvSpPr>
        <p:spPr>
          <a:xfrm>
            <a:off x="457200" y="2209800"/>
            <a:ext cx="8229600" cy="3886200"/>
          </a:xfrm>
        </p:spPr>
        <p:txBody>
          <a:bodyPr/>
          <a:lstStyle/>
          <a:p>
            <a:r>
              <a:rPr lang="en-US" altLang="en-US" dirty="0" smtClean="0"/>
              <a:t>USACE built </a:t>
            </a:r>
            <a:r>
              <a:rPr lang="en-US" altLang="en-US" dirty="0"/>
              <a:t>and operates the Clearwater Dam in </a:t>
            </a:r>
            <a:r>
              <a:rPr lang="en-US" altLang="en-US" b="1" dirty="0"/>
              <a:t>Missouri </a:t>
            </a:r>
            <a:r>
              <a:rPr lang="en-US" altLang="en-US" u="sng" dirty="0"/>
              <a:t>about 120 miles </a:t>
            </a:r>
            <a:r>
              <a:rPr lang="en-US" altLang="en-US" u="sng" dirty="0" smtClean="0"/>
              <a:t>away</a:t>
            </a:r>
            <a:r>
              <a:rPr lang="en-US" altLang="en-US" dirty="0" smtClean="0"/>
              <a:t> from Donaldson WMA</a:t>
            </a:r>
            <a:endParaRPr lang="en-US" altLang="en-US" u="sng" dirty="0" smtClean="0"/>
          </a:p>
          <a:p>
            <a:r>
              <a:rPr lang="en-US" altLang="en-US" dirty="0" smtClean="0"/>
              <a:t>1993-2000</a:t>
            </a:r>
            <a:r>
              <a:rPr lang="en-US" altLang="en-US" dirty="0"/>
              <a:t>: a series of temporary deviations to </a:t>
            </a:r>
            <a:r>
              <a:rPr lang="en-US" altLang="en-US" b="1" dirty="0"/>
              <a:t>provide Missouri farmers more time to harvest their crops</a:t>
            </a:r>
          </a:p>
          <a:p>
            <a:r>
              <a:rPr lang="en-US" altLang="en-US" dirty="0" smtClean="0"/>
              <a:t>State </a:t>
            </a:r>
            <a:r>
              <a:rPr lang="en-US" altLang="en-US" dirty="0"/>
              <a:t>of </a:t>
            </a:r>
            <a:r>
              <a:rPr lang="en-US" altLang="en-US" b="1" dirty="0"/>
              <a:t>Arkansas Game </a:t>
            </a:r>
            <a:r>
              <a:rPr lang="en-US" altLang="en-US" b="1" dirty="0" smtClean="0"/>
              <a:t>and Fish disagrees loudly </a:t>
            </a:r>
            <a:r>
              <a:rPr lang="en-US" altLang="en-US" b="1" dirty="0"/>
              <a:t>and often</a:t>
            </a:r>
            <a:r>
              <a:rPr lang="en-US" altLang="en-US" dirty="0"/>
              <a:t>, claiming possible damage to Donaldson WMA</a:t>
            </a: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51</a:t>
            </a:fld>
            <a:endParaRPr lang="en-US" dirty="0"/>
          </a:p>
        </p:txBody>
      </p:sp>
    </p:spTree>
    <p:extLst>
      <p:ext uri="{BB962C8B-B14F-4D97-AF65-F5344CB8AC3E}">
        <p14:creationId xmlns:p14="http://schemas.microsoft.com/office/powerpoint/2010/main" val="28472519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Clearwater Lake Dam, Piedmont MO</a:t>
            </a:r>
            <a:br>
              <a:rPr lang="en-US" altLang="en-US" dirty="0" smtClean="0"/>
            </a:b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507932" y="1976135"/>
            <a:ext cx="4597467" cy="3662665"/>
          </a:xfrm>
        </p:spPr>
      </p:pic>
      <p:sp>
        <p:nvSpPr>
          <p:cNvPr id="4" name="Content Placeholder 3"/>
          <p:cNvSpPr>
            <a:spLocks noGrp="1"/>
          </p:cNvSpPr>
          <p:nvPr>
            <p:ph sz="half" idx="2"/>
          </p:nvPr>
        </p:nvSpPr>
        <p:spPr>
          <a:xfrm>
            <a:off x="5257800" y="2590800"/>
            <a:ext cx="3429000" cy="3200400"/>
          </a:xfrm>
        </p:spPr>
        <p:txBody>
          <a:bodyPr/>
          <a:lstStyle/>
          <a:p>
            <a:pPr marL="109728" indent="0">
              <a:buNone/>
            </a:pPr>
            <a:r>
              <a:rPr lang="en-US" altLang="en-US" dirty="0"/>
              <a:t>“One of the largest single events that took place in the history of Piedmont</a:t>
            </a:r>
            <a:r>
              <a:rPr lang="en-US" altLang="en-US" dirty="0" smtClean="0"/>
              <a:t>… was </a:t>
            </a:r>
            <a:r>
              <a:rPr lang="en-US" altLang="en-US" dirty="0"/>
              <a:t>the official opening of the Clearwater Lake Dam</a:t>
            </a:r>
            <a:r>
              <a:rPr lang="en-US" altLang="en-US" dirty="0" smtClean="0"/>
              <a:t>”</a:t>
            </a:r>
          </a:p>
        </p:txBody>
      </p:sp>
      <p:sp>
        <p:nvSpPr>
          <p:cNvPr id="5" name="Slide Number Placeholder 4"/>
          <p:cNvSpPr>
            <a:spLocks noGrp="1"/>
          </p:cNvSpPr>
          <p:nvPr>
            <p:ph type="sldNum" sz="quarter" idx="12"/>
          </p:nvPr>
        </p:nvSpPr>
        <p:spPr/>
        <p:txBody>
          <a:bodyPr/>
          <a:lstStyle/>
          <a:p>
            <a:fld id="{0D9C4C27-3F92-447F-917C-AFF9186DA294}" type="slidenum">
              <a:rPr lang="en-US" smtClean="0"/>
              <a:pPr/>
              <a:t>52</a:t>
            </a:fld>
            <a:endParaRPr lang="en-US" dirty="0"/>
          </a:p>
        </p:txBody>
      </p:sp>
    </p:spTree>
    <p:extLst>
      <p:ext uri="{BB962C8B-B14F-4D97-AF65-F5344CB8AC3E}">
        <p14:creationId xmlns:p14="http://schemas.microsoft.com/office/powerpoint/2010/main" val="1670850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Mila\AppData\Local\Microsoft\Windows\INetCache\IE\DWK91URC\Arkansas-county-map[1].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53000" y="1828800"/>
            <a:ext cx="4204409" cy="3583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Classic Property Rights Dispute</a:t>
            </a:r>
            <a:br>
              <a:rPr lang="en-US" dirty="0" smtClean="0"/>
            </a:b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53</a:t>
            </a:fld>
            <a:endParaRPr lang="en-US" dirty="0"/>
          </a:p>
        </p:txBody>
      </p:sp>
      <p:sp>
        <p:nvSpPr>
          <p:cNvPr id="6" name="TextBox 5"/>
          <p:cNvSpPr txBox="1"/>
          <p:nvPr/>
        </p:nvSpPr>
        <p:spPr>
          <a:xfrm>
            <a:off x="5347409" y="2427744"/>
            <a:ext cx="2590800"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en-US" sz="2000" b="1" dirty="0">
                <a:solidFill>
                  <a:srgbClr val="000000"/>
                </a:solidFill>
              </a:rPr>
              <a:t>Arkansas</a:t>
            </a:r>
            <a:r>
              <a:rPr lang="en-US" altLang="en-US" sz="2000" dirty="0">
                <a:solidFill>
                  <a:srgbClr val="000000"/>
                </a:solidFill>
              </a:rPr>
              <a:t> Game and Fish wants to protect the beauty, value, and profitable operations of its “Crown Jewel</a:t>
            </a:r>
            <a:r>
              <a:rPr lang="en-US" altLang="en-US" sz="2000" dirty="0" smtClean="0">
                <a:solidFill>
                  <a:srgbClr val="000000"/>
                </a:solidFill>
              </a:rPr>
              <a:t>”</a:t>
            </a:r>
            <a:endParaRPr lang="en-US" sz="2000" dirty="0">
              <a:solidFill>
                <a:srgbClr val="000000"/>
              </a:solidFill>
            </a:endParaRPr>
          </a:p>
        </p:txBody>
      </p:sp>
      <p:pic>
        <p:nvPicPr>
          <p:cNvPr id="1027" name="Picture 3" descr="C:\Users\Mila\AppData\Local\Microsoft\Windows\INetCache\IE\5G6JJH2V\Missouri_counties[1].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0" y="1828800"/>
            <a:ext cx="4944021" cy="40383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65496" y="3087231"/>
            <a:ext cx="2715904"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en-US" sz="2000" b="1" dirty="0" smtClean="0">
                <a:solidFill>
                  <a:schemeClr val="tx1">
                    <a:lumMod val="50000"/>
                  </a:schemeClr>
                </a:solidFill>
              </a:rPr>
              <a:t>Missouri </a:t>
            </a:r>
            <a:r>
              <a:rPr lang="en-US" altLang="en-US" sz="2000" dirty="0" smtClean="0">
                <a:solidFill>
                  <a:schemeClr val="tx1">
                    <a:lumMod val="50000"/>
                  </a:schemeClr>
                </a:solidFill>
              </a:rPr>
              <a:t>farmers </a:t>
            </a:r>
            <a:r>
              <a:rPr lang="en-US" altLang="en-US" sz="2000" dirty="0">
                <a:solidFill>
                  <a:schemeClr val="tx1">
                    <a:lumMod val="50000"/>
                  </a:schemeClr>
                </a:solidFill>
              </a:rPr>
              <a:t>want more time to harvest crops and make </a:t>
            </a:r>
            <a:r>
              <a:rPr lang="en-US" altLang="en-US" sz="2000" dirty="0" smtClean="0">
                <a:solidFill>
                  <a:schemeClr val="tx1">
                    <a:lumMod val="50000"/>
                  </a:schemeClr>
                </a:solidFill>
              </a:rPr>
              <a:t>money; tourism </a:t>
            </a:r>
            <a:r>
              <a:rPr lang="en-US" altLang="en-US" sz="2000" dirty="0">
                <a:solidFill>
                  <a:schemeClr val="tx1">
                    <a:lumMod val="50000"/>
                  </a:schemeClr>
                </a:solidFill>
              </a:rPr>
              <a:t>and other money-making entities may </a:t>
            </a:r>
            <a:r>
              <a:rPr lang="en-US" altLang="en-US" sz="2000" dirty="0" smtClean="0">
                <a:solidFill>
                  <a:schemeClr val="tx1">
                    <a:lumMod val="50000"/>
                  </a:schemeClr>
                </a:solidFill>
              </a:rPr>
              <a:t>also be </a:t>
            </a:r>
            <a:r>
              <a:rPr lang="en-US" altLang="en-US" sz="2000" dirty="0">
                <a:solidFill>
                  <a:schemeClr val="tx1">
                    <a:lumMod val="50000"/>
                  </a:schemeClr>
                </a:solidFill>
              </a:rPr>
              <a:t>playing a </a:t>
            </a:r>
            <a:r>
              <a:rPr lang="en-US" altLang="en-US" sz="2000" dirty="0" smtClean="0">
                <a:solidFill>
                  <a:schemeClr val="tx1">
                    <a:lumMod val="50000"/>
                  </a:schemeClr>
                </a:solidFill>
              </a:rPr>
              <a:t>role</a:t>
            </a:r>
            <a:endParaRPr lang="en-US" sz="2000" dirty="0">
              <a:solidFill>
                <a:schemeClr val="tx1">
                  <a:lumMod val="50000"/>
                </a:schemeClr>
              </a:solidFill>
            </a:endParaRPr>
          </a:p>
        </p:txBody>
      </p:sp>
    </p:spTree>
    <p:extLst>
      <p:ext uri="{BB962C8B-B14F-4D97-AF65-F5344CB8AC3E}">
        <p14:creationId xmlns:p14="http://schemas.microsoft.com/office/powerpoint/2010/main" val="2741899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USACE Must Balance Rights of Competing Parties</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990600" y="1981200"/>
            <a:ext cx="7015290" cy="4038600"/>
          </a:xfrm>
        </p:spPr>
      </p:pic>
      <p:sp>
        <p:nvSpPr>
          <p:cNvPr id="5" name="Slide Number Placeholder 4"/>
          <p:cNvSpPr>
            <a:spLocks noGrp="1"/>
          </p:cNvSpPr>
          <p:nvPr>
            <p:ph type="sldNum" sz="quarter" idx="12"/>
          </p:nvPr>
        </p:nvSpPr>
        <p:spPr/>
        <p:txBody>
          <a:bodyPr/>
          <a:lstStyle/>
          <a:p>
            <a:fld id="{0D9C4C27-3F92-447F-917C-AFF9186DA294}" type="slidenum">
              <a:rPr lang="en-US" smtClean="0"/>
              <a:pPr/>
              <a:t>54</a:t>
            </a:fld>
            <a:endParaRPr lang="en-US" dirty="0"/>
          </a:p>
        </p:txBody>
      </p:sp>
    </p:spTree>
    <p:extLst>
      <p:ext uri="{BB962C8B-B14F-4D97-AF65-F5344CB8AC3E}">
        <p14:creationId xmlns:p14="http://schemas.microsoft.com/office/powerpoint/2010/main" val="17740816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Negotiations about the Issue</a:t>
            </a:r>
            <a:br>
              <a:rPr lang="en-US" dirty="0" smtClean="0"/>
            </a:br>
            <a:endParaRPr lang="en-US" dirty="0"/>
          </a:p>
        </p:txBody>
      </p:sp>
      <p:sp>
        <p:nvSpPr>
          <p:cNvPr id="3" name="Content Placeholder 2"/>
          <p:cNvSpPr>
            <a:spLocks noGrp="1"/>
          </p:cNvSpPr>
          <p:nvPr>
            <p:ph idx="1"/>
          </p:nvPr>
        </p:nvSpPr>
        <p:spPr>
          <a:xfrm>
            <a:off x="457200" y="1752600"/>
            <a:ext cx="8229600" cy="3886200"/>
          </a:xfrm>
        </p:spPr>
        <p:txBody>
          <a:bodyPr/>
          <a:lstStyle/>
          <a:p>
            <a:pPr>
              <a:spcAft>
                <a:spcPts val="1200"/>
              </a:spcAft>
            </a:pPr>
            <a:r>
              <a:rPr lang="en-US" altLang="en-US" dirty="0"/>
              <a:t>USACE forms an Advisory </a:t>
            </a:r>
            <a:r>
              <a:rPr lang="en-US" altLang="en-US" dirty="0" smtClean="0"/>
              <a:t>Committee to </a:t>
            </a:r>
            <a:r>
              <a:rPr lang="en-US" altLang="en-US" dirty="0"/>
              <a:t>develop formal revisions to the 1953 </a:t>
            </a:r>
            <a:r>
              <a:rPr lang="en-US" altLang="en-US" dirty="0" smtClean="0"/>
              <a:t>Operating Plan </a:t>
            </a:r>
            <a:r>
              <a:rPr lang="en-US" altLang="en-US" dirty="0"/>
              <a:t>for releasing water from the </a:t>
            </a:r>
            <a:r>
              <a:rPr lang="en-US" altLang="en-US" dirty="0" smtClean="0"/>
              <a:t>Clearwater Lake Dam </a:t>
            </a:r>
            <a:r>
              <a:rPr lang="en-US" altLang="en-US" dirty="0"/>
              <a:t>during the period </a:t>
            </a:r>
            <a:r>
              <a:rPr lang="en-US" altLang="en-US" dirty="0" smtClean="0"/>
              <a:t>1993-2000</a:t>
            </a:r>
          </a:p>
          <a:p>
            <a:pPr>
              <a:spcAft>
                <a:spcPts val="1200"/>
              </a:spcAft>
            </a:pPr>
            <a:r>
              <a:rPr lang="en-US" altLang="en-US" dirty="0" smtClean="0"/>
              <a:t>A </a:t>
            </a:r>
            <a:r>
              <a:rPr lang="en-US" altLang="en-US" dirty="0"/>
              <a:t>1999 USACE </a:t>
            </a:r>
            <a:r>
              <a:rPr lang="en-US" altLang="en-US" dirty="0" smtClean="0"/>
              <a:t>National Environmental Policy Act (NEPA) </a:t>
            </a:r>
            <a:r>
              <a:rPr lang="en-US" altLang="en-US" dirty="0"/>
              <a:t>Environmental Study finds there is potential damage due to the 1993 and later water </a:t>
            </a:r>
            <a:r>
              <a:rPr lang="en-US" altLang="en-US" dirty="0" smtClean="0"/>
              <a:t>releases </a:t>
            </a:r>
          </a:p>
          <a:p>
            <a:pPr>
              <a:spcAft>
                <a:spcPts val="1200"/>
              </a:spcAft>
            </a:pPr>
            <a:r>
              <a:rPr lang="en-US" altLang="en-US" dirty="0" smtClean="0"/>
              <a:t>In 2000, </a:t>
            </a:r>
            <a:r>
              <a:rPr lang="en-US" altLang="en-US" dirty="0"/>
              <a:t>USACE reverts to 1953 plan of </a:t>
            </a:r>
            <a:r>
              <a:rPr lang="en-US" altLang="en-US" dirty="0" smtClean="0"/>
              <a:t>releases</a:t>
            </a:r>
          </a:p>
        </p:txBody>
      </p:sp>
      <p:sp>
        <p:nvSpPr>
          <p:cNvPr id="4" name="Slide Number Placeholder 3"/>
          <p:cNvSpPr>
            <a:spLocks noGrp="1"/>
          </p:cNvSpPr>
          <p:nvPr>
            <p:ph type="sldNum" sz="quarter" idx="12"/>
          </p:nvPr>
        </p:nvSpPr>
        <p:spPr/>
        <p:txBody>
          <a:bodyPr/>
          <a:lstStyle/>
          <a:p>
            <a:fld id="{AA10C721-AE2B-4C04-8E90-2142017EF61E}" type="slidenum">
              <a:rPr lang="en-US" smtClean="0"/>
              <a:t>55</a:t>
            </a:fld>
            <a:endParaRPr lang="en-US" dirty="0"/>
          </a:p>
        </p:txBody>
      </p:sp>
    </p:spTree>
    <p:extLst>
      <p:ext uri="{BB962C8B-B14F-4D97-AF65-F5344CB8AC3E}">
        <p14:creationId xmlns:p14="http://schemas.microsoft.com/office/powerpoint/2010/main" val="7658715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Negotiations about the Issue (cont.)</a:t>
            </a:r>
            <a:br>
              <a:rPr lang="en-US" dirty="0" smtClean="0"/>
            </a:br>
            <a:endParaRPr lang="en-US" dirty="0"/>
          </a:p>
        </p:txBody>
      </p:sp>
      <p:sp>
        <p:nvSpPr>
          <p:cNvPr id="3" name="Content Placeholder 2"/>
          <p:cNvSpPr>
            <a:spLocks noGrp="1"/>
          </p:cNvSpPr>
          <p:nvPr>
            <p:ph idx="1"/>
          </p:nvPr>
        </p:nvSpPr>
        <p:spPr>
          <a:xfrm>
            <a:off x="457200" y="1752600"/>
            <a:ext cx="8229600" cy="3886200"/>
          </a:xfrm>
        </p:spPr>
        <p:txBody>
          <a:bodyPr/>
          <a:lstStyle/>
          <a:p>
            <a:r>
              <a:rPr lang="en-US" altLang="en-US" dirty="0" smtClean="0"/>
              <a:t>Arkansas </a:t>
            </a:r>
            <a:r>
              <a:rPr lang="en-US" altLang="en-US" dirty="0"/>
              <a:t>wants compensation for damages to the Donaldson WMA hardwood </a:t>
            </a:r>
            <a:r>
              <a:rPr lang="en-US" altLang="en-US" dirty="0" smtClean="0"/>
              <a:t>forests…</a:t>
            </a:r>
          </a:p>
          <a:p>
            <a:pPr lvl="1"/>
            <a:r>
              <a:rPr lang="en-US" altLang="en-US" dirty="0" smtClean="0"/>
              <a:t>Damages caused </a:t>
            </a:r>
            <a:r>
              <a:rPr lang="en-US" altLang="en-US" dirty="0"/>
              <a:t>by longer duration of </a:t>
            </a:r>
            <a:r>
              <a:rPr lang="en-US" altLang="en-US" dirty="0" smtClean="0"/>
              <a:t>flooding </a:t>
            </a:r>
            <a:r>
              <a:rPr lang="en-US" altLang="en-US" dirty="0"/>
              <a:t>during critical months of the growing </a:t>
            </a:r>
            <a:r>
              <a:rPr lang="en-US" altLang="en-US" dirty="0" smtClean="0"/>
              <a:t>season… </a:t>
            </a:r>
          </a:p>
          <a:p>
            <a:pPr lvl="1"/>
            <a:r>
              <a:rPr lang="en-US" altLang="en-US" dirty="0" smtClean="0"/>
              <a:t>Caused </a:t>
            </a:r>
            <a:r>
              <a:rPr lang="en-US" altLang="en-US" dirty="0"/>
              <a:t>by the deviations from the 1953 </a:t>
            </a:r>
            <a:r>
              <a:rPr lang="en-US" altLang="en-US" dirty="0" smtClean="0"/>
              <a:t>plan </a:t>
            </a:r>
            <a:r>
              <a:rPr lang="en-US" altLang="en-US" dirty="0"/>
              <a:t>during the period 1993-2000</a:t>
            </a: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56</a:t>
            </a:fld>
            <a:endParaRPr lang="en-US" dirty="0"/>
          </a:p>
        </p:txBody>
      </p:sp>
    </p:spTree>
    <p:extLst>
      <p:ext uri="{BB962C8B-B14F-4D97-AF65-F5344CB8AC3E}">
        <p14:creationId xmlns:p14="http://schemas.microsoft.com/office/powerpoint/2010/main" val="26705337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Governmental Immunity?</a:t>
            </a:r>
            <a:br>
              <a:rPr lang="en-US" dirty="0" smtClean="0"/>
            </a:b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57</a:t>
            </a:fld>
            <a:endParaRPr lang="en-US" dirty="0"/>
          </a:p>
        </p:txBody>
      </p:sp>
      <p:sp>
        <p:nvSpPr>
          <p:cNvPr id="3" name="Content Placeholder 2"/>
          <p:cNvSpPr>
            <a:spLocks noGrp="1"/>
          </p:cNvSpPr>
          <p:nvPr>
            <p:ph idx="1"/>
          </p:nvPr>
        </p:nvSpPr>
        <p:spPr>
          <a:xfrm>
            <a:off x="1828800" y="2209800"/>
            <a:ext cx="5181600" cy="2590800"/>
          </a:xfrm>
          <a:prstGeom prst="flowChartAlternateProcess">
            <a:avLst/>
          </a:prstGeom>
          <a:ln/>
        </p:spPr>
        <p:style>
          <a:lnRef idx="1">
            <a:schemeClr val="dk1"/>
          </a:lnRef>
          <a:fillRef idx="2">
            <a:schemeClr val="dk1"/>
          </a:fillRef>
          <a:effectRef idx="1">
            <a:schemeClr val="dk1"/>
          </a:effectRef>
          <a:fontRef idx="minor">
            <a:schemeClr val="dk1"/>
          </a:fontRef>
        </p:style>
        <p:txBody>
          <a:bodyPr anchor="ctr"/>
          <a:lstStyle/>
          <a:p>
            <a:pPr marL="109728" indent="0">
              <a:buNone/>
            </a:pPr>
            <a:r>
              <a:rPr lang="en-US" b="1" dirty="0" smtClean="0">
                <a:solidFill>
                  <a:srgbClr val="000000"/>
                </a:solidFill>
              </a:rPr>
              <a:t>Governmental immunity</a:t>
            </a:r>
            <a:r>
              <a:rPr lang="en-US" dirty="0">
                <a:solidFill>
                  <a:srgbClr val="000000"/>
                </a:solidFill>
              </a:rPr>
              <a:t> </a:t>
            </a:r>
            <a:r>
              <a:rPr lang="en-US" dirty="0" smtClean="0">
                <a:solidFill>
                  <a:srgbClr val="000000"/>
                </a:solidFill>
              </a:rPr>
              <a:t/>
            </a:r>
            <a:br>
              <a:rPr lang="en-US" dirty="0" smtClean="0">
                <a:solidFill>
                  <a:srgbClr val="000000"/>
                </a:solidFill>
              </a:rPr>
            </a:br>
            <a:r>
              <a:rPr lang="en-US" dirty="0" smtClean="0">
                <a:solidFill>
                  <a:srgbClr val="000000"/>
                </a:solidFill>
              </a:rPr>
              <a:t>describes </a:t>
            </a:r>
            <a:r>
              <a:rPr lang="en-US" dirty="0">
                <a:solidFill>
                  <a:srgbClr val="000000"/>
                </a:solidFill>
              </a:rPr>
              <a:t>the various doctrines or statutes that provide federal, state, or local governments </a:t>
            </a:r>
            <a:r>
              <a:rPr lang="en-US" dirty="0" smtClean="0">
                <a:solidFill>
                  <a:srgbClr val="000000"/>
                </a:solidFill>
              </a:rPr>
              <a:t/>
            </a:r>
            <a:br>
              <a:rPr lang="en-US" dirty="0" smtClean="0">
                <a:solidFill>
                  <a:srgbClr val="000000"/>
                </a:solidFill>
              </a:rPr>
            </a:br>
            <a:r>
              <a:rPr lang="en-US" dirty="0" smtClean="0">
                <a:solidFill>
                  <a:srgbClr val="000000"/>
                </a:solidFill>
              </a:rPr>
              <a:t>immunity</a:t>
            </a:r>
            <a:r>
              <a:rPr lang="en-US" dirty="0">
                <a:solidFill>
                  <a:srgbClr val="000000"/>
                </a:solidFill>
              </a:rPr>
              <a:t> from tort-based </a:t>
            </a:r>
            <a:r>
              <a:rPr lang="en-US" dirty="0" smtClean="0">
                <a:solidFill>
                  <a:srgbClr val="000000"/>
                </a:solidFill>
              </a:rPr>
              <a:t>claims</a:t>
            </a:r>
            <a:endParaRPr lang="en-US" dirty="0">
              <a:solidFill>
                <a:srgbClr val="000000"/>
              </a:solidFill>
            </a:endParaRPr>
          </a:p>
        </p:txBody>
      </p:sp>
    </p:spTree>
    <p:extLst>
      <p:ext uri="{BB962C8B-B14F-4D97-AF65-F5344CB8AC3E}">
        <p14:creationId xmlns:p14="http://schemas.microsoft.com/office/powerpoint/2010/main" val="25848715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Litigation Begins in 2005</a:t>
            </a:r>
            <a:br>
              <a:rPr lang="en-US" dirty="0" smtClean="0"/>
            </a:br>
            <a:endParaRPr lang="en-US" dirty="0"/>
          </a:p>
        </p:txBody>
      </p:sp>
      <p:sp>
        <p:nvSpPr>
          <p:cNvPr id="3" name="Content Placeholder 2"/>
          <p:cNvSpPr>
            <a:spLocks noGrp="1"/>
          </p:cNvSpPr>
          <p:nvPr>
            <p:ph idx="1"/>
          </p:nvPr>
        </p:nvSpPr>
        <p:spPr/>
        <p:txBody>
          <a:bodyPr/>
          <a:lstStyle/>
          <a:p>
            <a:r>
              <a:rPr lang="en-US" dirty="0"/>
              <a:t>Negotiations for damage to forest and land restoration were not </a:t>
            </a:r>
            <a:r>
              <a:rPr lang="en-US" dirty="0" smtClean="0"/>
              <a:t>successful</a:t>
            </a:r>
          </a:p>
          <a:p>
            <a:r>
              <a:rPr lang="en-US" dirty="0"/>
              <a:t>Since this case involves moving water into someone's property, normally </a:t>
            </a:r>
            <a:r>
              <a:rPr lang="en-US" dirty="0" smtClean="0"/>
              <a:t>it </a:t>
            </a:r>
            <a:r>
              <a:rPr lang="en-US" dirty="0"/>
              <a:t>would be considered some sort of  Tort Case involving a trespass or a similar </a:t>
            </a:r>
            <a:r>
              <a:rPr lang="en-US" dirty="0" smtClean="0"/>
              <a:t>action</a:t>
            </a:r>
          </a:p>
          <a:p>
            <a:r>
              <a:rPr lang="en-US" dirty="0" smtClean="0"/>
              <a:t>Instead, </a:t>
            </a:r>
            <a:r>
              <a:rPr lang="en-US" dirty="0"/>
              <a:t>the State of Arkansas makes this into a lawsuit based on the protections of the </a:t>
            </a:r>
            <a:r>
              <a:rPr lang="en-US" dirty="0" smtClean="0"/>
              <a:t>US Constitution’s </a:t>
            </a:r>
            <a:r>
              <a:rPr lang="en-US" dirty="0"/>
              <a:t>Fifth Amendment </a:t>
            </a:r>
            <a:endParaRPr lang="en-US" dirty="0" smtClean="0"/>
          </a:p>
          <a:p>
            <a:pPr marL="109728" indent="0" algn="ctr">
              <a:buNone/>
            </a:pPr>
            <a:r>
              <a:rPr lang="en-US" sz="3200" b="1" dirty="0" smtClean="0">
                <a:solidFill>
                  <a:srgbClr val="C00000"/>
                </a:solidFill>
                <a:latin typeface="Arial Black" panose="020B0A04020102020204" pitchFamily="34" charset="0"/>
              </a:rPr>
              <a:t>WHY?</a:t>
            </a:r>
            <a:endParaRPr lang="en-US" sz="3200" b="1" dirty="0">
              <a:solidFill>
                <a:srgbClr val="C00000"/>
              </a:solidFill>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AA10C721-AE2B-4C04-8E90-2142017EF61E}" type="slidenum">
              <a:rPr lang="en-US" smtClean="0"/>
              <a:t>58</a:t>
            </a:fld>
            <a:endParaRPr lang="en-US" dirty="0"/>
          </a:p>
        </p:txBody>
      </p:sp>
    </p:spTree>
    <p:extLst>
      <p:ext uri="{BB962C8B-B14F-4D97-AF65-F5344CB8AC3E}">
        <p14:creationId xmlns:p14="http://schemas.microsoft.com/office/powerpoint/2010/main" val="21055967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Sovereign Immunity for the United States</a:t>
            </a:r>
            <a:endParaRPr lang="en-US" dirty="0"/>
          </a:p>
        </p:txBody>
      </p:sp>
      <p:sp>
        <p:nvSpPr>
          <p:cNvPr id="5" name="Content Placeholder 4"/>
          <p:cNvSpPr>
            <a:spLocks noGrp="1"/>
          </p:cNvSpPr>
          <p:nvPr>
            <p:ph sz="half" idx="1"/>
          </p:nvPr>
        </p:nvSpPr>
        <p:spPr>
          <a:xfrm>
            <a:off x="304800" y="2209800"/>
            <a:ext cx="3505200" cy="3581400"/>
          </a:xfrm>
        </p:spPr>
        <p:style>
          <a:lnRef idx="1">
            <a:schemeClr val="accent2"/>
          </a:lnRef>
          <a:fillRef idx="1001">
            <a:schemeClr val="lt2"/>
          </a:fillRef>
          <a:effectRef idx="1">
            <a:schemeClr val="accent2"/>
          </a:effectRef>
          <a:fontRef idx="minor">
            <a:schemeClr val="dk1"/>
          </a:fontRef>
        </p:style>
        <p:txBody>
          <a:bodyPr anchor="ctr">
            <a:normAutofit/>
          </a:bodyPr>
          <a:lstStyle/>
          <a:p>
            <a:pPr marL="109728" indent="0">
              <a:buNone/>
            </a:pPr>
            <a:r>
              <a:rPr lang="en-US" altLang="en-US" b="1" dirty="0">
                <a:solidFill>
                  <a:schemeClr val="tx1">
                    <a:lumMod val="50000"/>
                  </a:schemeClr>
                </a:solidFill>
              </a:rPr>
              <a:t>“No liability of any kind shall attach to or rest upon the United States for any damage from or by floods or flood waters at any place….”</a:t>
            </a:r>
            <a:r>
              <a:rPr lang="en-US" altLang="en-US" dirty="0">
                <a:solidFill>
                  <a:schemeClr val="tx1">
                    <a:lumMod val="50000"/>
                  </a:schemeClr>
                </a:solidFill>
              </a:rPr>
              <a:t> </a:t>
            </a:r>
            <a:r>
              <a:rPr lang="en-US" altLang="en-US" dirty="0" smtClean="0">
                <a:solidFill>
                  <a:schemeClr val="tx1">
                    <a:lumMod val="50000"/>
                  </a:schemeClr>
                </a:solidFill>
              </a:rPr>
              <a:t/>
            </a:r>
            <a:br>
              <a:rPr lang="en-US" altLang="en-US" dirty="0" smtClean="0">
                <a:solidFill>
                  <a:schemeClr val="tx1">
                    <a:lumMod val="50000"/>
                  </a:schemeClr>
                </a:solidFill>
              </a:rPr>
            </a:br>
            <a:r>
              <a:rPr lang="en-US" altLang="en-US" dirty="0" smtClean="0">
                <a:solidFill>
                  <a:schemeClr val="tx1">
                    <a:lumMod val="50000"/>
                  </a:schemeClr>
                </a:solidFill>
              </a:rPr>
              <a:t>United States </a:t>
            </a:r>
            <a:r>
              <a:rPr lang="en-US" altLang="en-US" dirty="0">
                <a:solidFill>
                  <a:schemeClr val="tx1">
                    <a:lumMod val="50000"/>
                  </a:schemeClr>
                </a:solidFill>
              </a:rPr>
              <a:t>Code </a:t>
            </a:r>
          </a:p>
        </p:txBody>
      </p:sp>
      <p:sp>
        <p:nvSpPr>
          <p:cNvPr id="6" name="Content Placeholder 5"/>
          <p:cNvSpPr>
            <a:spLocks noGrp="1"/>
          </p:cNvSpPr>
          <p:nvPr>
            <p:ph sz="half" idx="2"/>
          </p:nvPr>
        </p:nvSpPr>
        <p:spPr>
          <a:xfrm>
            <a:off x="3962400" y="2133600"/>
            <a:ext cx="4953000" cy="3962398"/>
          </a:xfrm>
        </p:spPr>
        <p:txBody>
          <a:bodyPr>
            <a:noAutofit/>
          </a:bodyPr>
          <a:lstStyle/>
          <a:p>
            <a:r>
              <a:rPr lang="en-US" altLang="en-US" dirty="0" smtClean="0"/>
              <a:t>Courts have found that this phrase applies to flood control but not to other efforts such as navigation  (See</a:t>
            </a:r>
            <a:r>
              <a:rPr lang="en-US" altLang="en-US" dirty="0"/>
              <a:t>, </a:t>
            </a:r>
            <a:r>
              <a:rPr lang="en-US" altLang="en-US" i="1" dirty="0"/>
              <a:t>GRACI v. UNITED STATES</a:t>
            </a:r>
            <a:r>
              <a:rPr lang="en-US" altLang="en-US" dirty="0"/>
              <a:t>, 456 F.2d 20 (5th Cir. 1971</a:t>
            </a:r>
            <a:r>
              <a:rPr lang="en-US" altLang="en-US" dirty="0" smtClean="0"/>
              <a:t>))</a:t>
            </a:r>
            <a:endParaRPr lang="en-US" altLang="en-US" dirty="0"/>
          </a:p>
          <a:p>
            <a:r>
              <a:rPr lang="en-US" altLang="en-US" dirty="0" smtClean="0"/>
              <a:t>Litigation pending to test constitutional limits of this immunity is continuing </a:t>
            </a:r>
          </a:p>
        </p:txBody>
      </p:sp>
      <p:sp>
        <p:nvSpPr>
          <p:cNvPr id="4" name="Slide Number Placeholder 3"/>
          <p:cNvSpPr>
            <a:spLocks noGrp="1"/>
          </p:cNvSpPr>
          <p:nvPr>
            <p:ph type="sldNum" sz="quarter" idx="12"/>
          </p:nvPr>
        </p:nvSpPr>
        <p:spPr/>
        <p:txBody>
          <a:bodyPr/>
          <a:lstStyle/>
          <a:p>
            <a:fld id="{AA10C721-AE2B-4C04-8E90-2142017EF61E}" type="slidenum">
              <a:rPr lang="en-US" smtClean="0"/>
              <a:t>59</a:t>
            </a:fld>
            <a:endParaRPr lang="en-US" dirty="0"/>
          </a:p>
        </p:txBody>
      </p:sp>
      <p:sp>
        <p:nvSpPr>
          <p:cNvPr id="7" name="TextBox 6"/>
          <p:cNvSpPr txBox="1"/>
          <p:nvPr/>
        </p:nvSpPr>
        <p:spPr>
          <a:xfrm>
            <a:off x="152400" y="6187966"/>
            <a:ext cx="7620000" cy="646331"/>
          </a:xfrm>
          <a:prstGeom prst="rect">
            <a:avLst/>
          </a:prstGeom>
          <a:noFill/>
        </p:spPr>
        <p:txBody>
          <a:bodyPr wrap="square" rtlCol="0">
            <a:spAutoFit/>
          </a:bodyPr>
          <a:lstStyle/>
          <a:p>
            <a:r>
              <a:rPr lang="en-US" altLang="en-US" dirty="0">
                <a:solidFill>
                  <a:schemeClr val="tx1">
                    <a:lumMod val="50000"/>
                  </a:schemeClr>
                </a:solidFill>
              </a:rPr>
              <a:t>TITLE 33 — NAVIGATION AND NAVIGABLE WATERS </a:t>
            </a:r>
            <a:br>
              <a:rPr lang="en-US" altLang="en-US" dirty="0">
                <a:solidFill>
                  <a:schemeClr val="tx1">
                    <a:lumMod val="50000"/>
                  </a:schemeClr>
                </a:solidFill>
              </a:rPr>
            </a:br>
            <a:r>
              <a:rPr lang="en-US" altLang="en-US" dirty="0">
                <a:solidFill>
                  <a:schemeClr val="tx1">
                    <a:lumMod val="50000"/>
                  </a:schemeClr>
                </a:solidFill>
              </a:rPr>
              <a:t>CHAPTER 15 — FLOOD CONTROL </a:t>
            </a:r>
            <a:r>
              <a:rPr lang="en-US" altLang="en-US" dirty="0" smtClean="0">
                <a:solidFill>
                  <a:schemeClr val="tx1">
                    <a:lumMod val="50000"/>
                  </a:schemeClr>
                </a:solidFill>
              </a:rPr>
              <a:t>    33 </a:t>
            </a:r>
            <a:r>
              <a:rPr lang="en-US" altLang="en-US" dirty="0">
                <a:solidFill>
                  <a:schemeClr val="tx1">
                    <a:lumMod val="50000"/>
                  </a:schemeClr>
                </a:solidFill>
              </a:rPr>
              <a:t>U.S.C. § 702c</a:t>
            </a:r>
            <a:endParaRPr lang="en-US" dirty="0">
              <a:solidFill>
                <a:schemeClr val="tx1">
                  <a:lumMod val="50000"/>
                </a:schemeClr>
              </a:solidFill>
            </a:endParaRPr>
          </a:p>
        </p:txBody>
      </p:sp>
    </p:spTree>
    <p:extLst>
      <p:ext uri="{BB962C8B-B14F-4D97-AF65-F5344CB8AC3E}">
        <p14:creationId xmlns:p14="http://schemas.microsoft.com/office/powerpoint/2010/main" val="2516704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38199"/>
            <a:ext cx="8686800" cy="1097461"/>
          </a:xfrm>
        </p:spPr>
        <p:txBody>
          <a:bodyPr/>
          <a:lstStyle/>
          <a:p>
            <a:r>
              <a:rPr lang="en-US" dirty="0"/>
              <a:t>Impediments to Safe </a:t>
            </a:r>
            <a:r>
              <a:rPr lang="en-US" dirty="0" smtClean="0"/>
              <a:t>Regulation (cont.)</a:t>
            </a:r>
            <a:br>
              <a:rPr lang="en-US" dirty="0" smtClean="0"/>
            </a:br>
            <a:endParaRPr lang="en-US" dirty="0"/>
          </a:p>
        </p:txBody>
      </p:sp>
      <p:sp>
        <p:nvSpPr>
          <p:cNvPr id="7" name="Content Placeholder 6"/>
          <p:cNvSpPr>
            <a:spLocks noGrp="1"/>
          </p:cNvSpPr>
          <p:nvPr>
            <p:ph idx="1"/>
          </p:nvPr>
        </p:nvSpPr>
        <p:spPr>
          <a:xfrm>
            <a:off x="457200" y="1905000"/>
            <a:ext cx="8229600" cy="4267200"/>
          </a:xfrm>
        </p:spPr>
        <p:txBody>
          <a:bodyPr>
            <a:normAutofit/>
          </a:bodyPr>
          <a:lstStyle/>
          <a:p>
            <a:pPr marL="566928" indent="-457200">
              <a:spcBef>
                <a:spcPts val="1200"/>
              </a:spcBef>
              <a:spcAft>
                <a:spcPts val="1200"/>
              </a:spcAft>
              <a:buFont typeface="+mj-lt"/>
              <a:buAutoNum type="arabicParenR" startAt="3"/>
            </a:pPr>
            <a:r>
              <a:rPr lang="en-US" altLang="en-US" b="1" dirty="0" smtClean="0"/>
              <a:t> </a:t>
            </a:r>
            <a:r>
              <a:rPr lang="en-US" altLang="en-US" dirty="0" smtClean="0"/>
              <a:t>Another </a:t>
            </a:r>
            <a:r>
              <a:rPr lang="en-US" altLang="en-US" dirty="0"/>
              <a:t>impediment </a:t>
            </a:r>
            <a:r>
              <a:rPr lang="en-US" altLang="en-US" dirty="0" smtClean="0"/>
              <a:t>to add to the </a:t>
            </a:r>
            <a:r>
              <a:rPr lang="en-US" altLang="en-US" dirty="0"/>
              <a:t>NOAA </a:t>
            </a:r>
            <a:r>
              <a:rPr lang="en-US" altLang="en-US" dirty="0" smtClean="0"/>
              <a:t>list: </a:t>
            </a:r>
            <a:r>
              <a:rPr lang="en-US" altLang="en-US" b="1" dirty="0" smtClean="0"/>
              <a:t/>
            </a:r>
            <a:br>
              <a:rPr lang="en-US" altLang="en-US" b="1" dirty="0" smtClean="0"/>
            </a:br>
            <a:r>
              <a:rPr lang="en-US" altLang="en-US" b="1" dirty="0" smtClean="0"/>
              <a:t> A false </a:t>
            </a:r>
            <a:r>
              <a:rPr lang="en-US" altLang="en-US" b="1" dirty="0"/>
              <a:t>perception of </a:t>
            </a:r>
            <a:r>
              <a:rPr lang="en-US" altLang="en-US" b="1" dirty="0" smtClean="0"/>
              <a:t>immunity</a:t>
            </a:r>
          </a:p>
          <a:p>
            <a:pPr marL="857250" indent="-342900">
              <a:spcBef>
                <a:spcPts val="1200"/>
              </a:spcBef>
              <a:spcAft>
                <a:spcPts val="1200"/>
              </a:spcAft>
              <a:defRPr/>
            </a:pPr>
            <a:r>
              <a:rPr lang="en-US" dirty="0" smtClean="0"/>
              <a:t>Some </a:t>
            </a:r>
            <a:r>
              <a:rPr lang="en-US" dirty="0"/>
              <a:t>public officials believe that they are immune from suit for the consequences of actions they take which harms others</a:t>
            </a:r>
          </a:p>
          <a:p>
            <a:pPr marL="857250" indent="-342900">
              <a:spcBef>
                <a:spcPts val="1200"/>
              </a:spcBef>
              <a:spcAft>
                <a:spcPts val="1200"/>
              </a:spcAft>
              <a:defRPr/>
            </a:pPr>
            <a:r>
              <a:rPr lang="en-US" dirty="0"/>
              <a:t>Many Floodplain Managers have </a:t>
            </a:r>
            <a:r>
              <a:rPr lang="en-US" dirty="0" smtClean="0"/>
              <a:t>expressed that </a:t>
            </a:r>
            <a:r>
              <a:rPr lang="en-US" dirty="0"/>
              <a:t>such an attitude is making their jobs much more </a:t>
            </a:r>
            <a:r>
              <a:rPr lang="en-US" dirty="0" smtClean="0"/>
              <a:t>difficult</a:t>
            </a:r>
            <a:endParaRPr lang="en-US" dirty="0"/>
          </a:p>
        </p:txBody>
      </p:sp>
      <p:sp>
        <p:nvSpPr>
          <p:cNvPr id="5" name="Slide Number Placeholder 4"/>
          <p:cNvSpPr>
            <a:spLocks noGrp="1"/>
          </p:cNvSpPr>
          <p:nvPr>
            <p:ph type="sldNum" sz="quarter" idx="12"/>
          </p:nvPr>
        </p:nvSpPr>
        <p:spPr/>
        <p:txBody>
          <a:bodyPr/>
          <a:lstStyle/>
          <a:p>
            <a:fld id="{0D9C4C27-3F92-447F-917C-AFF9186DA294}" type="slidenum">
              <a:rPr lang="en-US" smtClean="0"/>
              <a:pPr/>
              <a:t>6</a:t>
            </a:fld>
            <a:endParaRPr lang="en-US" dirty="0"/>
          </a:p>
        </p:txBody>
      </p:sp>
    </p:spTree>
    <p:extLst>
      <p:ext uri="{BB962C8B-B14F-4D97-AF65-F5344CB8AC3E}">
        <p14:creationId xmlns:p14="http://schemas.microsoft.com/office/powerpoint/2010/main" val="9130115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Cases on Federal Immunity for Flood Control</a:t>
            </a:r>
            <a:endParaRPr lang="en-US" dirty="0"/>
          </a:p>
        </p:txBody>
      </p:sp>
      <p:sp>
        <p:nvSpPr>
          <p:cNvPr id="3" name="Content Placeholder 2"/>
          <p:cNvSpPr>
            <a:spLocks noGrp="1"/>
          </p:cNvSpPr>
          <p:nvPr>
            <p:ph idx="1"/>
          </p:nvPr>
        </p:nvSpPr>
        <p:spPr>
          <a:xfrm>
            <a:off x="457200" y="2209800"/>
            <a:ext cx="8534400" cy="3886200"/>
          </a:xfrm>
        </p:spPr>
        <p:txBody>
          <a:bodyPr/>
          <a:lstStyle/>
          <a:p>
            <a:pPr>
              <a:spcBef>
                <a:spcPts val="1200"/>
              </a:spcBef>
              <a:spcAft>
                <a:spcPts val="1200"/>
              </a:spcAft>
            </a:pPr>
            <a:r>
              <a:rPr lang="en-US" altLang="en-US" dirty="0"/>
              <a:t>Multiple people drowned in separate accidents at reservoirs in Arkansas and Louisiana when flood control dams built by the US Army Corps of Engineers (USACE) are operated</a:t>
            </a:r>
          </a:p>
          <a:p>
            <a:pPr>
              <a:spcBef>
                <a:spcPts val="1200"/>
              </a:spcBef>
              <a:spcAft>
                <a:spcPts val="1200"/>
              </a:spcAft>
            </a:pPr>
            <a:r>
              <a:rPr lang="en-US" altLang="en-US" dirty="0"/>
              <a:t> Trial Court in Arkansas finds that </a:t>
            </a:r>
            <a:r>
              <a:rPr lang="en-US" altLang="en-US" b="1" dirty="0"/>
              <a:t>although USACE willfully and maliciously failed to warn of a known danger,</a:t>
            </a:r>
            <a:r>
              <a:rPr lang="en-US" altLang="en-US" dirty="0"/>
              <a:t> the USACE was immune from damages under the Mississippi Flood Control Act of 1928 (33 U.S.C. §702c</a:t>
            </a:r>
            <a:r>
              <a:rPr lang="en-US" altLang="en-US" dirty="0" smtClean="0"/>
              <a:t>)</a:t>
            </a:r>
            <a:endParaRPr lang="en-US" alt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60</a:t>
            </a:fld>
            <a:endParaRPr lang="en-US" dirty="0"/>
          </a:p>
        </p:txBody>
      </p:sp>
      <p:sp>
        <p:nvSpPr>
          <p:cNvPr id="5" name="TextBox 4"/>
          <p:cNvSpPr txBox="1"/>
          <p:nvPr/>
        </p:nvSpPr>
        <p:spPr>
          <a:xfrm>
            <a:off x="152399" y="6349484"/>
            <a:ext cx="5137945" cy="369332"/>
          </a:xfrm>
          <a:prstGeom prst="rect">
            <a:avLst/>
          </a:prstGeom>
          <a:noFill/>
        </p:spPr>
        <p:txBody>
          <a:bodyPr wrap="none" rtlCol="0">
            <a:spAutoFit/>
          </a:bodyPr>
          <a:lstStyle/>
          <a:p>
            <a:r>
              <a:rPr lang="en-US" altLang="en-US" dirty="0">
                <a:solidFill>
                  <a:schemeClr val="tx1">
                    <a:lumMod val="50000"/>
                  </a:schemeClr>
                </a:solidFill>
              </a:rPr>
              <a:t>See, </a:t>
            </a:r>
            <a:r>
              <a:rPr lang="en-US" altLang="en-US" i="1" dirty="0">
                <a:solidFill>
                  <a:schemeClr val="tx1">
                    <a:lumMod val="50000"/>
                  </a:schemeClr>
                </a:solidFill>
              </a:rPr>
              <a:t>United States v. James</a:t>
            </a:r>
            <a:r>
              <a:rPr lang="en-US" altLang="en-US" dirty="0">
                <a:solidFill>
                  <a:schemeClr val="tx1">
                    <a:lumMod val="50000"/>
                  </a:schemeClr>
                </a:solidFill>
              </a:rPr>
              <a:t>, 478 U.S. 597 (1986)</a:t>
            </a:r>
            <a:endParaRPr lang="en-US" dirty="0">
              <a:solidFill>
                <a:schemeClr val="tx1">
                  <a:lumMod val="50000"/>
                </a:schemeClr>
              </a:solidFill>
            </a:endParaRPr>
          </a:p>
        </p:txBody>
      </p:sp>
    </p:spTree>
    <p:extLst>
      <p:ext uri="{BB962C8B-B14F-4D97-AF65-F5344CB8AC3E}">
        <p14:creationId xmlns:p14="http://schemas.microsoft.com/office/powerpoint/2010/main" val="15079994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Court of Appeals Had Reversed the Trial Court</a:t>
            </a:r>
            <a:endParaRPr lang="en-US" dirty="0"/>
          </a:p>
        </p:txBody>
      </p:sp>
      <p:sp>
        <p:nvSpPr>
          <p:cNvPr id="3" name="Content Placeholder 2"/>
          <p:cNvSpPr>
            <a:spLocks noGrp="1"/>
          </p:cNvSpPr>
          <p:nvPr>
            <p:ph idx="1"/>
          </p:nvPr>
        </p:nvSpPr>
        <p:spPr>
          <a:xfrm>
            <a:off x="457200" y="2209800"/>
            <a:ext cx="8458200" cy="3886200"/>
          </a:xfrm>
        </p:spPr>
        <p:txBody>
          <a:bodyPr/>
          <a:lstStyle/>
          <a:p>
            <a:pPr marL="109728" indent="0">
              <a:buNone/>
            </a:pPr>
            <a:r>
              <a:rPr lang="en-US" altLang="en-US" dirty="0"/>
              <a:t>The Court of Appeals finds that </a:t>
            </a:r>
            <a:r>
              <a:rPr lang="en-US" altLang="en-US" dirty="0" smtClean="0"/>
              <a:t>Congress </a:t>
            </a:r>
            <a:r>
              <a:rPr lang="en-US" altLang="en-US" dirty="0"/>
              <a:t>intended 33 U.S.C. §702c to immunize the Government from </a:t>
            </a:r>
            <a:r>
              <a:rPr lang="en-US" altLang="en-US" dirty="0" smtClean="0"/>
              <a:t>liability for: </a:t>
            </a:r>
          </a:p>
          <a:p>
            <a:r>
              <a:rPr lang="en-US" altLang="en-US" dirty="0" smtClean="0"/>
              <a:t>Damage </a:t>
            </a:r>
            <a:r>
              <a:rPr lang="en-US" altLang="en-US" dirty="0"/>
              <a:t>resulting </a:t>
            </a:r>
            <a:r>
              <a:rPr lang="en-US" altLang="en-US" b="1" dirty="0"/>
              <a:t>directly</a:t>
            </a:r>
            <a:r>
              <a:rPr lang="en-US" altLang="en-US" dirty="0"/>
              <a:t> from construction of flood control </a:t>
            </a:r>
            <a:r>
              <a:rPr lang="en-US" altLang="en-US" dirty="0" smtClean="0"/>
              <a:t>projects, </a:t>
            </a:r>
            <a:r>
              <a:rPr lang="en-US" altLang="en-US" dirty="0"/>
              <a:t>and </a:t>
            </a:r>
            <a:endParaRPr lang="en-US" altLang="en-US" dirty="0" smtClean="0"/>
          </a:p>
          <a:p>
            <a:r>
              <a:rPr lang="en-US" altLang="en-US" dirty="0" smtClean="0"/>
              <a:t>Flooding </a:t>
            </a:r>
            <a:r>
              <a:rPr lang="en-US" altLang="en-US" b="1" dirty="0"/>
              <a:t>caused by factors beyond the Government's control,</a:t>
            </a:r>
            <a:r>
              <a:rPr lang="en-US" altLang="en-US" dirty="0"/>
              <a:t> </a:t>
            </a:r>
            <a:r>
              <a:rPr lang="en-US" altLang="en-US" b="1" dirty="0"/>
              <a:t>but had not intended to shield the negligent or wrongful acts of Government employees either in the construction or continued operation of flood control </a:t>
            </a:r>
            <a:r>
              <a:rPr lang="en-US" altLang="en-US" b="1" dirty="0" smtClean="0"/>
              <a:t>projects</a:t>
            </a:r>
            <a:r>
              <a:rPr lang="en-US" altLang="en-US" dirty="0" smtClean="0"/>
              <a:t> </a:t>
            </a:r>
            <a:endParaRPr lang="en-US" alt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61</a:t>
            </a:fld>
            <a:endParaRPr lang="en-US" dirty="0"/>
          </a:p>
        </p:txBody>
      </p:sp>
    </p:spTree>
    <p:extLst>
      <p:ext uri="{BB962C8B-B14F-4D97-AF65-F5344CB8AC3E}">
        <p14:creationId xmlns:p14="http://schemas.microsoft.com/office/powerpoint/2010/main" val="27414931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Supreme Court Decision</a:t>
            </a:r>
            <a:br>
              <a:rPr lang="en-US" dirty="0" smtClean="0"/>
            </a:br>
            <a:endParaRPr lang="en-US" dirty="0"/>
          </a:p>
        </p:txBody>
      </p:sp>
      <p:sp>
        <p:nvSpPr>
          <p:cNvPr id="3" name="Content Placeholder 2"/>
          <p:cNvSpPr>
            <a:spLocks noGrp="1"/>
          </p:cNvSpPr>
          <p:nvPr>
            <p:ph idx="1"/>
          </p:nvPr>
        </p:nvSpPr>
        <p:spPr>
          <a:xfrm>
            <a:off x="457200" y="1752600"/>
            <a:ext cx="8229600" cy="4114800"/>
          </a:xfrm>
        </p:spPr>
        <p:style>
          <a:lnRef idx="1">
            <a:schemeClr val="accent2"/>
          </a:lnRef>
          <a:fillRef idx="2">
            <a:schemeClr val="accent2"/>
          </a:fillRef>
          <a:effectRef idx="1">
            <a:schemeClr val="accent2"/>
          </a:effectRef>
          <a:fontRef idx="minor">
            <a:schemeClr val="dk1"/>
          </a:fontRef>
        </p:style>
        <p:txBody>
          <a:bodyPr anchor="ctr">
            <a:normAutofit/>
          </a:bodyPr>
          <a:lstStyle/>
          <a:p>
            <a:pPr marL="109728" indent="0">
              <a:buNone/>
            </a:pPr>
            <a:r>
              <a:rPr lang="en-US" altLang="en-US" sz="2200" dirty="0">
                <a:solidFill>
                  <a:srgbClr val="000000"/>
                </a:solidFill>
              </a:rPr>
              <a:t>"As the facts in this case demonstrate, one can well understand why the Court of Appeals sought to find a principled way to hold the Government responsible for its concededly negligent conduct. But our role is to effectuate Congress' intent, and Congress rarely speaks more plainly than it has in the provision we apply here. If that provision is to be changed, it should be by Congress and not by this Court. We therefore follow the plain language of 702c, a section of the 1928 Act that received careful consideration by Congress and that has remained unchanged for nearly 60 years, and </a:t>
            </a:r>
            <a:r>
              <a:rPr lang="en-US" altLang="en-US" sz="2200" b="1" dirty="0">
                <a:solidFill>
                  <a:srgbClr val="000000"/>
                </a:solidFill>
              </a:rPr>
              <a:t>hold that the Federal Government is immune from suit in this type of case</a:t>
            </a:r>
            <a:r>
              <a:rPr lang="en-US" altLang="en-US" sz="2200" dirty="0">
                <a:solidFill>
                  <a:srgbClr val="000000"/>
                </a:solidFill>
              </a:rPr>
              <a:t>." </a:t>
            </a:r>
          </a:p>
        </p:txBody>
      </p:sp>
      <p:sp>
        <p:nvSpPr>
          <p:cNvPr id="4" name="Slide Number Placeholder 3"/>
          <p:cNvSpPr>
            <a:spLocks noGrp="1"/>
          </p:cNvSpPr>
          <p:nvPr>
            <p:ph type="sldNum" sz="quarter" idx="12"/>
          </p:nvPr>
        </p:nvSpPr>
        <p:spPr/>
        <p:txBody>
          <a:bodyPr/>
          <a:lstStyle/>
          <a:p>
            <a:fld id="{AA10C721-AE2B-4C04-8E90-2142017EF61E}" type="slidenum">
              <a:rPr lang="en-US" smtClean="0"/>
              <a:t>62</a:t>
            </a:fld>
            <a:endParaRPr lang="en-US" dirty="0"/>
          </a:p>
        </p:txBody>
      </p:sp>
      <p:sp>
        <p:nvSpPr>
          <p:cNvPr id="5" name="TextBox 4"/>
          <p:cNvSpPr txBox="1"/>
          <p:nvPr/>
        </p:nvSpPr>
        <p:spPr>
          <a:xfrm>
            <a:off x="152400" y="6336268"/>
            <a:ext cx="4642618" cy="369332"/>
          </a:xfrm>
          <a:prstGeom prst="rect">
            <a:avLst/>
          </a:prstGeom>
          <a:noFill/>
        </p:spPr>
        <p:txBody>
          <a:bodyPr wrap="none" rtlCol="0">
            <a:spAutoFit/>
          </a:bodyPr>
          <a:lstStyle/>
          <a:p>
            <a:r>
              <a:rPr lang="en-US" i="1" dirty="0">
                <a:solidFill>
                  <a:schemeClr val="tx1">
                    <a:lumMod val="50000"/>
                  </a:schemeClr>
                </a:solidFill>
              </a:rPr>
              <a:t>United States v. James</a:t>
            </a:r>
            <a:r>
              <a:rPr lang="en-US" dirty="0">
                <a:solidFill>
                  <a:schemeClr val="tx1">
                    <a:lumMod val="50000"/>
                  </a:schemeClr>
                </a:solidFill>
              </a:rPr>
              <a:t>, 478 U.S. 597 (1986)</a:t>
            </a:r>
          </a:p>
        </p:txBody>
      </p:sp>
    </p:spTree>
    <p:extLst>
      <p:ext uri="{BB962C8B-B14F-4D97-AF65-F5344CB8AC3E}">
        <p14:creationId xmlns:p14="http://schemas.microsoft.com/office/powerpoint/2010/main" val="17860086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Perception of Immunity</a:t>
            </a:r>
            <a:br>
              <a:rPr lang="en-US" dirty="0" smtClean="0"/>
            </a:br>
            <a:endParaRPr lang="en-US" dirty="0"/>
          </a:p>
        </p:txBody>
      </p:sp>
      <p:sp>
        <p:nvSpPr>
          <p:cNvPr id="3" name="Content Placeholder 2"/>
          <p:cNvSpPr>
            <a:spLocks noGrp="1"/>
          </p:cNvSpPr>
          <p:nvPr>
            <p:ph idx="1"/>
          </p:nvPr>
        </p:nvSpPr>
        <p:spPr/>
        <p:txBody>
          <a:bodyPr/>
          <a:lstStyle/>
          <a:p>
            <a:pPr marL="109728" indent="0">
              <a:buNone/>
            </a:pPr>
            <a:r>
              <a:rPr lang="en-US" sz="2800" b="1" dirty="0" smtClean="0">
                <a:solidFill>
                  <a:schemeClr val="tx2"/>
                </a:solidFill>
              </a:rPr>
              <a:t>Third major impediment to safe development</a:t>
            </a:r>
          </a:p>
          <a:p>
            <a:r>
              <a:rPr lang="en-US" dirty="0"/>
              <a:t>Some public officials believe </a:t>
            </a:r>
            <a:r>
              <a:rPr lang="en-US" dirty="0" smtClean="0"/>
              <a:t>they </a:t>
            </a:r>
            <a:r>
              <a:rPr lang="en-US" dirty="0"/>
              <a:t>are immune from suit for the consequences of actions they take </a:t>
            </a:r>
            <a:r>
              <a:rPr lang="en-US" dirty="0" smtClean="0"/>
              <a:t>that harm others</a:t>
            </a:r>
          </a:p>
          <a:p>
            <a:r>
              <a:rPr lang="en-US" dirty="0"/>
              <a:t>Many Floodplain Managers have </a:t>
            </a:r>
            <a:r>
              <a:rPr lang="en-US" dirty="0" smtClean="0"/>
              <a:t>expressed that </a:t>
            </a:r>
            <a:r>
              <a:rPr lang="en-US" dirty="0"/>
              <a:t>such an attitude is making their jobs much more </a:t>
            </a:r>
            <a:r>
              <a:rPr lang="en-US" dirty="0" smtClean="0"/>
              <a:t>difficult</a:t>
            </a:r>
          </a:p>
          <a:p>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63</a:t>
            </a:fld>
            <a:endParaRPr lang="en-US" dirty="0"/>
          </a:p>
        </p:txBody>
      </p:sp>
    </p:spTree>
    <p:extLst>
      <p:ext uri="{BB962C8B-B14F-4D97-AF65-F5344CB8AC3E}">
        <p14:creationId xmlns:p14="http://schemas.microsoft.com/office/powerpoint/2010/main" val="5294131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8686800" cy="1097461"/>
          </a:xfrm>
        </p:spPr>
        <p:txBody>
          <a:bodyPr/>
          <a:lstStyle/>
          <a:p>
            <a:r>
              <a:rPr lang="en-US" i="1" dirty="0" smtClean="0"/>
              <a:t>Arkansas Game and Fish v. </a:t>
            </a:r>
            <a:br>
              <a:rPr lang="en-US" i="1" dirty="0" smtClean="0"/>
            </a:br>
            <a:r>
              <a:rPr lang="en-US" i="1" dirty="0" smtClean="0"/>
              <a:t>US Litigation</a:t>
            </a:r>
            <a:endParaRPr lang="en-US" i="1" dirty="0"/>
          </a:p>
        </p:txBody>
      </p:sp>
      <p:sp>
        <p:nvSpPr>
          <p:cNvPr id="3" name="Content Placeholder 2"/>
          <p:cNvSpPr>
            <a:spLocks noGrp="1"/>
          </p:cNvSpPr>
          <p:nvPr>
            <p:ph idx="1"/>
          </p:nvPr>
        </p:nvSpPr>
        <p:spPr>
          <a:xfrm>
            <a:off x="457200" y="2133600"/>
            <a:ext cx="8229600" cy="3886200"/>
          </a:xfrm>
        </p:spPr>
        <p:txBody>
          <a:bodyPr/>
          <a:lstStyle/>
          <a:p>
            <a:r>
              <a:rPr lang="en-US" altLang="en-US" dirty="0" smtClean="0"/>
              <a:t>Following </a:t>
            </a:r>
            <a:r>
              <a:rPr lang="en-US" altLang="en-US" dirty="0"/>
              <a:t>an 11-day </a:t>
            </a:r>
            <a:r>
              <a:rPr lang="en-US" altLang="en-US" dirty="0" smtClean="0"/>
              <a:t>trial, Arkansas </a:t>
            </a:r>
            <a:r>
              <a:rPr lang="en-US" altLang="en-US" dirty="0"/>
              <a:t>wins $5.5 million for damages, and $176,000 for </a:t>
            </a:r>
            <a:r>
              <a:rPr lang="en-US" altLang="en-US" dirty="0" smtClean="0"/>
              <a:t>remediation</a:t>
            </a:r>
          </a:p>
          <a:p>
            <a:pPr lvl="1"/>
            <a:r>
              <a:rPr lang="en-US" altLang="en-US" sz="2200" dirty="0" smtClean="0"/>
              <a:t>The </a:t>
            </a:r>
            <a:r>
              <a:rPr lang="en-US" altLang="en-US" sz="2200" dirty="0"/>
              <a:t>US Court of </a:t>
            </a:r>
            <a:r>
              <a:rPr lang="en-US" altLang="en-US" sz="2200" dirty="0" smtClean="0"/>
              <a:t>Claims finds </a:t>
            </a:r>
            <a:r>
              <a:rPr lang="en-US" altLang="en-US" sz="2200" dirty="0"/>
              <a:t>the flooding was substantial and </a:t>
            </a:r>
            <a:r>
              <a:rPr lang="en-US" altLang="en-US" sz="2200" dirty="0" smtClean="0"/>
              <a:t>predictable</a:t>
            </a:r>
          </a:p>
          <a:p>
            <a:r>
              <a:rPr lang="en-US" altLang="en-US" dirty="0"/>
              <a:t>On Appeal, US wins!  </a:t>
            </a:r>
          </a:p>
          <a:p>
            <a:pPr lvl="1"/>
            <a:r>
              <a:rPr lang="en-US" altLang="en-US" sz="2200" dirty="0" smtClean="0"/>
              <a:t>The </a:t>
            </a:r>
            <a:r>
              <a:rPr lang="en-US" altLang="en-US" sz="2200" dirty="0"/>
              <a:t>US Court of Appeals </a:t>
            </a:r>
            <a:r>
              <a:rPr lang="en-US" altLang="en-US" sz="2200" dirty="0" smtClean="0"/>
              <a:t>agrees with the carefully </a:t>
            </a:r>
            <a:r>
              <a:rPr lang="en-US" altLang="en-US" sz="2200" dirty="0"/>
              <a:t>crafted US government argument that </a:t>
            </a:r>
            <a:r>
              <a:rPr lang="en-US" altLang="en-US" sz="2200" b="1" dirty="0"/>
              <a:t>since the flooding was temporary it could not be a taking</a:t>
            </a:r>
            <a:endParaRPr lang="en-US" sz="2200" b="1" dirty="0"/>
          </a:p>
        </p:txBody>
      </p:sp>
      <p:sp>
        <p:nvSpPr>
          <p:cNvPr id="4" name="Slide Number Placeholder 3"/>
          <p:cNvSpPr>
            <a:spLocks noGrp="1"/>
          </p:cNvSpPr>
          <p:nvPr>
            <p:ph type="sldNum" sz="quarter" idx="12"/>
          </p:nvPr>
        </p:nvSpPr>
        <p:spPr/>
        <p:txBody>
          <a:bodyPr/>
          <a:lstStyle/>
          <a:p>
            <a:fld id="{AA10C721-AE2B-4C04-8E90-2142017EF61E}" type="slidenum">
              <a:rPr lang="en-US" smtClean="0"/>
              <a:t>64</a:t>
            </a:fld>
            <a:endParaRPr lang="en-US" dirty="0"/>
          </a:p>
        </p:txBody>
      </p:sp>
    </p:spTree>
    <p:extLst>
      <p:ext uri="{BB962C8B-B14F-4D97-AF65-F5344CB8AC3E}">
        <p14:creationId xmlns:p14="http://schemas.microsoft.com/office/powerpoint/2010/main" val="15457276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Arkansas Game and Fish v. </a:t>
            </a:r>
            <a:br>
              <a:rPr lang="en-US" i="1" dirty="0" smtClean="0"/>
            </a:br>
            <a:r>
              <a:rPr lang="en-US" i="1" dirty="0" smtClean="0"/>
              <a:t>US Litigation (cont.)</a:t>
            </a:r>
            <a:endParaRPr lang="en-US" i="1" dirty="0"/>
          </a:p>
        </p:txBody>
      </p:sp>
      <p:sp>
        <p:nvSpPr>
          <p:cNvPr id="5" name="Content Placeholder 4"/>
          <p:cNvSpPr>
            <a:spLocks noGrp="1"/>
          </p:cNvSpPr>
          <p:nvPr>
            <p:ph sz="half" idx="1"/>
          </p:nvPr>
        </p:nvSpPr>
        <p:spPr>
          <a:xfrm>
            <a:off x="457200" y="2057400"/>
            <a:ext cx="8458200" cy="3886199"/>
          </a:xfrm>
        </p:spPr>
        <p:txBody>
          <a:bodyPr/>
          <a:lstStyle/>
          <a:p>
            <a:r>
              <a:rPr lang="en-US" altLang="en-US" dirty="0"/>
              <a:t>State </a:t>
            </a:r>
            <a:r>
              <a:rPr lang="en-US" altLang="en-US" dirty="0" smtClean="0"/>
              <a:t>wants: </a:t>
            </a:r>
          </a:p>
          <a:p>
            <a:pPr lvl="1">
              <a:spcBef>
                <a:spcPts val="0"/>
              </a:spcBef>
            </a:pPr>
            <a:r>
              <a:rPr lang="en-US" altLang="en-US" sz="2200" dirty="0" smtClean="0"/>
              <a:t>Damages </a:t>
            </a:r>
            <a:r>
              <a:rPr lang="en-US" altLang="en-US" sz="2200" dirty="0"/>
              <a:t>for value of </a:t>
            </a:r>
            <a:r>
              <a:rPr lang="en-US" altLang="en-US" sz="2200" dirty="0" smtClean="0"/>
              <a:t>dead </a:t>
            </a:r>
            <a:r>
              <a:rPr lang="en-US" altLang="en-US" sz="2200" dirty="0"/>
              <a:t>and dying </a:t>
            </a:r>
            <a:r>
              <a:rPr lang="en-US" altLang="en-US" sz="2200" dirty="0" smtClean="0"/>
              <a:t>timber</a:t>
            </a:r>
          </a:p>
          <a:p>
            <a:pPr lvl="1">
              <a:spcBef>
                <a:spcPts val="0"/>
              </a:spcBef>
            </a:pPr>
            <a:r>
              <a:rPr lang="en-US" altLang="en-US" sz="2200" dirty="0" smtClean="0"/>
              <a:t>Funding </a:t>
            </a:r>
            <a:r>
              <a:rPr lang="en-US" altLang="en-US" sz="2200" dirty="0"/>
              <a:t>to </a:t>
            </a:r>
            <a:r>
              <a:rPr lang="en-US" altLang="en-US" sz="2200" dirty="0" smtClean="0"/>
              <a:t>restore </a:t>
            </a:r>
            <a:r>
              <a:rPr lang="en-US" altLang="en-US" sz="2200" dirty="0"/>
              <a:t>areas where timber died on </a:t>
            </a:r>
            <a:r>
              <a:rPr lang="en-US" altLang="en-US" sz="2200" dirty="0" smtClean="0"/>
              <a:t/>
            </a:r>
            <a:br>
              <a:rPr lang="en-US" altLang="en-US" sz="2200" dirty="0" smtClean="0"/>
            </a:br>
            <a:r>
              <a:rPr lang="en-US" altLang="en-US" sz="2200" dirty="0" smtClean="0"/>
              <a:t>Donaldson WMA</a:t>
            </a:r>
          </a:p>
          <a:p>
            <a:pPr lvl="1">
              <a:spcBef>
                <a:spcPts val="0"/>
              </a:spcBef>
            </a:pPr>
            <a:r>
              <a:rPr lang="en-US" altLang="en-US" sz="2200" dirty="0" smtClean="0"/>
              <a:t>Especially </a:t>
            </a:r>
            <a:r>
              <a:rPr lang="en-US" altLang="en-US" sz="2200" dirty="0"/>
              <a:t>wants the USACE to change the river flow operations so as to prevent future damage to the timber</a:t>
            </a:r>
          </a:p>
          <a:p>
            <a:r>
              <a:rPr lang="en-US" altLang="en-US" dirty="0"/>
              <a:t>US offered to settle </a:t>
            </a:r>
            <a:r>
              <a:rPr lang="en-US" altLang="en-US" dirty="0" smtClean="0"/>
              <a:t>for </a:t>
            </a:r>
            <a:r>
              <a:rPr lang="en-US" altLang="en-US" dirty="0"/>
              <a:t>$13 </a:t>
            </a:r>
            <a:r>
              <a:rPr lang="en-US" altLang="en-US" dirty="0" smtClean="0"/>
              <a:t>Million</a:t>
            </a:r>
          </a:p>
          <a:p>
            <a:pPr lvl="1"/>
            <a:r>
              <a:rPr lang="en-US" altLang="en-US" sz="2200" dirty="0"/>
              <a:t>Will not agree, however, to State request to make a legally binding to return river flow operations to 1953 Plan</a:t>
            </a:r>
            <a:endParaRPr lang="en-US" sz="2200"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6321146" y="1007560"/>
            <a:ext cx="2822854" cy="1507040"/>
          </a:xfrm>
        </p:spPr>
      </p:pic>
      <p:sp>
        <p:nvSpPr>
          <p:cNvPr id="4" name="Slide Number Placeholder 3"/>
          <p:cNvSpPr>
            <a:spLocks noGrp="1"/>
          </p:cNvSpPr>
          <p:nvPr>
            <p:ph type="sldNum" sz="quarter" idx="12"/>
          </p:nvPr>
        </p:nvSpPr>
        <p:spPr/>
        <p:txBody>
          <a:bodyPr/>
          <a:lstStyle/>
          <a:p>
            <a:fld id="{AA10C721-AE2B-4C04-8E90-2142017EF61E}" type="slidenum">
              <a:rPr lang="en-US" smtClean="0"/>
              <a:t>65</a:t>
            </a:fld>
            <a:endParaRPr lang="en-US" dirty="0"/>
          </a:p>
        </p:txBody>
      </p:sp>
    </p:spTree>
    <p:extLst>
      <p:ext uri="{BB962C8B-B14F-4D97-AF65-F5344CB8AC3E}">
        <p14:creationId xmlns:p14="http://schemas.microsoft.com/office/powerpoint/2010/main" val="25868189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Arkansas Game and Fish v. </a:t>
            </a:r>
            <a:br>
              <a:rPr lang="en-US" i="1" dirty="0" smtClean="0"/>
            </a:br>
            <a:r>
              <a:rPr lang="en-US" i="1" dirty="0" smtClean="0"/>
              <a:t>US Litigation (cont.)</a:t>
            </a:r>
            <a:endParaRPr lang="en-US" i="1" dirty="0"/>
          </a:p>
        </p:txBody>
      </p:sp>
      <p:sp>
        <p:nvSpPr>
          <p:cNvPr id="3" name="Content Placeholder 2"/>
          <p:cNvSpPr>
            <a:spLocks noGrp="1"/>
          </p:cNvSpPr>
          <p:nvPr>
            <p:ph sz="half" idx="1"/>
          </p:nvPr>
        </p:nvSpPr>
        <p:spPr>
          <a:xfrm>
            <a:off x="304800" y="2362199"/>
            <a:ext cx="3657600" cy="3352802"/>
          </a:xfrm>
        </p:spPr>
        <p:style>
          <a:lnRef idx="1">
            <a:schemeClr val="dk1"/>
          </a:lnRef>
          <a:fillRef idx="2">
            <a:schemeClr val="dk1"/>
          </a:fillRef>
          <a:effectRef idx="1">
            <a:schemeClr val="dk1"/>
          </a:effectRef>
          <a:fontRef idx="minor">
            <a:schemeClr val="dk1"/>
          </a:fontRef>
        </p:style>
        <p:txBody>
          <a:bodyPr anchor="ctr"/>
          <a:lstStyle/>
          <a:p>
            <a:pPr marL="109728" indent="0">
              <a:buNone/>
            </a:pPr>
            <a:r>
              <a:rPr lang="en-US" altLang="en-US" b="1" dirty="0" smtClean="0">
                <a:solidFill>
                  <a:schemeClr val="tx1">
                    <a:lumMod val="50000"/>
                  </a:schemeClr>
                </a:solidFill>
              </a:rPr>
              <a:t>“</a:t>
            </a:r>
            <a:r>
              <a:rPr lang="en-US" altLang="en-US" b="1" dirty="0">
                <a:solidFill>
                  <a:schemeClr val="tx1">
                    <a:lumMod val="50000"/>
                  </a:schemeClr>
                </a:solidFill>
              </a:rPr>
              <a:t>We rule today, simply and only, that government induced flooding temporary in duration gains no automatic exemption from Takings Clause inspection."</a:t>
            </a:r>
            <a:endParaRPr lang="en-US" b="1" dirty="0">
              <a:solidFill>
                <a:schemeClr val="tx1">
                  <a:lumMod val="50000"/>
                </a:schemeClr>
              </a:solidFill>
            </a:endParaRPr>
          </a:p>
        </p:txBody>
      </p:sp>
      <p:sp>
        <p:nvSpPr>
          <p:cNvPr id="5" name="Content Placeholder 4"/>
          <p:cNvSpPr>
            <a:spLocks noGrp="1"/>
          </p:cNvSpPr>
          <p:nvPr>
            <p:ph sz="half" idx="2"/>
          </p:nvPr>
        </p:nvSpPr>
        <p:spPr>
          <a:xfrm>
            <a:off x="3962400" y="2057400"/>
            <a:ext cx="5029200" cy="3962400"/>
          </a:xfrm>
        </p:spPr>
        <p:txBody>
          <a:bodyPr>
            <a:noAutofit/>
          </a:bodyPr>
          <a:lstStyle/>
          <a:p>
            <a:r>
              <a:rPr lang="en-US" altLang="en-US" dirty="0"/>
              <a:t>US Supreme Court rules that just because the flooding was temporary it might still be a “Taking”</a:t>
            </a:r>
          </a:p>
          <a:p>
            <a:r>
              <a:rPr lang="en-US" altLang="en-US" dirty="0" smtClean="0"/>
              <a:t>Government argument is based </a:t>
            </a:r>
            <a:r>
              <a:rPr lang="en-US" altLang="en-US" dirty="0"/>
              <a:t>on </a:t>
            </a:r>
            <a:r>
              <a:rPr lang="en-US" altLang="en-US" i="1" dirty="0"/>
              <a:t>dicta</a:t>
            </a:r>
            <a:r>
              <a:rPr lang="en-US" altLang="en-US" dirty="0"/>
              <a:t> in an old case, which </a:t>
            </a:r>
            <a:r>
              <a:rPr lang="en-US" altLang="en-US" dirty="0" smtClean="0"/>
              <a:t>indicates </a:t>
            </a:r>
            <a:r>
              <a:rPr lang="en-US" altLang="en-US" dirty="0"/>
              <a:t>that to be a “Taking” flooding must be permanent [</a:t>
            </a:r>
            <a:r>
              <a:rPr lang="en-US" altLang="en-US" i="1" dirty="0"/>
              <a:t>Sanguinetti v. United States</a:t>
            </a:r>
            <a:r>
              <a:rPr lang="en-US" altLang="en-US" dirty="0"/>
              <a:t>, 264 U.S. 146 (1924</a:t>
            </a:r>
            <a:r>
              <a:rPr lang="en-US" altLang="en-US" dirty="0" smtClean="0"/>
              <a:t>)]</a:t>
            </a:r>
            <a:endParaRPr lang="en-US" alt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66</a:t>
            </a:fld>
            <a:endParaRPr lang="en-US" dirty="0"/>
          </a:p>
        </p:txBody>
      </p:sp>
    </p:spTree>
    <p:extLst>
      <p:ext uri="{BB962C8B-B14F-4D97-AF65-F5344CB8AC3E}">
        <p14:creationId xmlns:p14="http://schemas.microsoft.com/office/powerpoint/2010/main" val="6633213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Arkansas Game and Fish v. </a:t>
            </a:r>
            <a:br>
              <a:rPr lang="en-US" i="1" dirty="0" smtClean="0"/>
            </a:br>
            <a:r>
              <a:rPr lang="en-US" i="1" dirty="0" smtClean="0"/>
              <a:t>US Litigation (cont.)</a:t>
            </a:r>
            <a:endParaRPr lang="en-US" i="1" dirty="0"/>
          </a:p>
        </p:txBody>
      </p:sp>
      <p:sp>
        <p:nvSpPr>
          <p:cNvPr id="3" name="Content Placeholder 2"/>
          <p:cNvSpPr>
            <a:spLocks noGrp="1"/>
          </p:cNvSpPr>
          <p:nvPr>
            <p:ph sz="half" idx="1"/>
          </p:nvPr>
        </p:nvSpPr>
        <p:spPr>
          <a:xfrm>
            <a:off x="457200" y="2209799"/>
            <a:ext cx="4648200" cy="3657601"/>
          </a:xfrm>
        </p:spPr>
        <p:txBody>
          <a:bodyPr/>
          <a:lstStyle/>
          <a:p>
            <a:pPr>
              <a:spcAft>
                <a:spcPts val="1200"/>
              </a:spcAft>
            </a:pPr>
            <a:r>
              <a:rPr lang="en-US" altLang="en-US" dirty="0" smtClean="0"/>
              <a:t>Arkansas Game and Fish on remand</a:t>
            </a:r>
          </a:p>
          <a:p>
            <a:pPr>
              <a:spcAft>
                <a:spcPts val="1200"/>
              </a:spcAft>
            </a:pPr>
            <a:r>
              <a:rPr lang="en-US" altLang="en-US" dirty="0"/>
              <a:t>Case goes back to US Court </a:t>
            </a:r>
            <a:r>
              <a:rPr lang="en-US" altLang="en-US" dirty="0" smtClean="0"/>
              <a:t>of </a:t>
            </a:r>
            <a:r>
              <a:rPr lang="en-US" altLang="en-US" dirty="0"/>
              <a:t>Claims: Arkansas </a:t>
            </a:r>
            <a:r>
              <a:rPr lang="en-US" altLang="en-US" dirty="0" smtClean="0"/>
              <a:t>wins</a:t>
            </a:r>
          </a:p>
          <a:p>
            <a:pPr>
              <a:spcAft>
                <a:spcPts val="1200"/>
              </a:spcAft>
            </a:pPr>
            <a:r>
              <a:rPr lang="en-US" altLang="en-US" dirty="0"/>
              <a:t>Case appealed to US Court </a:t>
            </a:r>
            <a:r>
              <a:rPr lang="en-US" altLang="en-US" dirty="0" smtClean="0"/>
              <a:t>of </a:t>
            </a:r>
            <a:r>
              <a:rPr lang="en-US" altLang="en-US" dirty="0"/>
              <a:t>Appeals for the Federal Circuit: Arkansas wins </a:t>
            </a:r>
            <a:r>
              <a:rPr lang="en-US" altLang="en-US" dirty="0" smtClean="0"/>
              <a:t>again</a:t>
            </a:r>
          </a:p>
        </p:txBody>
      </p:sp>
      <p:sp>
        <p:nvSpPr>
          <p:cNvPr id="5" name="Content Placeholder 4"/>
          <p:cNvSpPr>
            <a:spLocks noGrp="1"/>
          </p:cNvSpPr>
          <p:nvPr>
            <p:ph sz="half" idx="2"/>
          </p:nvPr>
        </p:nvSpPr>
        <p:spPr>
          <a:xfrm>
            <a:off x="5181600" y="2667000"/>
            <a:ext cx="3733800" cy="19812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109728" indent="0">
              <a:buNone/>
            </a:pPr>
            <a:r>
              <a:rPr lang="en-US" altLang="en-US" i="1" dirty="0">
                <a:solidFill>
                  <a:srgbClr val="000000"/>
                </a:solidFill>
              </a:rPr>
              <a:t>Arkansas Game and Fish Commission v. United States</a:t>
            </a:r>
            <a:r>
              <a:rPr lang="en-US" altLang="en-US" dirty="0">
                <a:solidFill>
                  <a:srgbClr val="000000"/>
                </a:solidFill>
              </a:rPr>
              <a:t>, 736 F.3d 1364 (Fed. Cir. 2013</a:t>
            </a:r>
            <a:r>
              <a:rPr lang="en-US" altLang="en-US" dirty="0" smtClean="0">
                <a:solidFill>
                  <a:srgbClr val="000000"/>
                </a:solidFill>
              </a:rPr>
              <a:t>)</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AA10C721-AE2B-4C04-8E90-2142017EF61E}" type="slidenum">
              <a:rPr lang="en-US" smtClean="0"/>
              <a:t>67</a:t>
            </a:fld>
            <a:endParaRPr lang="en-US" dirty="0"/>
          </a:p>
        </p:txBody>
      </p:sp>
    </p:spTree>
    <p:extLst>
      <p:ext uri="{BB962C8B-B14F-4D97-AF65-F5344CB8AC3E}">
        <p14:creationId xmlns:p14="http://schemas.microsoft.com/office/powerpoint/2010/main" val="23972078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Taking Test</a:t>
            </a:r>
            <a:br>
              <a:rPr lang="en-US" dirty="0" smtClean="0"/>
            </a:b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228600" y="1748327"/>
            <a:ext cx="3811066" cy="4119073"/>
          </a:xfrm>
        </p:spPr>
      </p:pic>
      <p:sp>
        <p:nvSpPr>
          <p:cNvPr id="4" name="Content Placeholder 3"/>
          <p:cNvSpPr>
            <a:spLocks noGrp="1"/>
          </p:cNvSpPr>
          <p:nvPr>
            <p:ph sz="half" idx="2"/>
          </p:nvPr>
        </p:nvSpPr>
        <p:spPr>
          <a:xfrm>
            <a:off x="4038600" y="1524000"/>
            <a:ext cx="4876800" cy="4648200"/>
          </a:xfrm>
        </p:spPr>
        <p:txBody>
          <a:bodyPr/>
          <a:lstStyle/>
          <a:p>
            <a:pPr marL="109728" indent="0">
              <a:buNone/>
            </a:pPr>
            <a:r>
              <a:rPr lang="en-US" altLang="en-US" b="1" i="1" dirty="0">
                <a:ea typeface="ＭＳ Ｐゴシック" pitchFamily="34" charset="-128"/>
              </a:rPr>
              <a:t>Koontz v. St. Johns River Water Mgmt. Dist</a:t>
            </a:r>
            <a:r>
              <a:rPr lang="en-US" altLang="en-US" b="1" dirty="0">
                <a:ea typeface="ＭＳ Ｐゴシック" pitchFamily="34" charset="-128"/>
              </a:rPr>
              <a:t>., No. 11-1447, (U.S. June 25, 2013</a:t>
            </a:r>
            <a:r>
              <a:rPr lang="en-US" altLang="en-US" b="1" dirty="0" smtClean="0">
                <a:ea typeface="ＭＳ Ｐゴシック" pitchFamily="34" charset="-128"/>
              </a:rPr>
              <a:t>)</a:t>
            </a:r>
          </a:p>
          <a:p>
            <a:r>
              <a:rPr lang="ja-JP" altLang="en-US" sz="2200" dirty="0"/>
              <a:t>“</a:t>
            </a:r>
            <a:r>
              <a:rPr lang="en-US" altLang="ja-JP" sz="2200" dirty="0"/>
              <a:t>The St. Johns River Water Management District [has] </a:t>
            </a:r>
            <a:r>
              <a:rPr lang="en-US" altLang="en-US" sz="2200" dirty="0"/>
              <a:t>authority to tax, issue water permits and regulate wetlands…. </a:t>
            </a:r>
            <a:endParaRPr lang="en-US" altLang="en-US" sz="2200" dirty="0" smtClean="0"/>
          </a:p>
          <a:p>
            <a:r>
              <a:rPr lang="en-US" altLang="en-US" sz="2200" dirty="0" smtClean="0"/>
              <a:t>The </a:t>
            </a:r>
            <a:r>
              <a:rPr lang="en-US" altLang="en-US" sz="2200" dirty="0"/>
              <a:t>nine members of the St. Johns board… are appointed by the governor</a:t>
            </a:r>
            <a:r>
              <a:rPr lang="en-US" altLang="en-US" sz="2200" dirty="0" smtClean="0"/>
              <a:t>… a </a:t>
            </a:r>
            <a:r>
              <a:rPr lang="en-US" altLang="en-US" sz="2200" dirty="0"/>
              <a:t>system sometimes criticized as giving too much power to non-elected officials.</a:t>
            </a:r>
            <a:r>
              <a:rPr lang="ja-JP" altLang="en-US" sz="2200" dirty="0"/>
              <a:t>”</a:t>
            </a:r>
            <a:endParaRPr lang="en-US" altLang="en-US" sz="2200" b="1" dirty="0" smtClean="0">
              <a:ea typeface="ＭＳ Ｐゴシック" pitchFamily="34" charset="-128"/>
            </a:endParaRPr>
          </a:p>
        </p:txBody>
      </p:sp>
      <p:sp>
        <p:nvSpPr>
          <p:cNvPr id="5" name="Slide Number Placeholder 4"/>
          <p:cNvSpPr>
            <a:spLocks noGrp="1"/>
          </p:cNvSpPr>
          <p:nvPr>
            <p:ph type="sldNum" sz="quarter" idx="12"/>
          </p:nvPr>
        </p:nvSpPr>
        <p:spPr/>
        <p:txBody>
          <a:bodyPr/>
          <a:lstStyle/>
          <a:p>
            <a:fld id="{0D9C4C27-3F92-447F-917C-AFF9186DA294}" type="slidenum">
              <a:rPr lang="en-US" smtClean="0"/>
              <a:pPr/>
              <a:t>68</a:t>
            </a:fld>
            <a:endParaRPr lang="en-US" dirty="0"/>
          </a:p>
        </p:txBody>
      </p:sp>
    </p:spTree>
    <p:extLst>
      <p:ext uri="{BB962C8B-B14F-4D97-AF65-F5344CB8AC3E}">
        <p14:creationId xmlns:p14="http://schemas.microsoft.com/office/powerpoint/2010/main" val="4336036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Takings Doctrine in Short Summary</a:t>
            </a:r>
            <a:br>
              <a:rPr lang="en-US" dirty="0" smtClean="0"/>
            </a:br>
            <a:endParaRPr lang="en-US" dirty="0"/>
          </a:p>
        </p:txBody>
      </p:sp>
      <p:sp>
        <p:nvSpPr>
          <p:cNvPr id="3" name="Content Placeholder 2"/>
          <p:cNvSpPr>
            <a:spLocks noGrp="1"/>
          </p:cNvSpPr>
          <p:nvPr>
            <p:ph idx="1"/>
          </p:nvPr>
        </p:nvSpPr>
        <p:spPr>
          <a:xfrm>
            <a:off x="457200" y="1676400"/>
            <a:ext cx="8229600" cy="4343400"/>
          </a:xfrm>
        </p:spPr>
        <p:txBody>
          <a:bodyPr/>
          <a:lstStyle/>
          <a:p>
            <a:pPr marL="109728" indent="0">
              <a:buNone/>
            </a:pPr>
            <a:r>
              <a:rPr lang="en-US" altLang="en-US" b="1" dirty="0" smtClean="0">
                <a:solidFill>
                  <a:schemeClr val="accent1"/>
                </a:solidFill>
                <a:ea typeface="ＭＳ Ｐゴシック" pitchFamily="34" charset="-128"/>
              </a:rPr>
              <a:t>Five Major </a:t>
            </a:r>
            <a:r>
              <a:rPr lang="en-US" altLang="en-US" b="1" dirty="0">
                <a:solidFill>
                  <a:schemeClr val="accent1"/>
                </a:solidFill>
                <a:ea typeface="ＭＳ Ｐゴシック" pitchFamily="34" charset="-128"/>
              </a:rPr>
              <a:t>Tests for a </a:t>
            </a:r>
            <a:r>
              <a:rPr lang="en-US" altLang="en-US" b="1" dirty="0" smtClean="0">
                <a:solidFill>
                  <a:schemeClr val="accent1"/>
                </a:solidFill>
                <a:ea typeface="ＭＳ Ｐゴシック" pitchFamily="34" charset="-128"/>
              </a:rPr>
              <a:t>Taking</a:t>
            </a:r>
          </a:p>
          <a:p>
            <a:pPr marL="624078" indent="-514350">
              <a:buAutoNum type="romanUcPeriod"/>
            </a:pPr>
            <a:r>
              <a:rPr lang="en-US" altLang="en-US" dirty="0" smtClean="0">
                <a:ea typeface="ＭＳ Ｐゴシック" pitchFamily="34" charset="-128"/>
              </a:rPr>
              <a:t>Physical Intrusion</a:t>
            </a:r>
          </a:p>
          <a:p>
            <a:pPr marL="624078" indent="-514350">
              <a:buAutoNum type="romanUcPeriod"/>
            </a:pPr>
            <a:r>
              <a:rPr lang="en-US" altLang="en-US" dirty="0" smtClean="0">
                <a:ea typeface="ＭＳ Ｐゴシック" pitchFamily="34" charset="-128"/>
              </a:rPr>
              <a:t>Total </a:t>
            </a:r>
            <a:r>
              <a:rPr lang="en-US" altLang="en-US" dirty="0">
                <a:ea typeface="ＭＳ Ｐゴシック" pitchFamily="34" charset="-128"/>
              </a:rPr>
              <a:t>or Near Total Regulatory </a:t>
            </a:r>
            <a:r>
              <a:rPr lang="en-US" altLang="en-US" dirty="0" smtClean="0">
                <a:ea typeface="ＭＳ Ｐゴシック" pitchFamily="34" charset="-128"/>
              </a:rPr>
              <a:t>Taking</a:t>
            </a:r>
          </a:p>
          <a:p>
            <a:pPr marL="624078" indent="-514350">
              <a:buAutoNum type="romanUcPeriod"/>
            </a:pPr>
            <a:r>
              <a:rPr lang="en-US" altLang="en-US" dirty="0" smtClean="0">
                <a:ea typeface="ＭＳ Ｐゴシック" pitchFamily="34" charset="-128"/>
              </a:rPr>
              <a:t>Penn </a:t>
            </a:r>
            <a:r>
              <a:rPr lang="en-US" altLang="en-US" dirty="0">
                <a:ea typeface="ＭＳ Ｐゴシック" pitchFamily="34" charset="-128"/>
              </a:rPr>
              <a:t>Central </a:t>
            </a:r>
            <a:r>
              <a:rPr lang="en-US" altLang="en-US" dirty="0" smtClean="0">
                <a:ea typeface="ＭＳ Ｐゴシック" pitchFamily="34" charset="-128"/>
              </a:rPr>
              <a:t>Taking</a:t>
            </a:r>
          </a:p>
          <a:p>
            <a:pPr marL="624078" indent="-514350">
              <a:buAutoNum type="romanUcPeriod"/>
            </a:pPr>
            <a:r>
              <a:rPr lang="en-US" altLang="en-US" dirty="0" smtClean="0">
                <a:ea typeface="ＭＳ Ｐゴシック" pitchFamily="34" charset="-128"/>
              </a:rPr>
              <a:t>A </a:t>
            </a:r>
            <a:r>
              <a:rPr lang="en-US" altLang="en-US" dirty="0">
                <a:ea typeface="ＭＳ Ｐゴシック" pitchFamily="34" charset="-128"/>
              </a:rPr>
              <a:t>land use exaction, which has little or no relationship to the "property</a:t>
            </a:r>
            <a:r>
              <a:rPr lang="en-US" altLang="en-US" dirty="0" smtClean="0">
                <a:ea typeface="ＭＳ Ｐゴシック" pitchFamily="34" charset="-128"/>
              </a:rPr>
              <a:t>“</a:t>
            </a:r>
          </a:p>
          <a:p>
            <a:pPr marL="624078" indent="-514350">
              <a:buFont typeface="+mj-lt"/>
              <a:buAutoNum type="romanUcPeriod" startAt="5"/>
            </a:pPr>
            <a:r>
              <a:rPr lang="en-US" altLang="en-US" dirty="0" smtClean="0">
                <a:ea typeface="ＭＳ Ｐゴシック" pitchFamily="34" charset="-128"/>
              </a:rPr>
              <a:t>Degree </a:t>
            </a:r>
            <a:r>
              <a:rPr lang="en-US" altLang="en-US" dirty="0">
                <a:ea typeface="ＭＳ Ｐゴシック" pitchFamily="34" charset="-128"/>
              </a:rPr>
              <a:t>to which the invasion is intended or is a foreseeable result</a:t>
            </a: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69</a:t>
            </a:fld>
            <a:endParaRPr lang="en-US" dirty="0"/>
          </a:p>
        </p:txBody>
      </p:sp>
    </p:spTree>
    <p:extLst>
      <p:ext uri="{BB962C8B-B14F-4D97-AF65-F5344CB8AC3E}">
        <p14:creationId xmlns:p14="http://schemas.microsoft.com/office/powerpoint/2010/main" val="3021845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Impediments to Proper Floodplain Management</a:t>
            </a:r>
            <a:endParaRPr lang="en-US" dirty="0"/>
          </a:p>
        </p:txBody>
      </p:sp>
      <p:sp>
        <p:nvSpPr>
          <p:cNvPr id="3" name="Content Placeholder 2"/>
          <p:cNvSpPr>
            <a:spLocks noGrp="1"/>
          </p:cNvSpPr>
          <p:nvPr>
            <p:ph idx="1"/>
          </p:nvPr>
        </p:nvSpPr>
        <p:spPr/>
        <p:txBody>
          <a:bodyPr/>
          <a:lstStyle/>
          <a:p>
            <a:pPr marL="109728" indent="0">
              <a:buNone/>
            </a:pPr>
            <a:r>
              <a:rPr lang="en-US" sz="2800" b="1" dirty="0" smtClean="0">
                <a:solidFill>
                  <a:schemeClr val="tx2"/>
                </a:solidFill>
              </a:rPr>
              <a:t>I.  Economics and Externality</a:t>
            </a:r>
          </a:p>
          <a:p>
            <a:r>
              <a:rPr lang="en-US" altLang="en-US" dirty="0"/>
              <a:t>“Externality” – when a transaction between some parties has impacts on others not involved, or an action affects </a:t>
            </a:r>
            <a:r>
              <a:rPr lang="en-US" altLang="en-US" dirty="0" smtClean="0"/>
              <a:t>others </a:t>
            </a:r>
            <a:r>
              <a:rPr lang="en-US" altLang="en-US" dirty="0"/>
              <a:t>because it is external to the actors and may not affect their </a:t>
            </a:r>
            <a:r>
              <a:rPr lang="en-US" altLang="en-US" dirty="0" smtClean="0"/>
              <a:t>choices</a:t>
            </a:r>
          </a:p>
          <a:p>
            <a:pPr lvl="1"/>
            <a:r>
              <a:rPr lang="en-US" altLang="en-US" dirty="0" smtClean="0"/>
              <a:t>Beneficial </a:t>
            </a:r>
            <a:r>
              <a:rPr lang="en-US" altLang="en-US" dirty="0"/>
              <a:t>externality, such as providing water quality or scenic </a:t>
            </a:r>
            <a:r>
              <a:rPr lang="en-US" altLang="en-US" dirty="0" smtClean="0"/>
              <a:t>benefits</a:t>
            </a:r>
          </a:p>
          <a:p>
            <a:pPr lvl="1"/>
            <a:r>
              <a:rPr lang="en-US" altLang="en-US" dirty="0"/>
              <a:t>Negative externality, such as imposing costs of preventable damage</a:t>
            </a: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7</a:t>
            </a:fld>
            <a:endParaRPr lang="en-US" dirty="0"/>
          </a:p>
        </p:txBody>
      </p:sp>
    </p:spTree>
    <p:extLst>
      <p:ext uri="{BB962C8B-B14F-4D97-AF65-F5344CB8AC3E}">
        <p14:creationId xmlns:p14="http://schemas.microsoft.com/office/powerpoint/2010/main" val="19787663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Fourth Test:  </a:t>
            </a:r>
            <a:r>
              <a:rPr lang="en-US" i="1" dirty="0" smtClean="0"/>
              <a:t>Koontz</a:t>
            </a:r>
            <a:br>
              <a:rPr lang="en-US" i="1" dirty="0" smtClean="0"/>
            </a:br>
            <a:endParaRPr lang="en-US" dirty="0"/>
          </a:p>
        </p:txBody>
      </p:sp>
      <p:sp>
        <p:nvSpPr>
          <p:cNvPr id="5" name="Content Placeholder 4"/>
          <p:cNvSpPr>
            <a:spLocks noGrp="1"/>
          </p:cNvSpPr>
          <p:nvPr>
            <p:ph idx="1"/>
          </p:nvPr>
        </p:nvSpPr>
        <p:spPr/>
        <p:txBody>
          <a:bodyPr/>
          <a:lstStyle/>
          <a:p>
            <a:pPr>
              <a:spcBef>
                <a:spcPts val="1200"/>
              </a:spcBef>
            </a:pPr>
            <a:r>
              <a:rPr lang="en-US" altLang="en-US" dirty="0" smtClean="0">
                <a:solidFill>
                  <a:srgbClr val="000000"/>
                </a:solidFill>
                <a:ea typeface="ＭＳ Ｐゴシック" pitchFamily="34" charset="-128"/>
              </a:rPr>
              <a:t>An exaction which has little or no relationship (nexus) to the articulated government interest is unconstitutional</a:t>
            </a:r>
          </a:p>
          <a:p>
            <a:pPr>
              <a:spcBef>
                <a:spcPts val="1200"/>
              </a:spcBef>
            </a:pPr>
            <a:r>
              <a:rPr lang="en-US" altLang="en-US" dirty="0">
                <a:solidFill>
                  <a:srgbClr val="000000"/>
                </a:solidFill>
                <a:ea typeface="ＭＳ Ｐゴシック" pitchFamily="34" charset="-128"/>
              </a:rPr>
              <a:t>Usually called the </a:t>
            </a:r>
            <a:r>
              <a:rPr lang="en-US" altLang="en-US" b="1" i="1" dirty="0" err="1">
                <a:solidFill>
                  <a:srgbClr val="000000"/>
                </a:solidFill>
                <a:ea typeface="ＭＳ Ｐゴシック" pitchFamily="34" charset="-128"/>
              </a:rPr>
              <a:t>Nollan</a:t>
            </a:r>
            <a:r>
              <a:rPr lang="en-US" altLang="en-US" b="1" dirty="0">
                <a:solidFill>
                  <a:srgbClr val="000000"/>
                </a:solidFill>
                <a:ea typeface="ＭＳ Ｐゴシック" pitchFamily="34" charset="-128"/>
              </a:rPr>
              <a:t> and </a:t>
            </a:r>
            <a:r>
              <a:rPr lang="en-US" altLang="en-US" b="1" i="1" dirty="0">
                <a:solidFill>
                  <a:srgbClr val="000000"/>
                </a:solidFill>
                <a:ea typeface="ＭＳ Ｐゴシック" pitchFamily="34" charset="-128"/>
              </a:rPr>
              <a:t>Dolan</a:t>
            </a:r>
            <a:r>
              <a:rPr lang="en-US" altLang="en-US" b="1" dirty="0">
                <a:solidFill>
                  <a:srgbClr val="000000"/>
                </a:solidFill>
                <a:ea typeface="ＭＳ Ｐゴシック" pitchFamily="34" charset="-128"/>
              </a:rPr>
              <a:t> Test</a:t>
            </a:r>
            <a:r>
              <a:rPr lang="en-US" altLang="en-US" dirty="0">
                <a:solidFill>
                  <a:srgbClr val="000000"/>
                </a:solidFill>
                <a:ea typeface="ＭＳ Ｐゴシック" pitchFamily="34" charset="-128"/>
              </a:rPr>
              <a:t>:  </a:t>
            </a:r>
            <a:r>
              <a:rPr lang="en-US" altLang="en-US" dirty="0" smtClean="0">
                <a:solidFill>
                  <a:srgbClr val="000000"/>
                </a:solidFill>
                <a:ea typeface="ＭＳ Ｐゴシック" pitchFamily="34" charset="-128"/>
              </a:rPr>
              <a:t/>
            </a:r>
            <a:br>
              <a:rPr lang="en-US" altLang="en-US" dirty="0" smtClean="0">
                <a:solidFill>
                  <a:srgbClr val="000000"/>
                </a:solidFill>
                <a:ea typeface="ＭＳ Ｐゴシック" pitchFamily="34" charset="-128"/>
              </a:rPr>
            </a:br>
            <a:r>
              <a:rPr lang="en-US" altLang="en-US" dirty="0" smtClean="0">
                <a:solidFill>
                  <a:srgbClr val="000000"/>
                </a:solidFill>
                <a:ea typeface="ＭＳ Ｐゴシック" pitchFamily="34" charset="-128"/>
              </a:rPr>
              <a:t>Must </a:t>
            </a:r>
            <a:r>
              <a:rPr lang="en-US" altLang="en-US" dirty="0">
                <a:solidFill>
                  <a:srgbClr val="000000"/>
                </a:solidFill>
                <a:ea typeface="ＭＳ Ｐゴシック" pitchFamily="34" charset="-128"/>
              </a:rPr>
              <a:t>be nexus and “rough proportionality” between the exaction and the development’s impact</a:t>
            </a: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70</a:t>
            </a:fld>
            <a:endParaRPr lang="en-US" dirty="0"/>
          </a:p>
        </p:txBody>
      </p:sp>
    </p:spTree>
    <p:extLst>
      <p:ext uri="{BB962C8B-B14F-4D97-AF65-F5344CB8AC3E}">
        <p14:creationId xmlns:p14="http://schemas.microsoft.com/office/powerpoint/2010/main" val="22408538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Koontz </a:t>
            </a:r>
            <a:r>
              <a:rPr lang="en-US" dirty="0" smtClean="0"/>
              <a:t>Facts</a:t>
            </a:r>
            <a:br>
              <a:rPr lang="en-US" dirty="0" smtClean="0"/>
            </a:b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457200" y="2653930"/>
            <a:ext cx="4038600" cy="2616940"/>
          </a:xfrm>
        </p:spPr>
      </p:pic>
      <p:sp>
        <p:nvSpPr>
          <p:cNvPr id="4" name="Content Placeholder 3"/>
          <p:cNvSpPr>
            <a:spLocks noGrp="1"/>
          </p:cNvSpPr>
          <p:nvPr>
            <p:ph sz="half" idx="2"/>
          </p:nvPr>
        </p:nvSpPr>
        <p:spPr>
          <a:xfrm>
            <a:off x="4648200" y="2057400"/>
            <a:ext cx="4267200" cy="3809999"/>
          </a:xfrm>
        </p:spPr>
        <p:txBody>
          <a:bodyPr/>
          <a:lstStyle/>
          <a:p>
            <a:r>
              <a:rPr lang="en-US" altLang="en-US" dirty="0">
                <a:ea typeface="ＭＳ Ｐゴシック" pitchFamily="34" charset="-128"/>
              </a:rPr>
              <a:t>Koontz father applies for a permit to build on approximately 4 of about 15 acres of largely wetland </a:t>
            </a:r>
            <a:r>
              <a:rPr lang="en-US" altLang="en-US" dirty="0" smtClean="0">
                <a:ea typeface="ＭＳ Ｐゴシック" pitchFamily="34" charset="-128"/>
              </a:rPr>
              <a:t>property</a:t>
            </a:r>
          </a:p>
          <a:p>
            <a:r>
              <a:rPr lang="en-US" altLang="en-US" dirty="0">
                <a:ea typeface="ＭＳ Ｐゴシック" pitchFamily="34" charset="-128"/>
              </a:rPr>
              <a:t>Water Management District, under Florida wetland protection rules, seeks to condition permit</a:t>
            </a:r>
            <a:endParaRPr lang="en-US" dirty="0"/>
          </a:p>
        </p:txBody>
      </p:sp>
      <p:sp>
        <p:nvSpPr>
          <p:cNvPr id="5" name="Slide Number Placeholder 4"/>
          <p:cNvSpPr>
            <a:spLocks noGrp="1"/>
          </p:cNvSpPr>
          <p:nvPr>
            <p:ph type="sldNum" sz="quarter" idx="12"/>
          </p:nvPr>
        </p:nvSpPr>
        <p:spPr/>
        <p:txBody>
          <a:bodyPr/>
          <a:lstStyle/>
          <a:p>
            <a:fld id="{0D9C4C27-3F92-447F-917C-AFF9186DA294}" type="slidenum">
              <a:rPr lang="en-US" smtClean="0"/>
              <a:pPr/>
              <a:t>71</a:t>
            </a:fld>
            <a:endParaRPr lang="en-US" dirty="0"/>
          </a:p>
        </p:txBody>
      </p:sp>
      <p:sp>
        <p:nvSpPr>
          <p:cNvPr id="7" name="TextBox 6"/>
          <p:cNvSpPr txBox="1"/>
          <p:nvPr/>
        </p:nvSpPr>
        <p:spPr>
          <a:xfrm>
            <a:off x="152400" y="6336268"/>
            <a:ext cx="7768473" cy="369332"/>
          </a:xfrm>
          <a:prstGeom prst="rect">
            <a:avLst/>
          </a:prstGeom>
          <a:noFill/>
        </p:spPr>
        <p:txBody>
          <a:bodyPr wrap="none" rtlCol="0">
            <a:spAutoFit/>
          </a:bodyPr>
          <a:lstStyle/>
          <a:p>
            <a:pPr>
              <a:spcBef>
                <a:spcPct val="0"/>
              </a:spcBef>
            </a:pPr>
            <a:r>
              <a:rPr lang="en-US" altLang="en-US" dirty="0" smtClean="0">
                <a:solidFill>
                  <a:schemeClr val="tx1">
                    <a:lumMod val="50000"/>
                  </a:schemeClr>
                </a:solidFill>
              </a:rPr>
              <a:t>Photo: Typical </a:t>
            </a:r>
            <a:r>
              <a:rPr lang="en-US" altLang="en-US" dirty="0">
                <a:solidFill>
                  <a:schemeClr val="tx1">
                    <a:lumMod val="50000"/>
                  </a:schemeClr>
                </a:solidFill>
              </a:rPr>
              <a:t>wetland in </a:t>
            </a:r>
            <a:r>
              <a:rPr lang="en-US" altLang="en-US" dirty="0" smtClean="0">
                <a:solidFill>
                  <a:schemeClr val="tx1">
                    <a:lumMod val="50000"/>
                  </a:schemeClr>
                </a:solidFill>
              </a:rPr>
              <a:t>area; by </a:t>
            </a:r>
            <a:r>
              <a:rPr lang="en-US" altLang="en-US" dirty="0">
                <a:solidFill>
                  <a:schemeClr val="tx1">
                    <a:lumMod val="50000"/>
                  </a:schemeClr>
                </a:solidFill>
              </a:rPr>
              <a:t>St Johns Water Management District</a:t>
            </a:r>
            <a:endParaRPr lang="en-US" dirty="0">
              <a:solidFill>
                <a:schemeClr val="tx1">
                  <a:lumMod val="50000"/>
                </a:schemeClr>
              </a:solidFill>
            </a:endParaRPr>
          </a:p>
        </p:txBody>
      </p:sp>
    </p:spTree>
    <p:extLst>
      <p:ext uri="{BB962C8B-B14F-4D97-AF65-F5344CB8AC3E}">
        <p14:creationId xmlns:p14="http://schemas.microsoft.com/office/powerpoint/2010/main" val="30844197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Number of Mitigation Projects in Area Due to Increased Flooding</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457199" y="2818554"/>
            <a:ext cx="4268114" cy="2026920"/>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4917946" y="2674139"/>
            <a:ext cx="3674059" cy="2317090"/>
          </a:xfrm>
        </p:spPr>
      </p:pic>
      <p:sp>
        <p:nvSpPr>
          <p:cNvPr id="5" name="Slide Number Placeholder 4"/>
          <p:cNvSpPr>
            <a:spLocks noGrp="1"/>
          </p:cNvSpPr>
          <p:nvPr>
            <p:ph type="sldNum" sz="quarter" idx="12"/>
          </p:nvPr>
        </p:nvSpPr>
        <p:spPr/>
        <p:txBody>
          <a:bodyPr/>
          <a:lstStyle/>
          <a:p>
            <a:fld id="{0D9C4C27-3F92-447F-917C-AFF9186DA294}" type="slidenum">
              <a:rPr lang="en-US" smtClean="0"/>
              <a:pPr/>
              <a:t>72</a:t>
            </a:fld>
            <a:endParaRPr lang="en-US" dirty="0"/>
          </a:p>
        </p:txBody>
      </p:sp>
      <p:sp>
        <p:nvSpPr>
          <p:cNvPr id="6" name="TextBox 5"/>
          <p:cNvSpPr txBox="1"/>
          <p:nvPr/>
        </p:nvSpPr>
        <p:spPr>
          <a:xfrm>
            <a:off x="228600" y="6203732"/>
            <a:ext cx="6348213" cy="646331"/>
          </a:xfrm>
          <a:prstGeom prst="rect">
            <a:avLst/>
          </a:prstGeom>
          <a:noFill/>
        </p:spPr>
        <p:txBody>
          <a:bodyPr wrap="none" rtlCol="0">
            <a:spAutoFit/>
          </a:bodyPr>
          <a:lstStyle/>
          <a:p>
            <a:r>
              <a:rPr lang="en-US" dirty="0">
                <a:solidFill>
                  <a:schemeClr val="tx1">
                    <a:lumMod val="50000"/>
                  </a:schemeClr>
                </a:solidFill>
                <a:ea typeface="ＭＳ Ｐゴシック" pitchFamily="34" charset="-128"/>
              </a:rPr>
              <a:t>Photos by E.A. Thomas</a:t>
            </a:r>
            <a:endParaRPr lang="en-US" dirty="0">
              <a:solidFill>
                <a:schemeClr val="tx1">
                  <a:lumMod val="50000"/>
                </a:schemeClr>
              </a:solidFill>
            </a:endParaRPr>
          </a:p>
          <a:p>
            <a:r>
              <a:rPr lang="en-US" altLang="en-US" dirty="0" smtClean="0">
                <a:solidFill>
                  <a:schemeClr val="tx1">
                    <a:lumMod val="50000"/>
                  </a:schemeClr>
                </a:solidFill>
                <a:ea typeface="ＭＳ Ｐゴシック" pitchFamily="34" charset="-128"/>
              </a:rPr>
              <a:t>Note</a:t>
            </a:r>
            <a:r>
              <a:rPr lang="en-US" altLang="en-US" dirty="0">
                <a:solidFill>
                  <a:schemeClr val="tx1">
                    <a:lumMod val="50000"/>
                  </a:schemeClr>
                </a:solidFill>
                <a:ea typeface="ＭＳ Ｐゴシック" pitchFamily="34" charset="-128"/>
              </a:rPr>
              <a:t>: This information is background; not in the case </a:t>
            </a:r>
            <a:r>
              <a:rPr lang="en-US" altLang="en-US" dirty="0" smtClean="0">
                <a:solidFill>
                  <a:schemeClr val="tx1">
                    <a:lumMod val="50000"/>
                  </a:schemeClr>
                </a:solidFill>
                <a:ea typeface="ＭＳ Ｐゴシック" pitchFamily="34" charset="-128"/>
              </a:rPr>
              <a:t>record</a:t>
            </a:r>
          </a:p>
        </p:txBody>
      </p:sp>
      <p:sp>
        <p:nvSpPr>
          <p:cNvPr id="9" name="TextBox 5"/>
          <p:cNvSpPr txBox="1">
            <a:spLocks noChangeArrowheads="1"/>
          </p:cNvSpPr>
          <p:nvPr/>
        </p:nvSpPr>
        <p:spPr bwMode="auto">
          <a:xfrm>
            <a:off x="381000" y="4884003"/>
            <a:ext cx="434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99CC"/>
              </a:buClr>
              <a:buSzPct val="90000"/>
              <a:buFont typeface="Wingdings" pitchFamily="2" charset="2"/>
              <a:buChar char="§"/>
              <a:defRPr sz="3200" b="1">
                <a:solidFill>
                  <a:schemeClr val="bg1"/>
                </a:solidFill>
                <a:latin typeface="Calibri" pitchFamily="34" charset="0"/>
                <a:ea typeface="ＭＳ Ｐゴシック" pitchFamily="34" charset="-128"/>
              </a:defRPr>
            </a:lvl1pPr>
            <a:lvl2pPr marL="742950" indent="-285750" eaLnBrk="0" hangingPunct="0">
              <a:spcBef>
                <a:spcPct val="20000"/>
              </a:spcBef>
              <a:buClr>
                <a:srgbClr val="9FB775"/>
              </a:buClr>
              <a:buSzPct val="90000"/>
              <a:buFont typeface="Wingdings" pitchFamily="2" charset="2"/>
              <a:buChar char="§"/>
              <a:defRPr sz="2800" b="1">
                <a:solidFill>
                  <a:schemeClr val="bg2"/>
                </a:solidFill>
                <a:latin typeface="Calibri" pitchFamily="34" charset="0"/>
                <a:ea typeface="ＭＳ Ｐゴシック" pitchFamily="34" charset="-128"/>
              </a:defRPr>
            </a:lvl2pPr>
            <a:lvl3pPr marL="1143000" indent="-228600" eaLnBrk="0" hangingPunct="0">
              <a:spcBef>
                <a:spcPct val="20000"/>
              </a:spcBef>
              <a:buClr>
                <a:srgbClr val="DDDDDD"/>
              </a:buClr>
              <a:buSzPct val="90000"/>
              <a:buFont typeface="Wingdings" pitchFamily="2" charset="2"/>
              <a:buChar char="§"/>
              <a:defRPr sz="2400" b="1">
                <a:solidFill>
                  <a:schemeClr val="bg1"/>
                </a:solidFill>
                <a:latin typeface="Calibri" pitchFamily="34" charset="0"/>
                <a:ea typeface="ＭＳ Ｐゴシック" pitchFamily="34" charset="-128"/>
              </a:defRPr>
            </a:lvl3pPr>
            <a:lvl4pPr marL="1600200" indent="-228600" eaLnBrk="0" hangingPunct="0">
              <a:spcBef>
                <a:spcPct val="20000"/>
              </a:spcBef>
              <a:buClr>
                <a:srgbClr val="0099CC"/>
              </a:buClr>
              <a:buSzPct val="90000"/>
              <a:buChar char="–"/>
              <a:defRPr sz="2000" b="1">
                <a:solidFill>
                  <a:schemeClr val="bg1"/>
                </a:solidFill>
                <a:latin typeface="Calibri" pitchFamily="34" charset="0"/>
                <a:ea typeface="ＭＳ Ｐゴシック" pitchFamily="34" charset="-128"/>
              </a:defRPr>
            </a:lvl4pPr>
            <a:lvl5pPr marL="2057400" indent="-228600" eaLnBrk="0" hangingPunct="0">
              <a:spcBef>
                <a:spcPct val="20000"/>
              </a:spcBef>
              <a:buClr>
                <a:srgbClr val="C0C0C0"/>
              </a:buClr>
              <a:buSzPct val="90000"/>
              <a:buChar char="»"/>
              <a:defRPr sz="2000" b="1">
                <a:solidFill>
                  <a:schemeClr val="bg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C0C0C0"/>
              </a:buClr>
              <a:buSzPct val="90000"/>
              <a:buChar char="»"/>
              <a:defRPr sz="2000" b="1">
                <a:solidFill>
                  <a:schemeClr val="bg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C0C0C0"/>
              </a:buClr>
              <a:buSzPct val="90000"/>
              <a:buChar char="»"/>
              <a:defRPr sz="2000" b="1">
                <a:solidFill>
                  <a:schemeClr val="bg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C0C0C0"/>
              </a:buClr>
              <a:buSzPct val="90000"/>
              <a:buChar char="»"/>
              <a:defRPr sz="2000" b="1">
                <a:solidFill>
                  <a:schemeClr val="bg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C0C0C0"/>
              </a:buClr>
              <a:buSzPct val="90000"/>
              <a:buChar char="»"/>
              <a:defRPr sz="2000" b="1">
                <a:solidFill>
                  <a:schemeClr val="bg1"/>
                </a:solidFill>
                <a:latin typeface="Calibri" pitchFamily="34" charset="0"/>
                <a:ea typeface="ＭＳ Ｐゴシック" pitchFamily="34" charset="-128"/>
              </a:defRPr>
            </a:lvl9pPr>
          </a:lstStyle>
          <a:p>
            <a:pPr algn="ctr" eaLnBrk="1" hangingPunct="1">
              <a:spcBef>
                <a:spcPct val="0"/>
              </a:spcBef>
              <a:buClrTx/>
              <a:buSzTx/>
              <a:buFontTx/>
              <a:buNone/>
            </a:pPr>
            <a:r>
              <a:rPr lang="en-US" altLang="en-US" sz="2400" b="0" i="0" dirty="0">
                <a:solidFill>
                  <a:srgbClr val="000000"/>
                </a:solidFill>
              </a:rPr>
              <a:t>Seawall </a:t>
            </a:r>
            <a:r>
              <a:rPr lang="en-US" altLang="en-US" sz="2400" b="0" i="0" dirty="0" smtClean="0">
                <a:solidFill>
                  <a:srgbClr val="000000"/>
                </a:solidFill>
              </a:rPr>
              <a:t>Construction </a:t>
            </a:r>
            <a:r>
              <a:rPr lang="en-US" altLang="en-US" sz="2400" b="0" i="0" dirty="0">
                <a:solidFill>
                  <a:srgbClr val="000000"/>
                </a:solidFill>
              </a:rPr>
              <a:t>in </a:t>
            </a:r>
            <a:r>
              <a:rPr lang="en-US" altLang="en-US" sz="2400" b="0" i="0" dirty="0" smtClean="0">
                <a:solidFill>
                  <a:srgbClr val="000000"/>
                </a:solidFill>
              </a:rPr>
              <a:t/>
            </a:r>
            <a:br>
              <a:rPr lang="en-US" altLang="en-US" sz="2400" b="0" i="0" dirty="0" smtClean="0">
                <a:solidFill>
                  <a:srgbClr val="000000"/>
                </a:solidFill>
              </a:rPr>
            </a:br>
            <a:r>
              <a:rPr lang="en-US" altLang="en-US" sz="2400" b="0" i="0" dirty="0" smtClean="0">
                <a:solidFill>
                  <a:srgbClr val="000000"/>
                </a:solidFill>
              </a:rPr>
              <a:t>St</a:t>
            </a:r>
            <a:r>
              <a:rPr lang="en-US" altLang="en-US" sz="2400" b="0" i="0" dirty="0">
                <a:solidFill>
                  <a:srgbClr val="000000"/>
                </a:solidFill>
              </a:rPr>
              <a:t>. </a:t>
            </a:r>
            <a:r>
              <a:rPr lang="en-US" altLang="en-US" sz="2400" b="0" i="0" dirty="0" smtClean="0">
                <a:solidFill>
                  <a:srgbClr val="000000"/>
                </a:solidFill>
              </a:rPr>
              <a:t>Augustine</a:t>
            </a:r>
            <a:endParaRPr lang="en-US" altLang="en-US" sz="2400" b="0" i="0" dirty="0">
              <a:solidFill>
                <a:srgbClr val="000000"/>
              </a:solidFill>
            </a:endParaRPr>
          </a:p>
        </p:txBody>
      </p:sp>
      <p:sp>
        <p:nvSpPr>
          <p:cNvPr id="10" name="TextBox 8"/>
          <p:cNvSpPr txBox="1">
            <a:spLocks noChangeArrowheads="1"/>
          </p:cNvSpPr>
          <p:nvPr/>
        </p:nvSpPr>
        <p:spPr bwMode="auto">
          <a:xfrm>
            <a:off x="5181600" y="5036403"/>
            <a:ext cx="32124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99CC"/>
              </a:buClr>
              <a:buSzPct val="90000"/>
              <a:buFont typeface="Wingdings" pitchFamily="2" charset="2"/>
              <a:buChar char="§"/>
              <a:defRPr sz="3200" b="1">
                <a:solidFill>
                  <a:schemeClr val="bg1"/>
                </a:solidFill>
                <a:latin typeface="Calibri" pitchFamily="34" charset="0"/>
                <a:ea typeface="ＭＳ Ｐゴシック" pitchFamily="34" charset="-128"/>
              </a:defRPr>
            </a:lvl1pPr>
            <a:lvl2pPr marL="742950" indent="-285750" eaLnBrk="0" hangingPunct="0">
              <a:spcBef>
                <a:spcPct val="20000"/>
              </a:spcBef>
              <a:buClr>
                <a:srgbClr val="9FB775"/>
              </a:buClr>
              <a:buSzPct val="90000"/>
              <a:buFont typeface="Wingdings" pitchFamily="2" charset="2"/>
              <a:buChar char="§"/>
              <a:defRPr sz="2800" b="1">
                <a:solidFill>
                  <a:schemeClr val="bg2"/>
                </a:solidFill>
                <a:latin typeface="Calibri" pitchFamily="34" charset="0"/>
                <a:ea typeface="ＭＳ Ｐゴシック" pitchFamily="34" charset="-128"/>
              </a:defRPr>
            </a:lvl2pPr>
            <a:lvl3pPr marL="1143000" indent="-228600" eaLnBrk="0" hangingPunct="0">
              <a:spcBef>
                <a:spcPct val="20000"/>
              </a:spcBef>
              <a:buClr>
                <a:srgbClr val="DDDDDD"/>
              </a:buClr>
              <a:buSzPct val="90000"/>
              <a:buFont typeface="Wingdings" pitchFamily="2" charset="2"/>
              <a:buChar char="§"/>
              <a:defRPr sz="2400" b="1">
                <a:solidFill>
                  <a:schemeClr val="bg1"/>
                </a:solidFill>
                <a:latin typeface="Calibri" pitchFamily="34" charset="0"/>
                <a:ea typeface="ＭＳ Ｐゴシック" pitchFamily="34" charset="-128"/>
              </a:defRPr>
            </a:lvl3pPr>
            <a:lvl4pPr marL="1600200" indent="-228600" eaLnBrk="0" hangingPunct="0">
              <a:spcBef>
                <a:spcPct val="20000"/>
              </a:spcBef>
              <a:buClr>
                <a:srgbClr val="0099CC"/>
              </a:buClr>
              <a:buSzPct val="90000"/>
              <a:buChar char="–"/>
              <a:defRPr sz="2000" b="1">
                <a:solidFill>
                  <a:schemeClr val="bg1"/>
                </a:solidFill>
                <a:latin typeface="Calibri" pitchFamily="34" charset="0"/>
                <a:ea typeface="ＭＳ Ｐゴシック" pitchFamily="34" charset="-128"/>
              </a:defRPr>
            </a:lvl4pPr>
            <a:lvl5pPr marL="2057400" indent="-228600" eaLnBrk="0" hangingPunct="0">
              <a:spcBef>
                <a:spcPct val="20000"/>
              </a:spcBef>
              <a:buClr>
                <a:srgbClr val="C0C0C0"/>
              </a:buClr>
              <a:buSzPct val="90000"/>
              <a:buChar char="»"/>
              <a:defRPr sz="2000" b="1">
                <a:solidFill>
                  <a:schemeClr val="bg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C0C0C0"/>
              </a:buClr>
              <a:buSzPct val="90000"/>
              <a:buChar char="»"/>
              <a:defRPr sz="2000" b="1">
                <a:solidFill>
                  <a:schemeClr val="bg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C0C0C0"/>
              </a:buClr>
              <a:buSzPct val="90000"/>
              <a:buChar char="»"/>
              <a:defRPr sz="2000" b="1">
                <a:solidFill>
                  <a:schemeClr val="bg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C0C0C0"/>
              </a:buClr>
              <a:buSzPct val="90000"/>
              <a:buChar char="»"/>
              <a:defRPr sz="2000" b="1">
                <a:solidFill>
                  <a:schemeClr val="bg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C0C0C0"/>
              </a:buClr>
              <a:buSzPct val="90000"/>
              <a:buChar char="»"/>
              <a:defRPr sz="2000" b="1">
                <a:solidFill>
                  <a:schemeClr val="bg1"/>
                </a:solidFill>
                <a:latin typeface="Calibri" pitchFamily="34" charset="0"/>
                <a:ea typeface="ＭＳ Ｐゴシック" pitchFamily="34" charset="-128"/>
              </a:defRPr>
            </a:lvl9pPr>
          </a:lstStyle>
          <a:p>
            <a:pPr eaLnBrk="1" hangingPunct="1">
              <a:spcBef>
                <a:spcPct val="0"/>
              </a:spcBef>
              <a:buClrTx/>
              <a:buSzTx/>
              <a:buFontTx/>
              <a:buNone/>
            </a:pPr>
            <a:r>
              <a:rPr lang="en-US" altLang="en-US" sz="2400" b="0" i="0" dirty="0">
                <a:solidFill>
                  <a:srgbClr val="000000"/>
                </a:solidFill>
              </a:rPr>
              <a:t>Floodwall </a:t>
            </a:r>
            <a:r>
              <a:rPr lang="en-US" altLang="en-US" sz="2400" b="0" i="0" dirty="0" smtClean="0">
                <a:solidFill>
                  <a:srgbClr val="000000"/>
                </a:solidFill>
              </a:rPr>
              <a:t>in Jacksonville</a:t>
            </a:r>
            <a:endParaRPr lang="en-US" altLang="en-US" sz="2400" b="0" i="0" dirty="0">
              <a:solidFill>
                <a:srgbClr val="000000"/>
              </a:solidFill>
            </a:endParaRPr>
          </a:p>
        </p:txBody>
      </p:sp>
    </p:spTree>
    <p:extLst>
      <p:ext uri="{BB962C8B-B14F-4D97-AF65-F5344CB8AC3E}">
        <p14:creationId xmlns:p14="http://schemas.microsoft.com/office/powerpoint/2010/main" val="12108428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8686800" cy="1097461"/>
          </a:xfrm>
        </p:spPr>
        <p:txBody>
          <a:bodyPr/>
          <a:lstStyle/>
          <a:p>
            <a:r>
              <a:rPr lang="en-US" dirty="0" smtClean="0"/>
              <a:t>National Hazard Mitigation Collaborative Alliance Toured the Area in 2012</a:t>
            </a:r>
            <a:endParaRPr lang="en-US"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401888" y="2667000"/>
            <a:ext cx="4192408" cy="2438400"/>
          </a:xfrm>
        </p:spPr>
      </p:pic>
      <p:sp>
        <p:nvSpPr>
          <p:cNvPr id="5" name="Slide Number Placeholder 4"/>
          <p:cNvSpPr>
            <a:spLocks noGrp="1"/>
          </p:cNvSpPr>
          <p:nvPr>
            <p:ph type="sldNum" sz="quarter" idx="12"/>
          </p:nvPr>
        </p:nvSpPr>
        <p:spPr/>
        <p:txBody>
          <a:bodyPr/>
          <a:lstStyle/>
          <a:p>
            <a:fld id="{0D9C4C27-3F92-447F-917C-AFF9186DA294}" type="slidenum">
              <a:rPr lang="en-US" smtClean="0"/>
              <a:pPr/>
              <a:t>73</a:t>
            </a:fld>
            <a:endParaRPr lang="en-US" dirty="0"/>
          </a:p>
        </p:txBody>
      </p:sp>
      <p:sp>
        <p:nvSpPr>
          <p:cNvPr id="6" name="TextBox 5"/>
          <p:cNvSpPr txBox="1"/>
          <p:nvPr/>
        </p:nvSpPr>
        <p:spPr>
          <a:xfrm>
            <a:off x="228600" y="6203732"/>
            <a:ext cx="6348213" cy="646331"/>
          </a:xfrm>
          <a:prstGeom prst="rect">
            <a:avLst/>
          </a:prstGeom>
          <a:noFill/>
        </p:spPr>
        <p:txBody>
          <a:bodyPr wrap="none" rtlCol="0">
            <a:spAutoFit/>
          </a:bodyPr>
          <a:lstStyle/>
          <a:p>
            <a:r>
              <a:rPr lang="en-US" dirty="0">
                <a:solidFill>
                  <a:schemeClr val="tx1">
                    <a:lumMod val="50000"/>
                  </a:schemeClr>
                </a:solidFill>
                <a:ea typeface="ＭＳ Ｐゴシック" pitchFamily="34" charset="-128"/>
              </a:rPr>
              <a:t>Photos by E.A. Thomas</a:t>
            </a:r>
            <a:endParaRPr lang="en-US" dirty="0">
              <a:solidFill>
                <a:schemeClr val="tx1">
                  <a:lumMod val="50000"/>
                </a:schemeClr>
              </a:solidFill>
            </a:endParaRPr>
          </a:p>
          <a:p>
            <a:r>
              <a:rPr lang="en-US" altLang="en-US" dirty="0" smtClean="0">
                <a:solidFill>
                  <a:schemeClr val="tx1">
                    <a:lumMod val="50000"/>
                  </a:schemeClr>
                </a:solidFill>
                <a:ea typeface="ＭＳ Ｐゴシック" pitchFamily="34" charset="-128"/>
              </a:rPr>
              <a:t>Note</a:t>
            </a:r>
            <a:r>
              <a:rPr lang="en-US" altLang="en-US" dirty="0">
                <a:solidFill>
                  <a:schemeClr val="tx1">
                    <a:lumMod val="50000"/>
                  </a:schemeClr>
                </a:solidFill>
                <a:ea typeface="ＭＳ Ｐゴシック" pitchFamily="34" charset="-128"/>
              </a:rPr>
              <a:t>: This information is background; not in the case </a:t>
            </a:r>
            <a:r>
              <a:rPr lang="en-US" altLang="en-US" dirty="0" smtClean="0">
                <a:solidFill>
                  <a:schemeClr val="tx1">
                    <a:lumMod val="50000"/>
                  </a:schemeClr>
                </a:solidFill>
                <a:ea typeface="ＭＳ Ｐゴシック" pitchFamily="34" charset="-128"/>
              </a:rPr>
              <a:t>record</a:t>
            </a:r>
          </a:p>
        </p:txBody>
      </p:sp>
      <p:sp>
        <p:nvSpPr>
          <p:cNvPr id="11" name="Content Placeholder 10"/>
          <p:cNvSpPr>
            <a:spLocks noGrp="1"/>
          </p:cNvSpPr>
          <p:nvPr>
            <p:ph sz="half" idx="2"/>
          </p:nvPr>
        </p:nvSpPr>
        <p:spPr>
          <a:xfrm>
            <a:off x="4648200" y="2057400"/>
            <a:ext cx="4191000" cy="3809999"/>
          </a:xfrm>
        </p:spPr>
        <p:txBody>
          <a:bodyPr/>
          <a:lstStyle/>
          <a:p>
            <a:pPr marL="109728" indent="0">
              <a:buNone/>
            </a:pPr>
            <a:r>
              <a:rPr lang="en-US" altLang="en-US" dirty="0" smtClean="0">
                <a:solidFill>
                  <a:srgbClr val="000000"/>
                </a:solidFill>
              </a:rPr>
              <a:t>Observations:</a:t>
            </a:r>
          </a:p>
          <a:p>
            <a:r>
              <a:rPr lang="en-US" altLang="en-US" dirty="0" smtClean="0">
                <a:solidFill>
                  <a:srgbClr val="000000"/>
                </a:solidFill>
              </a:rPr>
              <a:t>Serious </a:t>
            </a:r>
            <a:r>
              <a:rPr lang="en-US" altLang="en-US" dirty="0">
                <a:solidFill>
                  <a:srgbClr val="000000"/>
                </a:solidFill>
              </a:rPr>
              <a:t>and worsening flood problems in the </a:t>
            </a:r>
            <a:r>
              <a:rPr lang="en-US" altLang="en-US" dirty="0" smtClean="0">
                <a:solidFill>
                  <a:srgbClr val="000000"/>
                </a:solidFill>
              </a:rPr>
              <a:t>area</a:t>
            </a:r>
          </a:p>
          <a:p>
            <a:r>
              <a:rPr lang="en-US" altLang="en-US" dirty="0" smtClean="0">
                <a:solidFill>
                  <a:srgbClr val="000000"/>
                </a:solidFill>
              </a:rPr>
              <a:t>Need </a:t>
            </a:r>
            <a:r>
              <a:rPr lang="en-US" altLang="en-US" dirty="0">
                <a:solidFill>
                  <a:srgbClr val="000000"/>
                </a:solidFill>
              </a:rPr>
              <a:t>for better Low Impact Development (LID)-based development standards and </a:t>
            </a:r>
            <a:r>
              <a:rPr lang="en-US" altLang="en-US" dirty="0" err="1">
                <a:solidFill>
                  <a:srgbClr val="000000"/>
                </a:solidFill>
              </a:rPr>
              <a:t>stormwater</a:t>
            </a:r>
            <a:r>
              <a:rPr lang="en-US" altLang="en-US" dirty="0">
                <a:solidFill>
                  <a:srgbClr val="000000"/>
                </a:solidFill>
              </a:rPr>
              <a:t> system maintenance</a:t>
            </a:r>
            <a:endParaRPr lang="en-US" dirty="0"/>
          </a:p>
        </p:txBody>
      </p:sp>
    </p:spTree>
    <p:extLst>
      <p:ext uri="{BB962C8B-B14F-4D97-AF65-F5344CB8AC3E}">
        <p14:creationId xmlns:p14="http://schemas.microsoft.com/office/powerpoint/2010/main" val="24533243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Koontz</a:t>
            </a:r>
            <a:r>
              <a:rPr lang="en-US" dirty="0" smtClean="0"/>
              <a:t> Case</a:t>
            </a:r>
            <a:br>
              <a:rPr lang="en-US" dirty="0" smtClean="0"/>
            </a:br>
            <a:endParaRPr lang="en-US" dirty="0"/>
          </a:p>
        </p:txBody>
      </p:sp>
      <p:sp>
        <p:nvSpPr>
          <p:cNvPr id="3" name="Content Placeholder 2"/>
          <p:cNvSpPr>
            <a:spLocks noGrp="1"/>
          </p:cNvSpPr>
          <p:nvPr>
            <p:ph sz="half" idx="1"/>
          </p:nvPr>
        </p:nvSpPr>
        <p:spPr>
          <a:xfrm>
            <a:off x="457200" y="1524000"/>
            <a:ext cx="8503920" cy="3124200"/>
          </a:xfrm>
        </p:spPr>
        <p:style>
          <a:lnRef idx="1">
            <a:schemeClr val="dk1"/>
          </a:lnRef>
          <a:fillRef idx="2">
            <a:schemeClr val="dk1"/>
          </a:fillRef>
          <a:effectRef idx="1">
            <a:schemeClr val="dk1"/>
          </a:effectRef>
          <a:fontRef idx="minor">
            <a:schemeClr val="dk1"/>
          </a:fontRef>
        </p:style>
        <p:txBody>
          <a:bodyPr/>
          <a:lstStyle/>
          <a:p>
            <a:pPr marL="109728" indent="0">
              <a:spcBef>
                <a:spcPts val="0"/>
              </a:spcBef>
              <a:buNone/>
            </a:pPr>
            <a:r>
              <a:rPr lang="en-US" b="1" dirty="0" smtClean="0">
                <a:solidFill>
                  <a:schemeClr val="tx1">
                    <a:lumMod val="50000"/>
                  </a:schemeClr>
                </a:solidFill>
              </a:rPr>
              <a:t>Discussions with Koontz</a:t>
            </a:r>
          </a:p>
          <a:p>
            <a:pPr>
              <a:spcBef>
                <a:spcPts val="0"/>
              </a:spcBef>
            </a:pPr>
            <a:r>
              <a:rPr lang="en-US" sz="2200" dirty="0" smtClean="0">
                <a:solidFill>
                  <a:schemeClr val="tx1">
                    <a:lumMod val="50000"/>
                  </a:schemeClr>
                </a:solidFill>
              </a:rPr>
              <a:t>Contractor is willing, in return for the permit, to offer the rest of his land for a conservation easement</a:t>
            </a:r>
          </a:p>
          <a:p>
            <a:pPr>
              <a:spcBef>
                <a:spcPts val="0"/>
              </a:spcBef>
            </a:pPr>
            <a:r>
              <a:rPr lang="en-US" sz="2200" dirty="0" smtClean="0">
                <a:solidFill>
                  <a:schemeClr val="tx1">
                    <a:lumMod val="50000"/>
                  </a:schemeClr>
                </a:solidFill>
              </a:rPr>
              <a:t>District offers two possible suggestions:</a:t>
            </a:r>
          </a:p>
          <a:p>
            <a:pPr marL="859536" lvl="1" indent="-457200">
              <a:spcBef>
                <a:spcPts val="0"/>
              </a:spcBef>
              <a:buFont typeface="+mj-lt"/>
              <a:buAutoNum type="alphaLcParenR"/>
            </a:pPr>
            <a:r>
              <a:rPr lang="en-US" sz="2200" dirty="0" smtClean="0">
                <a:solidFill>
                  <a:schemeClr val="tx1">
                    <a:lumMod val="50000"/>
                  </a:schemeClr>
                </a:solidFill>
              </a:rPr>
              <a:t>Limit development to 1 acre; or</a:t>
            </a:r>
          </a:p>
          <a:p>
            <a:pPr marL="859536" lvl="1" indent="-457200">
              <a:spcBef>
                <a:spcPts val="0"/>
              </a:spcBef>
              <a:buFont typeface="+mj-lt"/>
              <a:buAutoNum type="alphaLcParenR"/>
            </a:pPr>
            <a:r>
              <a:rPr lang="en-US" sz="2200" dirty="0" smtClean="0">
                <a:solidFill>
                  <a:schemeClr val="tx1">
                    <a:lumMod val="50000"/>
                  </a:schemeClr>
                </a:solidFill>
              </a:rPr>
              <a:t>Hire contractors to mitigation district-owned wetlands several miles away (i.e., pay money to enhance those public wetlands)</a:t>
            </a:r>
            <a:endParaRPr lang="en-US" sz="2200" dirty="0">
              <a:solidFill>
                <a:schemeClr val="tx1">
                  <a:lumMod val="50000"/>
                </a:schemeClr>
              </a:solidFill>
            </a:endParaRPr>
          </a:p>
        </p:txBody>
      </p:sp>
      <p:sp>
        <p:nvSpPr>
          <p:cNvPr id="4" name="Content Placeholder 3"/>
          <p:cNvSpPr>
            <a:spLocks noGrp="1"/>
          </p:cNvSpPr>
          <p:nvPr>
            <p:ph sz="half" idx="2"/>
          </p:nvPr>
        </p:nvSpPr>
        <p:spPr>
          <a:xfrm>
            <a:off x="457200" y="4800600"/>
            <a:ext cx="8503920" cy="1295399"/>
          </a:xfrm>
        </p:spPr>
        <p:style>
          <a:lnRef idx="1">
            <a:schemeClr val="accent4"/>
          </a:lnRef>
          <a:fillRef idx="2">
            <a:schemeClr val="accent4"/>
          </a:fillRef>
          <a:effectRef idx="1">
            <a:schemeClr val="accent4"/>
          </a:effectRef>
          <a:fontRef idx="minor">
            <a:schemeClr val="dk1"/>
          </a:fontRef>
        </p:style>
        <p:txBody>
          <a:bodyPr/>
          <a:lstStyle/>
          <a:p>
            <a:pPr marL="109728" indent="0">
              <a:spcBef>
                <a:spcPts val="0"/>
              </a:spcBef>
              <a:buNone/>
            </a:pPr>
            <a:r>
              <a:rPr lang="en-US" b="1" dirty="0" smtClean="0">
                <a:solidFill>
                  <a:schemeClr val="tx1">
                    <a:lumMod val="50000"/>
                  </a:schemeClr>
                </a:solidFill>
              </a:rPr>
              <a:t>Koontz response: No way! See you in court</a:t>
            </a:r>
          </a:p>
          <a:p>
            <a:pPr>
              <a:spcBef>
                <a:spcPts val="0"/>
              </a:spcBef>
            </a:pPr>
            <a:r>
              <a:rPr lang="en-US" dirty="0" smtClean="0">
                <a:solidFill>
                  <a:schemeClr val="tx1">
                    <a:lumMod val="50000"/>
                  </a:schemeClr>
                </a:solidFill>
              </a:rPr>
              <a:t>Koontz wins money damages at trial, loses on appeal to Florida Supreme Court </a:t>
            </a:r>
            <a:endParaRPr lang="en-US" dirty="0">
              <a:solidFill>
                <a:schemeClr val="tx1">
                  <a:lumMod val="50000"/>
                </a:schemeClr>
              </a:solidFill>
            </a:endParaRPr>
          </a:p>
        </p:txBody>
      </p:sp>
      <p:sp>
        <p:nvSpPr>
          <p:cNvPr id="5" name="Slide Number Placeholder 4"/>
          <p:cNvSpPr>
            <a:spLocks noGrp="1"/>
          </p:cNvSpPr>
          <p:nvPr>
            <p:ph type="sldNum" sz="quarter" idx="12"/>
          </p:nvPr>
        </p:nvSpPr>
        <p:spPr/>
        <p:txBody>
          <a:bodyPr/>
          <a:lstStyle/>
          <a:p>
            <a:fld id="{0D9C4C27-3F92-447F-917C-AFF9186DA294}" type="slidenum">
              <a:rPr lang="en-US" smtClean="0"/>
              <a:pPr/>
              <a:t>74</a:t>
            </a:fld>
            <a:endParaRPr lang="en-US" dirty="0"/>
          </a:p>
        </p:txBody>
      </p:sp>
    </p:spTree>
    <p:extLst>
      <p:ext uri="{BB962C8B-B14F-4D97-AF65-F5344CB8AC3E}">
        <p14:creationId xmlns:p14="http://schemas.microsoft.com/office/powerpoint/2010/main" val="27558481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Supreme Court</a:t>
            </a:r>
            <a:br>
              <a:rPr lang="en-US" dirty="0" smtClean="0"/>
            </a:br>
            <a:endParaRPr lang="en-US" dirty="0"/>
          </a:p>
        </p:txBody>
      </p:sp>
      <p:sp>
        <p:nvSpPr>
          <p:cNvPr id="3" name="Content Placeholder 2"/>
          <p:cNvSpPr>
            <a:spLocks noGrp="1"/>
          </p:cNvSpPr>
          <p:nvPr>
            <p:ph idx="1"/>
          </p:nvPr>
        </p:nvSpPr>
        <p:spPr/>
        <p:txBody>
          <a:bodyPr>
            <a:normAutofit/>
          </a:bodyPr>
          <a:lstStyle/>
          <a:p>
            <a:pPr marL="109728" indent="0" algn="ctr">
              <a:spcBef>
                <a:spcPts val="1200"/>
              </a:spcBef>
              <a:buNone/>
            </a:pPr>
            <a:r>
              <a:rPr lang="en-US"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ＭＳ Ｐゴシック" pitchFamily="34" charset="-128"/>
              </a:rPr>
              <a:t>Koontz Wins!</a:t>
            </a:r>
          </a:p>
        </p:txBody>
      </p:sp>
      <p:sp>
        <p:nvSpPr>
          <p:cNvPr id="4" name="Slide Number Placeholder 3"/>
          <p:cNvSpPr>
            <a:spLocks noGrp="1"/>
          </p:cNvSpPr>
          <p:nvPr>
            <p:ph type="sldNum" sz="quarter" idx="12"/>
          </p:nvPr>
        </p:nvSpPr>
        <p:spPr/>
        <p:txBody>
          <a:bodyPr/>
          <a:lstStyle/>
          <a:p>
            <a:fld id="{AA10C721-AE2B-4C04-8E90-2142017EF61E}" type="slidenum">
              <a:rPr lang="en-US" smtClean="0"/>
              <a:t>75</a:t>
            </a:fld>
            <a:endParaRPr lang="en-US" dirty="0"/>
          </a:p>
        </p:txBody>
      </p:sp>
    </p:spTree>
    <p:extLst>
      <p:ext uri="{BB962C8B-B14F-4D97-AF65-F5344CB8AC3E}">
        <p14:creationId xmlns:p14="http://schemas.microsoft.com/office/powerpoint/2010/main" val="34727789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News</a:t>
            </a:r>
            <a:br>
              <a:rPr lang="en-US" dirty="0" smtClean="0"/>
            </a:br>
            <a:endParaRPr lang="en-US" dirty="0"/>
          </a:p>
        </p:txBody>
      </p:sp>
      <p:sp>
        <p:nvSpPr>
          <p:cNvPr id="3" name="Content Placeholder 2"/>
          <p:cNvSpPr>
            <a:spLocks noGrp="1"/>
          </p:cNvSpPr>
          <p:nvPr>
            <p:ph sz="half" idx="1"/>
          </p:nvPr>
        </p:nvSpPr>
        <p:spPr>
          <a:xfrm>
            <a:off x="457200" y="1828800"/>
            <a:ext cx="8382000" cy="1447799"/>
          </a:xfrm>
        </p:spPr>
        <p:txBody>
          <a:bodyPr/>
          <a:lstStyle/>
          <a:p>
            <a:r>
              <a:rPr lang="en-US" altLang="en-US" dirty="0">
                <a:ea typeface="ＭＳ Ｐゴシック" pitchFamily="34" charset="-128"/>
              </a:rPr>
              <a:t>The Supreme Court seems to agree with </a:t>
            </a:r>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safe-development-based </a:t>
            </a:r>
            <a:r>
              <a:rPr lang="en-US" altLang="en-US" dirty="0" smtClean="0">
                <a:ea typeface="ＭＳ Ｐゴシック" pitchFamily="34" charset="-128"/>
              </a:rPr>
              <a:t>planning</a:t>
            </a:r>
          </a:p>
          <a:p>
            <a:r>
              <a:rPr lang="en-US" altLang="en-US" dirty="0">
                <a:ea typeface="ＭＳ Ｐゴシック" pitchFamily="34" charset="-128"/>
              </a:rPr>
              <a:t>Justice Alito wrote in the majority opinion</a:t>
            </a:r>
            <a:r>
              <a:rPr lang="en-US" altLang="en-US" dirty="0" smtClean="0">
                <a:ea typeface="ＭＳ Ｐゴシック" pitchFamily="34" charset="-128"/>
              </a:rPr>
              <a:t>:</a:t>
            </a:r>
          </a:p>
          <a:p>
            <a:pPr marL="1588" indent="-1588">
              <a:buNone/>
            </a:pPr>
            <a:endParaRPr lang="en-US" b="1" dirty="0"/>
          </a:p>
        </p:txBody>
      </p:sp>
      <p:sp>
        <p:nvSpPr>
          <p:cNvPr id="5" name="Content Placeholder 4"/>
          <p:cNvSpPr>
            <a:spLocks noGrp="1"/>
          </p:cNvSpPr>
          <p:nvPr>
            <p:ph sz="half" idx="2"/>
          </p:nvPr>
        </p:nvSpPr>
        <p:spPr>
          <a:xfrm>
            <a:off x="914400" y="3429000"/>
            <a:ext cx="7467600" cy="2438399"/>
          </a:xfrm>
          <a:prstGeom prst="foldedCorner">
            <a:avLst/>
          </a:prstGeom>
        </p:spPr>
        <p:style>
          <a:lnRef idx="1">
            <a:schemeClr val="accent6"/>
          </a:lnRef>
          <a:fillRef idx="2">
            <a:schemeClr val="accent6"/>
          </a:fillRef>
          <a:effectRef idx="1">
            <a:schemeClr val="accent6"/>
          </a:effectRef>
          <a:fontRef idx="minor">
            <a:schemeClr val="dk1"/>
          </a:fontRef>
        </p:style>
        <p:txBody>
          <a:bodyPr anchor="ctr"/>
          <a:lstStyle/>
          <a:p>
            <a:pPr marL="109728" indent="0">
              <a:spcBef>
                <a:spcPts val="0"/>
              </a:spcBef>
              <a:spcAft>
                <a:spcPts val="0"/>
              </a:spcAft>
              <a:buNone/>
            </a:pPr>
            <a:endParaRPr lang="en-US" altLang="en-US" dirty="0" smtClean="0">
              <a:solidFill>
                <a:srgbClr val="000000"/>
              </a:solidFill>
              <a:ea typeface="ＭＳ Ｐゴシック" pitchFamily="34" charset="-128"/>
            </a:endParaRPr>
          </a:p>
          <a:p>
            <a:pPr marL="109728" indent="0">
              <a:spcBef>
                <a:spcPts val="0"/>
              </a:spcBef>
              <a:buNone/>
            </a:pPr>
            <a:r>
              <a:rPr lang="en-US" altLang="en-US" dirty="0" smtClean="0">
                <a:solidFill>
                  <a:srgbClr val="000000"/>
                </a:solidFill>
                <a:ea typeface="ＭＳ Ｐゴシック" pitchFamily="34" charset="-128"/>
              </a:rPr>
              <a:t>"</a:t>
            </a:r>
            <a:r>
              <a:rPr lang="en-US" altLang="en-US" dirty="0">
                <a:solidFill>
                  <a:srgbClr val="000000"/>
                </a:solidFill>
                <a:ea typeface="ＭＳ Ｐゴシック" pitchFamily="34" charset="-128"/>
              </a:rPr>
              <a:t>Insisting that landowners internalize the negative externalities of their conduct is a hallmark of responsible land-use policy, and we have long sustained such regulations against constitutional attack. See </a:t>
            </a:r>
            <a:r>
              <a:rPr lang="en-US" altLang="en-US" i="1" dirty="0">
                <a:solidFill>
                  <a:srgbClr val="000000"/>
                </a:solidFill>
                <a:ea typeface="ＭＳ Ｐゴシック" pitchFamily="34" charset="-128"/>
              </a:rPr>
              <a:t>Village of Euclid</a:t>
            </a:r>
            <a:r>
              <a:rPr lang="en-US" altLang="en-US" dirty="0">
                <a:solidFill>
                  <a:srgbClr val="000000"/>
                </a:solidFill>
                <a:ea typeface="ＭＳ Ｐゴシック" pitchFamily="34" charset="-128"/>
              </a:rPr>
              <a:t> v. </a:t>
            </a:r>
            <a:r>
              <a:rPr lang="en-US" altLang="en-US" i="1" dirty="0">
                <a:solidFill>
                  <a:srgbClr val="000000"/>
                </a:solidFill>
                <a:ea typeface="ＭＳ Ｐゴシック" pitchFamily="34" charset="-128"/>
              </a:rPr>
              <a:t>Ambler Realty Co.</a:t>
            </a:r>
            <a:r>
              <a:rPr lang="en-US" altLang="en-US" dirty="0">
                <a:solidFill>
                  <a:srgbClr val="000000"/>
                </a:solidFill>
                <a:ea typeface="ＭＳ Ｐゴシック" pitchFamily="34" charset="-128"/>
              </a:rPr>
              <a:t>, 272 U.S. 365 (1926)."</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AA10C721-AE2B-4C04-8E90-2142017EF61E}" type="slidenum">
              <a:rPr lang="en-US" smtClean="0"/>
              <a:t>76</a:t>
            </a:fld>
            <a:endParaRPr lang="en-US" dirty="0"/>
          </a:p>
        </p:txBody>
      </p:sp>
    </p:spTree>
    <p:extLst>
      <p:ext uri="{BB962C8B-B14F-4D97-AF65-F5344CB8AC3E}">
        <p14:creationId xmlns:p14="http://schemas.microsoft.com/office/powerpoint/2010/main" val="21063350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Aftermath: Viewpoints</a:t>
            </a:r>
            <a:br>
              <a:rPr lang="en-US" dirty="0" smtClean="0"/>
            </a:br>
            <a:endParaRPr lang="en-US" dirty="0"/>
          </a:p>
        </p:txBody>
      </p:sp>
      <p:sp>
        <p:nvSpPr>
          <p:cNvPr id="5" name="Content Placeholder 4"/>
          <p:cNvSpPr>
            <a:spLocks noGrp="1"/>
          </p:cNvSpPr>
          <p:nvPr>
            <p:ph sz="half" idx="1"/>
          </p:nvPr>
        </p:nvSpPr>
        <p:spPr>
          <a:xfrm>
            <a:off x="457200" y="2057401"/>
            <a:ext cx="4038600" cy="2057399"/>
          </a:xfrm>
          <a:prstGeom prst="wedgeEllipseCallout">
            <a:avLst>
              <a:gd name="adj1" fmla="val -30739"/>
              <a:gd name="adj2" fmla="val 78241"/>
            </a:avLst>
          </a:prstGeom>
        </p:spPr>
        <p:style>
          <a:lnRef idx="1">
            <a:schemeClr val="accent3"/>
          </a:lnRef>
          <a:fillRef idx="2">
            <a:schemeClr val="accent3"/>
          </a:fillRef>
          <a:effectRef idx="1">
            <a:schemeClr val="accent3"/>
          </a:effectRef>
          <a:fontRef idx="minor">
            <a:schemeClr val="dk1"/>
          </a:fontRef>
        </p:style>
        <p:txBody>
          <a:bodyPr anchor="ctr">
            <a:normAutofit/>
          </a:bodyPr>
          <a:lstStyle/>
          <a:p>
            <a:pPr marL="109728" indent="0" algn="ctr">
              <a:buNone/>
            </a:pPr>
            <a:r>
              <a:rPr lang="en-US" sz="5400" b="1" dirty="0" smtClean="0">
                <a:solidFill>
                  <a:srgbClr val="000000"/>
                </a:solidFill>
                <a:latin typeface="Britannic Bold" panose="020B0903060703020204" pitchFamily="34" charset="0"/>
              </a:rPr>
              <a:t>Victory!</a:t>
            </a:r>
            <a:endParaRPr lang="en-US" sz="5400" b="1" dirty="0">
              <a:solidFill>
                <a:srgbClr val="000000"/>
              </a:solidFill>
              <a:latin typeface="Britannic Bold" panose="020B0903060703020204" pitchFamily="34" charset="0"/>
            </a:endParaRPr>
          </a:p>
        </p:txBody>
      </p:sp>
      <p:sp>
        <p:nvSpPr>
          <p:cNvPr id="6" name="Content Placeholder 5"/>
          <p:cNvSpPr>
            <a:spLocks noGrp="1"/>
          </p:cNvSpPr>
          <p:nvPr>
            <p:ph sz="half" idx="2"/>
          </p:nvPr>
        </p:nvSpPr>
        <p:spPr>
          <a:xfrm>
            <a:off x="4267200" y="3276600"/>
            <a:ext cx="4572000" cy="1981200"/>
          </a:xfrm>
          <a:prstGeom prst="wedgeEllipseCallout">
            <a:avLst>
              <a:gd name="adj1" fmla="val 23035"/>
              <a:gd name="adj2" fmla="val 79923"/>
            </a:avLst>
          </a:prstGeom>
        </p:spPr>
        <p:style>
          <a:lnRef idx="1">
            <a:schemeClr val="dk1"/>
          </a:lnRef>
          <a:fillRef idx="2">
            <a:schemeClr val="dk1"/>
          </a:fillRef>
          <a:effectRef idx="1">
            <a:schemeClr val="dk1"/>
          </a:effectRef>
          <a:fontRef idx="minor">
            <a:schemeClr val="dk1"/>
          </a:fontRef>
        </p:style>
        <p:txBody>
          <a:bodyPr anchor="ctr">
            <a:noAutofit/>
          </a:bodyPr>
          <a:lstStyle/>
          <a:p>
            <a:pPr marL="109728" indent="0" algn="ctr">
              <a:buNone/>
            </a:pPr>
            <a:r>
              <a:rPr lang="en-US" sz="4800" b="1" dirty="0" smtClean="0">
                <a:solidFill>
                  <a:srgbClr val="000000"/>
                </a:solidFill>
                <a:latin typeface="Baskerville Old Face" panose="02020602080505020303" pitchFamily="18" charset="0"/>
              </a:rPr>
              <a:t>Devastating!</a:t>
            </a:r>
            <a:endParaRPr lang="en-US" sz="4800" b="1" dirty="0">
              <a:solidFill>
                <a:srgbClr val="000000"/>
              </a:solidFill>
              <a:latin typeface="Baskerville Old Face" panose="02020602080505020303" pitchFamily="18" charset="0"/>
            </a:endParaRPr>
          </a:p>
        </p:txBody>
      </p:sp>
      <p:sp>
        <p:nvSpPr>
          <p:cNvPr id="4" name="Slide Number Placeholder 3"/>
          <p:cNvSpPr>
            <a:spLocks noGrp="1"/>
          </p:cNvSpPr>
          <p:nvPr>
            <p:ph type="sldNum" sz="quarter" idx="12"/>
          </p:nvPr>
        </p:nvSpPr>
        <p:spPr/>
        <p:txBody>
          <a:bodyPr/>
          <a:lstStyle/>
          <a:p>
            <a:fld id="{AA10C721-AE2B-4C04-8E90-2142017EF61E}" type="slidenum">
              <a:rPr lang="en-US" smtClean="0"/>
              <a:t>77</a:t>
            </a:fld>
            <a:endParaRPr lang="en-US" dirty="0"/>
          </a:p>
        </p:txBody>
      </p:sp>
    </p:spTree>
    <p:extLst>
      <p:ext uri="{BB962C8B-B14F-4D97-AF65-F5344CB8AC3E}">
        <p14:creationId xmlns:p14="http://schemas.microsoft.com/office/powerpoint/2010/main" val="17518463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Aftermath: </a:t>
            </a:r>
            <a:r>
              <a:rPr lang="en-US" dirty="0" smtClean="0"/>
              <a:t>Viewpoints (cont.)</a:t>
            </a:r>
            <a:br>
              <a:rPr lang="en-US" dirty="0" smtClean="0"/>
            </a:br>
            <a:endParaRPr lang="en-US" dirty="0"/>
          </a:p>
        </p:txBody>
      </p:sp>
      <p:sp>
        <p:nvSpPr>
          <p:cNvPr id="3" name="Content Placeholder 2"/>
          <p:cNvSpPr>
            <a:spLocks noGrp="1"/>
          </p:cNvSpPr>
          <p:nvPr>
            <p:ph sz="half" idx="1"/>
          </p:nvPr>
        </p:nvSpPr>
        <p:spPr>
          <a:xfrm>
            <a:off x="457200" y="2438401"/>
            <a:ext cx="3810000" cy="3615788"/>
          </a:xfrm>
        </p:spPr>
        <p:txBody>
          <a:bodyPr/>
          <a:lstStyle/>
          <a:p>
            <a:r>
              <a:rPr lang="en-US" dirty="0" smtClean="0"/>
              <a:t>Some believe the </a:t>
            </a:r>
            <a:r>
              <a:rPr lang="en-US" i="1" dirty="0" smtClean="0"/>
              <a:t>Koontz</a:t>
            </a:r>
            <a:r>
              <a:rPr lang="en-US" dirty="0" smtClean="0"/>
              <a:t> case strongly encourages resilient development</a:t>
            </a:r>
          </a:p>
        </p:txBody>
      </p:sp>
      <p:pic>
        <p:nvPicPr>
          <p:cNvPr id="6" name="Content Placeholder 5">
            <a:hlinkClick r:id="rId3"/>
          </p:cNvPr>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4038600" y="1981200"/>
            <a:ext cx="4872222" cy="2971800"/>
          </a:xfrm>
        </p:spPr>
      </p:pic>
      <p:sp>
        <p:nvSpPr>
          <p:cNvPr id="5" name="Slide Number Placeholder 4"/>
          <p:cNvSpPr>
            <a:spLocks noGrp="1"/>
          </p:cNvSpPr>
          <p:nvPr>
            <p:ph type="sldNum" sz="quarter" idx="12"/>
          </p:nvPr>
        </p:nvSpPr>
        <p:spPr/>
        <p:txBody>
          <a:bodyPr/>
          <a:lstStyle/>
          <a:p>
            <a:fld id="{0D9C4C27-3F92-447F-917C-AFF9186DA294}" type="slidenum">
              <a:rPr lang="en-US" smtClean="0"/>
              <a:pPr/>
              <a:t>78</a:t>
            </a:fld>
            <a:endParaRPr lang="en-US" dirty="0"/>
          </a:p>
        </p:txBody>
      </p:sp>
      <p:pic>
        <p:nvPicPr>
          <p:cNvPr id="7" name="Picture 2" descr="C:\Users\Mila\AppData\Local\Microsoft\Windows\INetCache\IE\5G6JJH2V\cursor-154478_960_720[1].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20399095">
            <a:off x="6852644" y="4526281"/>
            <a:ext cx="423672" cy="5486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67400" y="5130858"/>
            <a:ext cx="3221421" cy="923330"/>
          </a:xfrm>
          <a:prstGeom prst="rect">
            <a:avLst/>
          </a:prstGeom>
          <a:noFill/>
        </p:spPr>
        <p:txBody>
          <a:bodyPr wrap="square" rtlCol="0">
            <a:spAutoFit/>
          </a:bodyPr>
          <a:lstStyle/>
          <a:p>
            <a:r>
              <a:rPr lang="en-US" dirty="0">
                <a:solidFill>
                  <a:schemeClr val="tx1">
                    <a:lumMod val="50000"/>
                  </a:schemeClr>
                </a:solidFill>
              </a:rPr>
              <a:t>[click to </a:t>
            </a:r>
            <a:r>
              <a:rPr lang="en-US" dirty="0" smtClean="0">
                <a:solidFill>
                  <a:schemeClr val="tx1">
                    <a:lumMod val="50000"/>
                  </a:schemeClr>
                </a:solidFill>
              </a:rPr>
              <a:t>view article at American Bar Association website]</a:t>
            </a:r>
            <a:endParaRPr lang="en-US" dirty="0">
              <a:solidFill>
                <a:schemeClr val="tx1">
                  <a:lumMod val="50000"/>
                </a:schemeClr>
              </a:solidFill>
            </a:endParaRPr>
          </a:p>
        </p:txBody>
      </p:sp>
    </p:spTree>
    <p:extLst>
      <p:ext uri="{BB962C8B-B14F-4D97-AF65-F5344CB8AC3E}">
        <p14:creationId xmlns:p14="http://schemas.microsoft.com/office/powerpoint/2010/main" val="12474292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Next?</a:t>
            </a:r>
            <a:br>
              <a:rPr lang="en-US" dirty="0" smtClean="0"/>
            </a:br>
            <a:endParaRPr lang="en-US" dirty="0"/>
          </a:p>
        </p:txBody>
      </p:sp>
      <p:sp>
        <p:nvSpPr>
          <p:cNvPr id="3" name="Content Placeholder 2"/>
          <p:cNvSpPr>
            <a:spLocks noGrp="1"/>
          </p:cNvSpPr>
          <p:nvPr>
            <p:ph idx="1"/>
          </p:nvPr>
        </p:nvSpPr>
        <p:spPr/>
        <p:txBody>
          <a:bodyPr/>
          <a:lstStyle/>
          <a:p>
            <a:r>
              <a:rPr lang="en-US" altLang="en-US" dirty="0"/>
              <a:t>This case went back to the Florida courts for further proceedings relative to, among other items</a:t>
            </a:r>
            <a:r>
              <a:rPr lang="en-US" altLang="en-US" dirty="0" smtClean="0"/>
              <a:t>:</a:t>
            </a:r>
          </a:p>
          <a:p>
            <a:pPr lvl="1"/>
            <a:r>
              <a:rPr lang="en-US" altLang="en-US" dirty="0" smtClean="0"/>
              <a:t>Causation</a:t>
            </a:r>
          </a:p>
          <a:p>
            <a:pPr lvl="1"/>
            <a:r>
              <a:rPr lang="en-US" altLang="en-US" dirty="0" smtClean="0"/>
              <a:t>Foreseeability</a:t>
            </a:r>
          </a:p>
          <a:p>
            <a:pPr lvl="1"/>
            <a:r>
              <a:rPr lang="en-US" altLang="en-US" dirty="0"/>
              <a:t>Amount of </a:t>
            </a:r>
            <a:r>
              <a:rPr lang="en-US" altLang="en-US" dirty="0" smtClean="0"/>
              <a:t>damages, if any</a:t>
            </a:r>
          </a:p>
          <a:p>
            <a:r>
              <a:rPr lang="en-US" altLang="en-US" dirty="0"/>
              <a:t>Koontz </a:t>
            </a:r>
            <a:r>
              <a:rPr lang="en-US" altLang="en-US" dirty="0" smtClean="0"/>
              <a:t>wins again</a:t>
            </a: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79</a:t>
            </a:fld>
            <a:endParaRPr lang="en-US" dirty="0"/>
          </a:p>
        </p:txBody>
      </p:sp>
      <p:sp>
        <p:nvSpPr>
          <p:cNvPr id="5" name="TextBox 4"/>
          <p:cNvSpPr txBox="1"/>
          <p:nvPr/>
        </p:nvSpPr>
        <p:spPr>
          <a:xfrm>
            <a:off x="0" y="6211669"/>
            <a:ext cx="7848600" cy="646331"/>
          </a:xfrm>
          <a:prstGeom prst="rect">
            <a:avLst/>
          </a:prstGeom>
          <a:noFill/>
        </p:spPr>
        <p:txBody>
          <a:bodyPr wrap="square" rtlCol="0">
            <a:spAutoFit/>
          </a:bodyPr>
          <a:lstStyle/>
          <a:p>
            <a:r>
              <a:rPr lang="en-US" altLang="en-US" i="1" dirty="0">
                <a:solidFill>
                  <a:schemeClr val="tx1">
                    <a:lumMod val="50000"/>
                  </a:schemeClr>
                </a:solidFill>
              </a:rPr>
              <a:t>St. Johns River Water Mgmt. Dist. v. Koontz</a:t>
            </a:r>
            <a:r>
              <a:rPr lang="en-US" altLang="en-US" dirty="0">
                <a:solidFill>
                  <a:schemeClr val="tx1">
                    <a:lumMod val="50000"/>
                  </a:schemeClr>
                </a:solidFill>
              </a:rPr>
              <a:t>, 2014 Fla. App. LEXIS 6371 (Fla. Dist. Ct. App. 5th Dist. Apr. 30, 2014)</a:t>
            </a:r>
            <a:endParaRPr lang="en-US" dirty="0">
              <a:solidFill>
                <a:schemeClr val="tx1">
                  <a:lumMod val="50000"/>
                </a:schemeClr>
              </a:solidFill>
            </a:endParaRPr>
          </a:p>
        </p:txBody>
      </p:sp>
    </p:spTree>
    <p:extLst>
      <p:ext uri="{BB962C8B-B14F-4D97-AF65-F5344CB8AC3E}">
        <p14:creationId xmlns:p14="http://schemas.microsoft.com/office/powerpoint/2010/main" val="1845187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of Externality</a:t>
            </a:r>
            <a:br>
              <a:rPr lang="en-US" dirty="0" smtClean="0"/>
            </a:br>
            <a:endParaRPr lang="en-US" dirty="0"/>
          </a:p>
        </p:txBody>
      </p:sp>
      <p:sp>
        <p:nvSpPr>
          <p:cNvPr id="3" name="Content Placeholder 2"/>
          <p:cNvSpPr>
            <a:spLocks noGrp="1"/>
          </p:cNvSpPr>
          <p:nvPr>
            <p:ph sz="half" idx="1"/>
          </p:nvPr>
        </p:nvSpPr>
        <p:spPr>
          <a:xfrm>
            <a:off x="457200" y="1828800"/>
            <a:ext cx="8153400" cy="3810000"/>
          </a:xfrm>
        </p:spPr>
        <p:txBody>
          <a:bodyPr/>
          <a:lstStyle/>
          <a:p>
            <a:r>
              <a:rPr lang="en-US" altLang="en-US" dirty="0" smtClean="0"/>
              <a:t>Often have problems when </a:t>
            </a:r>
            <a:r>
              <a:rPr lang="en-US" altLang="en-US" dirty="0"/>
              <a:t>one group pays maintenance or replacement of </a:t>
            </a:r>
            <a:r>
              <a:rPr lang="en-US" altLang="en-US" dirty="0" smtClean="0"/>
              <a:t>something, </a:t>
            </a:r>
            <a:r>
              <a:rPr lang="en-US" altLang="en-US" dirty="0"/>
              <a:t>yet </a:t>
            </a:r>
            <a:r>
              <a:rPr lang="en-US" altLang="en-US" dirty="0" smtClean="0"/>
              <a:t>a different </a:t>
            </a:r>
            <a:r>
              <a:rPr lang="en-US" altLang="en-US" dirty="0"/>
              <a:t>person or group uses that same </a:t>
            </a:r>
            <a:r>
              <a:rPr lang="en-US" altLang="en-US" dirty="0" smtClean="0"/>
              <a:t>something</a:t>
            </a:r>
            <a:endParaRPr lang="en-US" altLang="en-US" dirty="0"/>
          </a:p>
          <a:p>
            <a:r>
              <a:rPr lang="en-US" altLang="en-US" dirty="0"/>
              <a:t>Classic </a:t>
            </a:r>
            <a:r>
              <a:rPr lang="en-US" altLang="en-US" dirty="0" smtClean="0"/>
              <a:t>examples of externality: </a:t>
            </a:r>
          </a:p>
          <a:p>
            <a:pPr lvl="1"/>
            <a:r>
              <a:rPr lang="en-US" altLang="en-US" dirty="0" smtClean="0"/>
              <a:t>Park </a:t>
            </a:r>
            <a:r>
              <a:rPr lang="en-US" altLang="en-US" dirty="0"/>
              <a:t>bench</a:t>
            </a:r>
          </a:p>
          <a:p>
            <a:pPr lvl="1"/>
            <a:r>
              <a:rPr lang="en-US" altLang="en-US" dirty="0"/>
              <a:t>Disaster </a:t>
            </a:r>
            <a:r>
              <a:rPr lang="en-US" altLang="en-US" dirty="0" smtClean="0"/>
              <a:t>assistance</a:t>
            </a:r>
            <a:endParaRPr lang="en-US" altLang="en-US" dirty="0"/>
          </a:p>
          <a:p>
            <a:r>
              <a:rPr lang="en-US" altLang="en-US" dirty="0"/>
              <a:t>Who pays for disaster assistance?</a:t>
            </a:r>
          </a:p>
          <a:p>
            <a:r>
              <a:rPr lang="en-US" altLang="en-US" dirty="0"/>
              <a:t>Who benefits</a:t>
            </a:r>
            <a:r>
              <a:rPr lang="en-US" altLang="en-US" dirty="0" smtClean="0"/>
              <a:t>?</a:t>
            </a:r>
            <a:endParaRPr lang="en-US" alt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5610537" y="2895600"/>
            <a:ext cx="3228663" cy="2420666"/>
          </a:xfrm>
        </p:spPr>
      </p:pic>
      <p:sp>
        <p:nvSpPr>
          <p:cNvPr id="4" name="Slide Number Placeholder 3"/>
          <p:cNvSpPr>
            <a:spLocks noGrp="1"/>
          </p:cNvSpPr>
          <p:nvPr>
            <p:ph type="sldNum" sz="quarter" idx="12"/>
          </p:nvPr>
        </p:nvSpPr>
        <p:spPr/>
        <p:txBody>
          <a:bodyPr/>
          <a:lstStyle/>
          <a:p>
            <a:fld id="{AA10C721-AE2B-4C04-8E90-2142017EF61E}" type="slidenum">
              <a:rPr lang="en-US" smtClean="0"/>
              <a:t>8</a:t>
            </a:fld>
            <a:endParaRPr lang="en-US" dirty="0"/>
          </a:p>
        </p:txBody>
      </p:sp>
    </p:spTree>
    <p:extLst>
      <p:ext uri="{BB962C8B-B14F-4D97-AF65-F5344CB8AC3E}">
        <p14:creationId xmlns:p14="http://schemas.microsoft.com/office/powerpoint/2010/main" val="23706036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a:t>
            </a:r>
            <a:endParaRPr lang="en-US" dirty="0"/>
          </a:p>
        </p:txBody>
      </p:sp>
      <p:sp>
        <p:nvSpPr>
          <p:cNvPr id="3" name="Content Placeholder 2"/>
          <p:cNvSpPr>
            <a:spLocks noGrp="1"/>
          </p:cNvSpPr>
          <p:nvPr>
            <p:ph idx="1"/>
          </p:nvPr>
        </p:nvSpPr>
        <p:spPr/>
        <p:txBody>
          <a:bodyPr/>
          <a:lstStyle/>
          <a:p>
            <a:pPr>
              <a:spcBef>
                <a:spcPts val="1200"/>
              </a:spcBef>
              <a:spcAft>
                <a:spcPts val="1200"/>
              </a:spcAft>
            </a:pPr>
            <a:r>
              <a:rPr lang="en-US" altLang="en-US" dirty="0">
                <a:ea typeface="ＭＳ Ｐゴシック" pitchFamily="34" charset="-128"/>
              </a:rPr>
              <a:t>Case is almost sure to encourage </a:t>
            </a:r>
            <a:r>
              <a:rPr lang="en-US" altLang="en-US" dirty="0" smtClean="0">
                <a:ea typeface="ＭＳ Ｐゴシック" pitchFamily="34" charset="-128"/>
              </a:rPr>
              <a:t>litigation</a:t>
            </a:r>
          </a:p>
          <a:p>
            <a:pPr>
              <a:spcBef>
                <a:spcPts val="1200"/>
              </a:spcBef>
              <a:spcAft>
                <a:spcPts val="1200"/>
              </a:spcAft>
            </a:pPr>
            <a:r>
              <a:rPr lang="en-US" altLang="en-US" dirty="0" smtClean="0">
                <a:ea typeface="ＭＳ Ｐゴシック" pitchFamily="34" charset="-128"/>
              </a:rPr>
              <a:t>How to </a:t>
            </a:r>
            <a:r>
              <a:rPr lang="en-US" altLang="en-US" dirty="0">
                <a:ea typeface="ＭＳ Ｐゴシック" pitchFamily="34" charset="-128"/>
              </a:rPr>
              <a:t>avoid such </a:t>
            </a:r>
            <a:r>
              <a:rPr lang="en-US" altLang="en-US" dirty="0" smtClean="0">
                <a:ea typeface="ＭＳ Ｐゴシック" pitchFamily="34" charset="-128"/>
              </a:rPr>
              <a:t>litigation?</a:t>
            </a: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80</a:t>
            </a:fld>
            <a:endParaRPr lang="en-US" dirty="0"/>
          </a:p>
        </p:txBody>
      </p:sp>
    </p:spTree>
    <p:extLst>
      <p:ext uri="{BB962C8B-B14F-4D97-AF65-F5344CB8AC3E}">
        <p14:creationId xmlns:p14="http://schemas.microsoft.com/office/powerpoint/2010/main" val="1560935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Tests for Future Takings Litigation</a:t>
            </a:r>
            <a:endParaRPr lang="en-US" dirty="0"/>
          </a:p>
        </p:txBody>
      </p:sp>
      <p:sp>
        <p:nvSpPr>
          <p:cNvPr id="3" name="Content Placeholder 2"/>
          <p:cNvSpPr>
            <a:spLocks noGrp="1"/>
          </p:cNvSpPr>
          <p:nvPr>
            <p:ph idx="1"/>
          </p:nvPr>
        </p:nvSpPr>
        <p:spPr>
          <a:xfrm>
            <a:off x="1371600" y="2819400"/>
            <a:ext cx="6400800" cy="2209800"/>
          </a:xfrm>
          <a:prstGeom prst="roundRect">
            <a:avLst/>
          </a:prstGeom>
        </p:spPr>
        <p:style>
          <a:lnRef idx="3">
            <a:schemeClr val="lt1"/>
          </a:lnRef>
          <a:fillRef idx="1">
            <a:schemeClr val="accent4"/>
          </a:fillRef>
          <a:effectRef idx="1">
            <a:schemeClr val="accent4"/>
          </a:effectRef>
          <a:fontRef idx="minor">
            <a:schemeClr val="lt1"/>
          </a:fontRef>
        </p:style>
        <p:txBody>
          <a:bodyPr anchor="ctr">
            <a:normAutofit/>
          </a:bodyPr>
          <a:lstStyle/>
          <a:p>
            <a:pPr marL="109728" indent="0">
              <a:buNone/>
            </a:pPr>
            <a:r>
              <a:rPr lang="en-US" altLang="en-US" sz="2800" b="1" dirty="0" smtClean="0"/>
              <a:t>Harm </a:t>
            </a:r>
            <a:r>
              <a:rPr lang="en-US" altLang="en-US" sz="2800" b="1" dirty="0"/>
              <a:t>Prevention Regulation is at core of why we have such an institution as “Government</a:t>
            </a:r>
            <a:r>
              <a:rPr lang="en-US" altLang="en-US" sz="2800" b="1" dirty="0" smtClean="0"/>
              <a:t>”</a:t>
            </a:r>
            <a:endParaRPr lang="en-US" altLang="en-US" sz="2800" b="1" dirty="0"/>
          </a:p>
        </p:txBody>
      </p:sp>
      <p:sp>
        <p:nvSpPr>
          <p:cNvPr id="4" name="Slide Number Placeholder 3"/>
          <p:cNvSpPr>
            <a:spLocks noGrp="1"/>
          </p:cNvSpPr>
          <p:nvPr>
            <p:ph type="sldNum" sz="quarter" idx="12"/>
          </p:nvPr>
        </p:nvSpPr>
        <p:spPr/>
        <p:txBody>
          <a:bodyPr/>
          <a:lstStyle/>
          <a:p>
            <a:fld id="{AA10C721-AE2B-4C04-8E90-2142017EF61E}" type="slidenum">
              <a:rPr lang="en-US" smtClean="0"/>
              <a:t>81</a:t>
            </a:fld>
            <a:endParaRPr lang="en-US" dirty="0"/>
          </a:p>
        </p:txBody>
      </p:sp>
    </p:spTree>
    <p:extLst>
      <p:ext uri="{BB962C8B-B14F-4D97-AF65-F5344CB8AC3E}">
        <p14:creationId xmlns:p14="http://schemas.microsoft.com/office/powerpoint/2010/main" val="12967198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a:t>
            </a:r>
            <a:br>
              <a:rPr lang="en-US" dirty="0" smtClean="0"/>
            </a:br>
            <a:endParaRPr lang="en-US" dirty="0"/>
          </a:p>
        </p:txBody>
      </p:sp>
      <p:sp>
        <p:nvSpPr>
          <p:cNvPr id="4" name="Content Placeholder 3"/>
          <p:cNvSpPr>
            <a:spLocks noGrp="1"/>
          </p:cNvSpPr>
          <p:nvPr>
            <p:ph idx="1"/>
          </p:nvPr>
        </p:nvSpPr>
        <p:spPr>
          <a:xfrm>
            <a:off x="457200" y="1981200"/>
            <a:ext cx="8534400" cy="3886200"/>
          </a:xfrm>
        </p:spPr>
        <p:txBody>
          <a:bodyPr/>
          <a:lstStyle/>
          <a:p>
            <a:pPr marL="1023938" indent="0">
              <a:buNone/>
            </a:pPr>
            <a:r>
              <a:rPr lang="en-US" b="1" i="1" dirty="0" smtClean="0">
                <a:solidFill>
                  <a:srgbClr val="C00000"/>
                </a:solidFill>
              </a:rPr>
              <a:t>Who is Mohandas K. Gandhi?</a:t>
            </a:r>
          </a:p>
          <a:p>
            <a:pPr marL="1481138" indent="-457200">
              <a:buFont typeface="+mj-lt"/>
              <a:buAutoNum type="alphaLcParenR"/>
            </a:pPr>
            <a:r>
              <a:rPr lang="en-US" b="1" i="1" dirty="0" smtClean="0">
                <a:solidFill>
                  <a:srgbClr val="C00000"/>
                </a:solidFill>
              </a:rPr>
              <a:t>One of the great moralists of the 20</a:t>
            </a:r>
            <a:r>
              <a:rPr lang="en-US" b="1" i="1" baseline="30000" dirty="0" smtClean="0">
                <a:solidFill>
                  <a:srgbClr val="C00000"/>
                </a:solidFill>
              </a:rPr>
              <a:t>th</a:t>
            </a:r>
            <a:r>
              <a:rPr lang="en-US" b="1" i="1" dirty="0" smtClean="0">
                <a:solidFill>
                  <a:srgbClr val="C00000"/>
                </a:solidFill>
              </a:rPr>
              <a:t> century</a:t>
            </a:r>
          </a:p>
          <a:p>
            <a:pPr marL="1481138" indent="-457200">
              <a:buFont typeface="+mj-lt"/>
              <a:buAutoNum type="alphaLcParenR"/>
            </a:pPr>
            <a:r>
              <a:rPr lang="en-US" b="1" i="1" dirty="0" smtClean="0">
                <a:solidFill>
                  <a:srgbClr val="C00000"/>
                </a:solidFill>
              </a:rPr>
              <a:t>A </a:t>
            </a:r>
            <a:r>
              <a:rPr lang="en-US" b="1" i="1" dirty="0">
                <a:solidFill>
                  <a:srgbClr val="C00000"/>
                </a:solidFill>
              </a:rPr>
              <a:t>B</a:t>
            </a:r>
            <a:r>
              <a:rPr lang="en-US" b="1" i="1" dirty="0" smtClean="0">
                <a:solidFill>
                  <a:srgbClr val="C00000"/>
                </a:solidFill>
              </a:rPr>
              <a:t>ritish trained attorney-at-law</a:t>
            </a:r>
          </a:p>
          <a:p>
            <a:pPr marL="1481138" indent="-457200">
              <a:buFont typeface="+mj-lt"/>
              <a:buAutoNum type="alphaLcParenR"/>
            </a:pPr>
            <a:r>
              <a:rPr lang="en-US" b="1" i="1" dirty="0" smtClean="0">
                <a:solidFill>
                  <a:srgbClr val="C00000"/>
                </a:solidFill>
              </a:rPr>
              <a:t>A tremendous influence on the  philosophy which guided Dr. Martin Luther King</a:t>
            </a:r>
          </a:p>
          <a:p>
            <a:pPr marL="1481138" indent="-457200">
              <a:buFont typeface="+mj-lt"/>
              <a:buAutoNum type="alphaLcParenR"/>
            </a:pPr>
            <a:r>
              <a:rPr lang="en-US" b="1" i="1" dirty="0" smtClean="0">
                <a:solidFill>
                  <a:srgbClr val="C00000"/>
                </a:solidFill>
              </a:rPr>
              <a:t>All of the above</a:t>
            </a:r>
            <a:endParaRPr lang="en-US" b="1" i="1" dirty="0">
              <a:solidFill>
                <a:srgbClr val="C00000"/>
              </a:solidFill>
            </a:endParaRPr>
          </a:p>
        </p:txBody>
      </p:sp>
      <p:sp>
        <p:nvSpPr>
          <p:cNvPr id="5" name="Slide Number Placeholder 4"/>
          <p:cNvSpPr>
            <a:spLocks noGrp="1"/>
          </p:cNvSpPr>
          <p:nvPr>
            <p:ph type="sldNum" sz="quarter" idx="12"/>
          </p:nvPr>
        </p:nvSpPr>
        <p:spPr/>
        <p:txBody>
          <a:bodyPr/>
          <a:lstStyle/>
          <a:p>
            <a:fld id="{0D9C4C27-3F92-447F-917C-AFF9186DA294}" type="slidenum">
              <a:rPr lang="en-US" smtClean="0"/>
              <a:pPr/>
              <a:t>82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 y="1778504"/>
            <a:ext cx="964692" cy="964692"/>
          </a:xfrm>
          <a:prstGeom prst="rect">
            <a:avLst/>
          </a:prstGeom>
        </p:spPr>
      </p:pic>
    </p:spTree>
    <p:extLst>
      <p:ext uri="{BB962C8B-B14F-4D97-AF65-F5344CB8AC3E}">
        <p14:creationId xmlns:p14="http://schemas.microsoft.com/office/powerpoint/2010/main" val="14196612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8686800" cy="1097461"/>
          </a:xfrm>
        </p:spPr>
        <p:txBody>
          <a:bodyPr/>
          <a:lstStyle/>
          <a:p>
            <a:r>
              <a:rPr lang="en-US" dirty="0" smtClean="0"/>
              <a:t>Two Great Moralists of the 20</a:t>
            </a:r>
            <a:r>
              <a:rPr lang="en-US" baseline="30000" dirty="0" smtClean="0"/>
              <a:t>th</a:t>
            </a:r>
            <a:r>
              <a:rPr lang="en-US" dirty="0" smtClean="0"/>
              <a:t> Century</a:t>
            </a:r>
            <a:br>
              <a:rPr lang="en-US" dirty="0" smtClean="0"/>
            </a:b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707736" y="1590879"/>
            <a:ext cx="4151127" cy="4470861"/>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5111714" y="1590879"/>
            <a:ext cx="3651286" cy="4470862"/>
          </a:xfrm>
        </p:spPr>
      </p:pic>
      <p:sp>
        <p:nvSpPr>
          <p:cNvPr id="5" name="Slide Number Placeholder 4"/>
          <p:cNvSpPr>
            <a:spLocks noGrp="1"/>
          </p:cNvSpPr>
          <p:nvPr>
            <p:ph type="sldNum" sz="quarter" idx="12"/>
          </p:nvPr>
        </p:nvSpPr>
        <p:spPr/>
        <p:txBody>
          <a:bodyPr/>
          <a:lstStyle/>
          <a:p>
            <a:fld id="{0D9C4C27-3F92-447F-917C-AFF9186DA294}" type="slidenum">
              <a:rPr lang="en-US" smtClean="0"/>
              <a:pPr/>
              <a:t>83</a:t>
            </a:fld>
            <a:endParaRPr lang="en-US" dirty="0"/>
          </a:p>
        </p:txBody>
      </p:sp>
    </p:spTree>
    <p:extLst>
      <p:ext uri="{BB962C8B-B14F-4D97-AF65-F5344CB8AC3E}">
        <p14:creationId xmlns:p14="http://schemas.microsoft.com/office/powerpoint/2010/main" val="19791575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Gandhi’s Writings</a:t>
            </a:r>
            <a:br>
              <a:rPr lang="en-US" dirty="0" smtClean="0"/>
            </a:br>
            <a:endParaRPr lang="en-US" dirty="0"/>
          </a:p>
        </p:txBody>
      </p:sp>
      <p:sp>
        <p:nvSpPr>
          <p:cNvPr id="6" name="Content Placeholder 5"/>
          <p:cNvSpPr>
            <a:spLocks noGrp="1"/>
          </p:cNvSpPr>
          <p:nvPr>
            <p:ph sz="half" idx="1"/>
          </p:nvPr>
        </p:nvSpPr>
        <p:spPr>
          <a:xfrm>
            <a:off x="457200" y="1905001"/>
            <a:ext cx="8229600" cy="609599"/>
          </a:xfrm>
        </p:spPr>
        <p:style>
          <a:lnRef idx="1">
            <a:schemeClr val="accent6"/>
          </a:lnRef>
          <a:fillRef idx="2">
            <a:schemeClr val="accent6"/>
          </a:fillRef>
          <a:effectRef idx="1">
            <a:schemeClr val="accent6"/>
          </a:effectRef>
          <a:fontRef idx="minor">
            <a:schemeClr val="dk1"/>
          </a:fontRef>
        </p:style>
        <p:txBody>
          <a:bodyPr anchor="ctr">
            <a:normAutofit/>
          </a:bodyPr>
          <a:lstStyle/>
          <a:p>
            <a:pPr marL="109728" indent="0" algn="ctr">
              <a:buNone/>
            </a:pPr>
            <a:r>
              <a:rPr lang="en-US" altLang="en-US" sz="2800" b="1" i="1" dirty="0">
                <a:solidFill>
                  <a:schemeClr val="tx1">
                    <a:lumMod val="50000"/>
                  </a:schemeClr>
                </a:solidFill>
              </a:rPr>
              <a:t>“Sic </a:t>
            </a:r>
            <a:r>
              <a:rPr lang="en-US" altLang="en-US" sz="2800" b="1" i="1" dirty="0" err="1">
                <a:solidFill>
                  <a:schemeClr val="tx1">
                    <a:lumMod val="50000"/>
                  </a:schemeClr>
                </a:solidFill>
              </a:rPr>
              <a:t>Utere</a:t>
            </a:r>
            <a:r>
              <a:rPr lang="en-US" altLang="en-US" sz="2800" b="1" i="1" dirty="0">
                <a:solidFill>
                  <a:schemeClr val="tx1">
                    <a:lumMod val="50000"/>
                  </a:schemeClr>
                </a:solidFill>
              </a:rPr>
              <a:t> </a:t>
            </a:r>
            <a:r>
              <a:rPr lang="en-US" altLang="en-US" sz="2800" b="1" i="1" dirty="0" err="1">
                <a:solidFill>
                  <a:schemeClr val="tx1">
                    <a:lumMod val="50000"/>
                  </a:schemeClr>
                </a:solidFill>
              </a:rPr>
              <a:t>Tuo</a:t>
            </a:r>
            <a:r>
              <a:rPr lang="en-US" altLang="en-US" sz="2800" b="1" i="1" dirty="0">
                <a:solidFill>
                  <a:schemeClr val="tx1">
                    <a:lumMod val="50000"/>
                  </a:schemeClr>
                </a:solidFill>
              </a:rPr>
              <a:t> </a:t>
            </a:r>
            <a:r>
              <a:rPr lang="en-US" altLang="en-US" sz="2800" b="1" i="1" dirty="0" err="1">
                <a:solidFill>
                  <a:schemeClr val="tx1">
                    <a:lumMod val="50000"/>
                  </a:schemeClr>
                </a:solidFill>
              </a:rPr>
              <a:t>Ut</a:t>
            </a:r>
            <a:r>
              <a:rPr lang="en-US" altLang="en-US" sz="2800" b="1" i="1" dirty="0">
                <a:solidFill>
                  <a:schemeClr val="tx1">
                    <a:lumMod val="50000"/>
                  </a:schemeClr>
                </a:solidFill>
              </a:rPr>
              <a:t> </a:t>
            </a:r>
            <a:r>
              <a:rPr lang="en-US" altLang="en-US" sz="2800" b="1" i="1" dirty="0" err="1">
                <a:solidFill>
                  <a:schemeClr val="tx1">
                    <a:lumMod val="50000"/>
                  </a:schemeClr>
                </a:solidFill>
              </a:rPr>
              <a:t>Alienum</a:t>
            </a:r>
            <a:r>
              <a:rPr lang="en-US" altLang="en-US" sz="2800" b="1" i="1" dirty="0">
                <a:solidFill>
                  <a:schemeClr val="tx1">
                    <a:lumMod val="50000"/>
                  </a:schemeClr>
                </a:solidFill>
              </a:rPr>
              <a:t> Non </a:t>
            </a:r>
            <a:r>
              <a:rPr lang="en-US" altLang="en-US" sz="2800" b="1" i="1" dirty="0" err="1">
                <a:solidFill>
                  <a:schemeClr val="tx1">
                    <a:lumMod val="50000"/>
                  </a:schemeClr>
                </a:solidFill>
              </a:rPr>
              <a:t>Laedas</a:t>
            </a:r>
            <a:r>
              <a:rPr lang="en-US" altLang="en-US" sz="2800" b="1" i="1" dirty="0">
                <a:solidFill>
                  <a:schemeClr val="tx1">
                    <a:lumMod val="50000"/>
                  </a:schemeClr>
                </a:solidFill>
              </a:rPr>
              <a:t>”</a:t>
            </a:r>
            <a:r>
              <a:rPr lang="en-US" altLang="en-US" sz="2800" b="1" dirty="0">
                <a:solidFill>
                  <a:schemeClr val="tx1">
                    <a:lumMod val="50000"/>
                  </a:schemeClr>
                </a:solidFill>
              </a:rPr>
              <a:t> </a:t>
            </a:r>
            <a:endParaRPr lang="en-US" altLang="en-US" sz="2800" b="1" dirty="0" smtClean="0">
              <a:solidFill>
                <a:schemeClr val="tx1">
                  <a:lumMod val="50000"/>
                </a:schemeClr>
              </a:solidFill>
            </a:endParaRPr>
          </a:p>
        </p:txBody>
      </p:sp>
      <p:sp>
        <p:nvSpPr>
          <p:cNvPr id="8" name="Content Placeholder 7"/>
          <p:cNvSpPr>
            <a:spLocks noGrp="1"/>
          </p:cNvSpPr>
          <p:nvPr>
            <p:ph sz="half" idx="2"/>
          </p:nvPr>
        </p:nvSpPr>
        <p:spPr>
          <a:xfrm>
            <a:off x="457200" y="3048000"/>
            <a:ext cx="7848600" cy="3048000"/>
          </a:xfrm>
        </p:spPr>
        <p:txBody>
          <a:bodyPr/>
          <a:lstStyle/>
          <a:p>
            <a:r>
              <a:rPr lang="en-US" altLang="en-US" dirty="0" smtClean="0"/>
              <a:t>Use </a:t>
            </a:r>
            <a:r>
              <a:rPr lang="en-US" altLang="en-US" dirty="0"/>
              <a:t>your property so you do not harm others </a:t>
            </a:r>
            <a:r>
              <a:rPr lang="en-US" altLang="en-US" dirty="0" smtClean="0"/>
              <a:t>is </a:t>
            </a:r>
            <a:br>
              <a:rPr lang="en-US" altLang="en-US" dirty="0" smtClean="0"/>
            </a:br>
            <a:r>
              <a:rPr lang="en-US" altLang="en-US" i="1" dirty="0" smtClean="0"/>
              <a:t>“A grand doctrine of life and the basis of (harmonious relationships) between neighbors”</a:t>
            </a:r>
          </a:p>
        </p:txBody>
      </p:sp>
      <p:sp>
        <p:nvSpPr>
          <p:cNvPr id="4" name="Slide Number Placeholder 3"/>
          <p:cNvSpPr>
            <a:spLocks noGrp="1"/>
          </p:cNvSpPr>
          <p:nvPr>
            <p:ph type="sldNum" sz="quarter" idx="12"/>
          </p:nvPr>
        </p:nvSpPr>
        <p:spPr/>
        <p:txBody>
          <a:bodyPr/>
          <a:lstStyle/>
          <a:p>
            <a:fld id="{AA10C721-AE2B-4C04-8E90-2142017EF61E}" type="slidenum">
              <a:rPr lang="en-US" smtClean="0"/>
              <a:t>84</a:t>
            </a:fld>
            <a:endParaRPr lang="en-US" dirty="0"/>
          </a:p>
        </p:txBody>
      </p:sp>
    </p:spTree>
    <p:extLst>
      <p:ext uri="{BB962C8B-B14F-4D97-AF65-F5344CB8AC3E}">
        <p14:creationId xmlns:p14="http://schemas.microsoft.com/office/powerpoint/2010/main" val="23215371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Else Likes </a:t>
            </a:r>
            <a:r>
              <a:rPr lang="en-US" i="1" dirty="0" smtClean="0"/>
              <a:t>Sic </a:t>
            </a:r>
            <a:r>
              <a:rPr lang="en-US" i="1" dirty="0" err="1" smtClean="0"/>
              <a:t>Utere</a:t>
            </a:r>
            <a:r>
              <a:rPr lang="en-US" dirty="0" smtClean="0"/>
              <a:t>…?</a:t>
            </a:r>
            <a:br>
              <a:rPr lang="en-US" dirty="0" smtClean="0"/>
            </a:br>
            <a:endParaRPr lang="en-US" dirty="0"/>
          </a:p>
        </p:txBody>
      </p:sp>
      <p:sp>
        <p:nvSpPr>
          <p:cNvPr id="3" name="Content Placeholder 2"/>
          <p:cNvSpPr>
            <a:spLocks noGrp="1"/>
          </p:cNvSpPr>
          <p:nvPr>
            <p:ph sz="half" idx="1"/>
          </p:nvPr>
        </p:nvSpPr>
        <p:spPr>
          <a:xfrm>
            <a:off x="457200" y="2057401"/>
            <a:ext cx="3657600" cy="3810000"/>
          </a:xfrm>
        </p:spPr>
        <p:txBody>
          <a:bodyPr/>
          <a:lstStyle/>
          <a:p>
            <a:r>
              <a:rPr lang="en-US" dirty="0" smtClean="0"/>
              <a:t>Oklahoma Supreme Court</a:t>
            </a:r>
          </a:p>
          <a:p>
            <a:r>
              <a:rPr lang="en-US" altLang="en-US" i="1" dirty="0"/>
              <a:t>Chicago, R. I. &amp; P. R. Co. v. Groves</a:t>
            </a:r>
            <a:r>
              <a:rPr lang="en-US" altLang="en-US" dirty="0"/>
              <a:t>, 1908 OK 5 (Okla. 1908)</a:t>
            </a:r>
            <a:endParaRPr lang="en-US" dirty="0"/>
          </a:p>
        </p:txBody>
      </p:sp>
      <p:sp>
        <p:nvSpPr>
          <p:cNvPr id="6" name="Content Placeholder 5"/>
          <p:cNvSpPr>
            <a:spLocks noGrp="1"/>
          </p:cNvSpPr>
          <p:nvPr>
            <p:ph sz="half" idx="2"/>
          </p:nvPr>
        </p:nvSpPr>
        <p:spPr>
          <a:xfrm>
            <a:off x="4191000" y="1676400"/>
            <a:ext cx="4648200" cy="4267200"/>
          </a:xfrm>
        </p:spPr>
        <p:style>
          <a:lnRef idx="1">
            <a:schemeClr val="accent2"/>
          </a:lnRef>
          <a:fillRef idx="2">
            <a:schemeClr val="accent2"/>
          </a:fillRef>
          <a:effectRef idx="1">
            <a:schemeClr val="accent2"/>
          </a:effectRef>
          <a:fontRef idx="minor">
            <a:schemeClr val="dk1"/>
          </a:fontRef>
        </p:style>
        <p:txBody>
          <a:bodyPr anchor="ctr">
            <a:normAutofit/>
          </a:bodyPr>
          <a:lstStyle/>
          <a:p>
            <a:pPr marL="109728" indent="0">
              <a:spcBef>
                <a:spcPts val="0"/>
              </a:spcBef>
              <a:spcAft>
                <a:spcPts val="0"/>
              </a:spcAft>
              <a:buNone/>
            </a:pPr>
            <a:r>
              <a:rPr lang="en-US" altLang="en-US" sz="2200" dirty="0">
                <a:solidFill>
                  <a:schemeClr val="tx1">
                    <a:lumMod val="50000"/>
                  </a:schemeClr>
                </a:solidFill>
              </a:rPr>
              <a:t>"The general rule of law is, that every man has a right to have the advantage of the flow of water, in its natural channel, in his own land. But in using it the owner must so apply the water as to work no material injury or annoyance, to his </a:t>
            </a:r>
            <a:r>
              <a:rPr lang="en-US" altLang="en-US" sz="2200" dirty="0" err="1">
                <a:solidFill>
                  <a:schemeClr val="tx1">
                    <a:lumMod val="50000"/>
                  </a:schemeClr>
                </a:solidFill>
              </a:rPr>
              <a:t>neighbour</a:t>
            </a:r>
            <a:r>
              <a:rPr lang="en-US" altLang="en-US" sz="2200" dirty="0">
                <a:solidFill>
                  <a:schemeClr val="tx1">
                    <a:lumMod val="50000"/>
                  </a:schemeClr>
                </a:solidFill>
              </a:rPr>
              <a:t> (sic) either above or below him. The maxim </a:t>
            </a:r>
            <a:r>
              <a:rPr lang="en-US" altLang="en-US" sz="2200" i="1" dirty="0">
                <a:solidFill>
                  <a:schemeClr val="tx1">
                    <a:lumMod val="50000"/>
                  </a:schemeClr>
                </a:solidFill>
              </a:rPr>
              <a:t>sic </a:t>
            </a:r>
            <a:r>
              <a:rPr lang="en-US" altLang="en-US" sz="2200" i="1" dirty="0" err="1">
                <a:solidFill>
                  <a:schemeClr val="tx1">
                    <a:lumMod val="50000"/>
                  </a:schemeClr>
                </a:solidFill>
              </a:rPr>
              <a:t>utere</a:t>
            </a:r>
            <a:r>
              <a:rPr lang="en-US" altLang="en-US" sz="2200" i="1" dirty="0">
                <a:solidFill>
                  <a:schemeClr val="tx1">
                    <a:lumMod val="50000"/>
                  </a:schemeClr>
                </a:solidFill>
              </a:rPr>
              <a:t> </a:t>
            </a:r>
            <a:r>
              <a:rPr lang="en-US" altLang="en-US" sz="2200" i="1" dirty="0" err="1">
                <a:solidFill>
                  <a:schemeClr val="tx1">
                    <a:lumMod val="50000"/>
                  </a:schemeClr>
                </a:solidFill>
              </a:rPr>
              <a:t>tuo</a:t>
            </a:r>
            <a:r>
              <a:rPr lang="en-US" altLang="en-US" sz="2200" i="1" dirty="0">
                <a:solidFill>
                  <a:schemeClr val="tx1">
                    <a:lumMod val="50000"/>
                  </a:schemeClr>
                </a:solidFill>
              </a:rPr>
              <a:t> </a:t>
            </a:r>
            <a:r>
              <a:rPr lang="en-US" altLang="en-US" sz="2200" i="1" dirty="0" err="1">
                <a:solidFill>
                  <a:schemeClr val="tx1">
                    <a:lumMod val="50000"/>
                  </a:schemeClr>
                </a:solidFill>
              </a:rPr>
              <a:t>ut</a:t>
            </a:r>
            <a:r>
              <a:rPr lang="en-US" altLang="en-US" sz="2200" i="1" dirty="0">
                <a:solidFill>
                  <a:schemeClr val="tx1">
                    <a:lumMod val="50000"/>
                  </a:schemeClr>
                </a:solidFill>
              </a:rPr>
              <a:t> </a:t>
            </a:r>
            <a:r>
              <a:rPr lang="en-US" altLang="en-US" sz="2200" i="1" dirty="0" err="1">
                <a:solidFill>
                  <a:schemeClr val="tx1">
                    <a:lumMod val="50000"/>
                  </a:schemeClr>
                </a:solidFill>
              </a:rPr>
              <a:t>alienum</a:t>
            </a:r>
            <a:r>
              <a:rPr lang="en-US" altLang="en-US" sz="2200" i="1" dirty="0">
                <a:solidFill>
                  <a:schemeClr val="tx1">
                    <a:lumMod val="50000"/>
                  </a:schemeClr>
                </a:solidFill>
              </a:rPr>
              <a:t> non </a:t>
            </a:r>
            <a:r>
              <a:rPr lang="en-US" altLang="en-US" sz="2200" i="1" dirty="0" err="1">
                <a:solidFill>
                  <a:schemeClr val="tx1">
                    <a:lumMod val="50000"/>
                  </a:schemeClr>
                </a:solidFill>
              </a:rPr>
              <a:t>laedas</a:t>
            </a:r>
            <a:r>
              <a:rPr lang="en-US" altLang="en-US" sz="2200" dirty="0">
                <a:solidFill>
                  <a:schemeClr val="tx1">
                    <a:lumMod val="50000"/>
                  </a:schemeClr>
                </a:solidFill>
              </a:rPr>
              <a:t>, applies with peculiar propriety to this class of cases.”</a:t>
            </a:r>
            <a:endParaRPr lang="en-US" sz="2200" dirty="0">
              <a:solidFill>
                <a:schemeClr val="tx1">
                  <a:lumMod val="50000"/>
                </a:schemeClr>
              </a:solidFill>
            </a:endParaRPr>
          </a:p>
        </p:txBody>
      </p:sp>
      <p:sp>
        <p:nvSpPr>
          <p:cNvPr id="4" name="Slide Number Placeholder 3"/>
          <p:cNvSpPr>
            <a:spLocks noGrp="1"/>
          </p:cNvSpPr>
          <p:nvPr>
            <p:ph type="sldNum" sz="quarter" idx="12"/>
          </p:nvPr>
        </p:nvSpPr>
        <p:spPr/>
        <p:txBody>
          <a:bodyPr/>
          <a:lstStyle/>
          <a:p>
            <a:fld id="{AA10C721-AE2B-4C04-8E90-2142017EF61E}" type="slidenum">
              <a:rPr lang="en-US" smtClean="0"/>
              <a:t>85</a:t>
            </a:fld>
            <a:endParaRPr lang="en-US" dirty="0"/>
          </a:p>
        </p:txBody>
      </p:sp>
    </p:spTree>
    <p:extLst>
      <p:ext uri="{BB962C8B-B14F-4D97-AF65-F5344CB8AC3E}">
        <p14:creationId xmlns:p14="http://schemas.microsoft.com/office/powerpoint/2010/main" val="41536797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a Taking</a:t>
            </a:r>
            <a:br>
              <a:rPr lang="en-US" dirty="0" smtClean="0"/>
            </a:br>
            <a:endParaRPr lang="en-US" dirty="0"/>
          </a:p>
        </p:txBody>
      </p:sp>
      <p:sp>
        <p:nvSpPr>
          <p:cNvPr id="3" name="Content Placeholder 2"/>
          <p:cNvSpPr>
            <a:spLocks noGrp="1"/>
          </p:cNvSpPr>
          <p:nvPr>
            <p:ph idx="1"/>
          </p:nvPr>
        </p:nvSpPr>
        <p:spPr>
          <a:xfrm>
            <a:off x="457200" y="1676400"/>
            <a:ext cx="8458200" cy="4267200"/>
          </a:xfrm>
        </p:spPr>
        <p:txBody>
          <a:bodyPr>
            <a:noAutofit/>
          </a:bodyPr>
          <a:lstStyle/>
          <a:p>
            <a:pPr>
              <a:spcAft>
                <a:spcPts val="1200"/>
              </a:spcAft>
            </a:pPr>
            <a:r>
              <a:rPr lang="en-US" altLang="en-US" dirty="0" smtClean="0"/>
              <a:t>Avoid interfering with the owner’s right to </a:t>
            </a:r>
            <a:r>
              <a:rPr lang="en-US" altLang="en-US" b="1" dirty="0" smtClean="0">
                <a:solidFill>
                  <a:srgbClr val="000000"/>
                </a:solidFill>
              </a:rPr>
              <a:t>exclude others </a:t>
            </a:r>
          </a:p>
          <a:p>
            <a:pPr>
              <a:spcAft>
                <a:spcPts val="1200"/>
              </a:spcAft>
            </a:pPr>
            <a:r>
              <a:rPr lang="en-US" altLang="en-US" dirty="0" smtClean="0"/>
              <a:t>Avoid denial of all </a:t>
            </a:r>
            <a:r>
              <a:rPr lang="en-US" altLang="en-US" b="1" dirty="0" smtClean="0">
                <a:solidFill>
                  <a:srgbClr val="000000"/>
                </a:solidFill>
              </a:rPr>
              <a:t>economic use </a:t>
            </a:r>
          </a:p>
          <a:p>
            <a:pPr>
              <a:spcAft>
                <a:spcPts val="1200"/>
              </a:spcAft>
            </a:pPr>
            <a:r>
              <a:rPr lang="en-US" altLang="en-US" dirty="0" smtClean="0"/>
              <a:t>In highly regulated areas, consider </a:t>
            </a:r>
            <a:r>
              <a:rPr lang="en-US" altLang="en-US" b="1" dirty="0" smtClean="0">
                <a:solidFill>
                  <a:srgbClr val="000000"/>
                </a:solidFill>
              </a:rPr>
              <a:t>transferable development rights</a:t>
            </a:r>
            <a:r>
              <a:rPr lang="en-US" altLang="en-US" dirty="0" smtClean="0"/>
              <a:t> or similar residual right so the land has appropriate value</a:t>
            </a:r>
            <a:endParaRPr lang="en-US" altLang="en-US" dirty="0"/>
          </a:p>
          <a:p>
            <a:pPr>
              <a:spcAft>
                <a:spcPts val="1200"/>
              </a:spcAft>
            </a:pPr>
            <a:r>
              <a:rPr lang="en-US" altLang="en-US" b="1" dirty="0" smtClean="0">
                <a:solidFill>
                  <a:srgbClr val="000000"/>
                </a:solidFill>
              </a:rPr>
              <a:t>Clearly relate regulation to preventing a hazard</a:t>
            </a:r>
            <a:r>
              <a:rPr lang="en-US" altLang="en-US" dirty="0" smtClean="0"/>
              <a:t/>
            </a:r>
            <a:br>
              <a:rPr lang="en-US" altLang="en-US" dirty="0" smtClean="0"/>
            </a:br>
            <a:r>
              <a:rPr lang="en-US" altLang="en-US" sz="2200" i="1" dirty="0" smtClean="0"/>
              <a:t>See</a:t>
            </a:r>
            <a:r>
              <a:rPr lang="en-US" altLang="en-US" sz="2200" i="1" dirty="0"/>
              <a:t>,</a:t>
            </a:r>
            <a:r>
              <a:rPr lang="en-US" altLang="en-US" sz="2200" dirty="0"/>
              <a:t> Different result in Koontz-what harm was being prevented?</a:t>
            </a:r>
          </a:p>
          <a:p>
            <a:pPr>
              <a:spcAft>
                <a:spcPts val="1200"/>
              </a:spcAft>
            </a:pPr>
            <a:r>
              <a:rPr lang="en-US" altLang="en-US" dirty="0" smtClean="0"/>
              <a:t>Establish a fair </a:t>
            </a:r>
            <a:r>
              <a:rPr lang="en-US" altLang="en-US" b="1" dirty="0" smtClean="0">
                <a:solidFill>
                  <a:srgbClr val="000000"/>
                </a:solidFill>
              </a:rPr>
              <a:t>variance procedure</a:t>
            </a:r>
            <a:endParaRPr lang="en-US" b="1" dirty="0">
              <a:solidFill>
                <a:srgbClr val="000000"/>
              </a:solidFill>
            </a:endParaRPr>
          </a:p>
        </p:txBody>
      </p:sp>
      <p:sp>
        <p:nvSpPr>
          <p:cNvPr id="4" name="Slide Number Placeholder 3"/>
          <p:cNvSpPr>
            <a:spLocks noGrp="1"/>
          </p:cNvSpPr>
          <p:nvPr>
            <p:ph type="sldNum" sz="quarter" idx="12"/>
          </p:nvPr>
        </p:nvSpPr>
        <p:spPr/>
        <p:txBody>
          <a:bodyPr/>
          <a:lstStyle/>
          <a:p>
            <a:fld id="{AA10C721-AE2B-4C04-8E90-2142017EF61E}" type="slidenum">
              <a:rPr lang="en-US" smtClean="0"/>
              <a:t>86</a:t>
            </a:fld>
            <a:endParaRPr lang="en-US" dirty="0"/>
          </a:p>
        </p:txBody>
      </p:sp>
      <p:sp>
        <p:nvSpPr>
          <p:cNvPr id="5" name="Striped Right Arrow 4"/>
          <p:cNvSpPr/>
          <p:nvPr/>
        </p:nvSpPr>
        <p:spPr>
          <a:xfrm>
            <a:off x="6096000" y="5400760"/>
            <a:ext cx="2819400" cy="640080"/>
          </a:xfrm>
          <a:prstGeom prst="strip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solidFill>
                  <a:schemeClr val="accent3">
                    <a:lumMod val="50000"/>
                  </a:schemeClr>
                </a:solidFill>
              </a:rPr>
              <a:t>A closer look</a:t>
            </a:r>
            <a:endParaRPr lang="en-US" sz="2000" dirty="0">
              <a:solidFill>
                <a:schemeClr val="accent3">
                  <a:lumMod val="50000"/>
                </a:schemeClr>
              </a:solidFill>
            </a:endParaRPr>
          </a:p>
        </p:txBody>
      </p:sp>
    </p:spTree>
    <p:extLst>
      <p:ext uri="{BB962C8B-B14F-4D97-AF65-F5344CB8AC3E}">
        <p14:creationId xmlns:p14="http://schemas.microsoft.com/office/powerpoint/2010/main" val="5019324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Speaking of Variances…</a:t>
            </a:r>
            <a:br>
              <a:rPr lang="en-US" dirty="0" smtClean="0"/>
            </a:br>
            <a:endParaRPr lang="en-US" dirty="0"/>
          </a:p>
        </p:txBody>
      </p:sp>
      <p:sp>
        <p:nvSpPr>
          <p:cNvPr id="3" name="Content Placeholder 2"/>
          <p:cNvSpPr>
            <a:spLocks noGrp="1"/>
          </p:cNvSpPr>
          <p:nvPr>
            <p:ph sz="half" idx="1"/>
          </p:nvPr>
        </p:nvSpPr>
        <p:spPr>
          <a:xfrm>
            <a:off x="457200" y="1600200"/>
            <a:ext cx="8229600" cy="990599"/>
          </a:xfrm>
        </p:spPr>
        <p:txBody>
          <a:bodyPr/>
          <a:lstStyle/>
          <a:p>
            <a:pPr>
              <a:spcBef>
                <a:spcPts val="0"/>
              </a:spcBef>
            </a:pPr>
            <a:r>
              <a:rPr lang="en-US" altLang="en-US" dirty="0"/>
              <a:t>Pennsylvania Statue:  53 P.S. § 10910.2</a:t>
            </a:r>
          </a:p>
          <a:p>
            <a:pPr>
              <a:spcBef>
                <a:spcPts val="0"/>
              </a:spcBef>
            </a:pPr>
            <a:r>
              <a:rPr lang="en-US" altLang="en-US" dirty="0"/>
              <a:t>10910.2. Zoning hearing board’s functions; </a:t>
            </a:r>
            <a:r>
              <a:rPr lang="en-US" altLang="en-US" b="1" dirty="0" smtClean="0"/>
              <a:t>variances</a:t>
            </a:r>
            <a:endParaRPr lang="en-US" altLang="en-US" b="1" dirty="0"/>
          </a:p>
        </p:txBody>
      </p:sp>
      <p:sp>
        <p:nvSpPr>
          <p:cNvPr id="4" name="Content Placeholder 3"/>
          <p:cNvSpPr>
            <a:spLocks noGrp="1"/>
          </p:cNvSpPr>
          <p:nvPr>
            <p:ph sz="half" idx="2"/>
          </p:nvPr>
        </p:nvSpPr>
        <p:spPr>
          <a:xfrm>
            <a:off x="609600" y="2667000"/>
            <a:ext cx="8229600" cy="3505200"/>
          </a:xfrm>
        </p:spPr>
        <p:style>
          <a:lnRef idx="1">
            <a:schemeClr val="accent5"/>
          </a:lnRef>
          <a:fillRef idx="2">
            <a:schemeClr val="accent5"/>
          </a:fillRef>
          <a:effectRef idx="1">
            <a:schemeClr val="accent5"/>
          </a:effectRef>
          <a:fontRef idx="minor">
            <a:schemeClr val="dk1"/>
          </a:fontRef>
        </p:style>
        <p:txBody>
          <a:bodyPr>
            <a:noAutofit/>
          </a:bodyPr>
          <a:lstStyle/>
          <a:p>
            <a:pPr marL="109728" indent="0">
              <a:buNone/>
            </a:pPr>
            <a:r>
              <a:rPr lang="en-US" altLang="en-US" sz="2200" dirty="0">
                <a:solidFill>
                  <a:srgbClr val="000000"/>
                </a:solidFill>
              </a:rPr>
              <a:t>“…requests for variances where it is alleged that the provisions of the zoning ordinance </a:t>
            </a:r>
            <a:r>
              <a:rPr lang="en-US" altLang="en-US" sz="2200" b="1" dirty="0">
                <a:solidFill>
                  <a:srgbClr val="000000"/>
                </a:solidFill>
              </a:rPr>
              <a:t>inflict unnecessary hardship </a:t>
            </a:r>
            <a:r>
              <a:rPr lang="en-US" altLang="en-US" sz="2200" dirty="0">
                <a:solidFill>
                  <a:srgbClr val="000000"/>
                </a:solidFill>
              </a:rPr>
              <a:t>upon the applicant. 53 P.S. § 10910.2</a:t>
            </a:r>
          </a:p>
          <a:p>
            <a:pPr marL="109728" indent="0">
              <a:buNone/>
            </a:pPr>
            <a:r>
              <a:rPr lang="en-US" altLang="en-US" sz="2200" dirty="0">
                <a:solidFill>
                  <a:srgbClr val="000000"/>
                </a:solidFill>
              </a:rPr>
              <a:t>that there are </a:t>
            </a:r>
            <a:r>
              <a:rPr lang="en-US" altLang="en-US" sz="2200" b="1" dirty="0">
                <a:solidFill>
                  <a:srgbClr val="000000"/>
                </a:solidFill>
              </a:rPr>
              <a:t>unique physical circumstances </a:t>
            </a:r>
            <a:r>
              <a:rPr lang="en-US" altLang="en-US" sz="2200" dirty="0">
                <a:solidFill>
                  <a:srgbClr val="000000"/>
                </a:solidFill>
              </a:rPr>
              <a:t>or conditions,</a:t>
            </a:r>
          </a:p>
          <a:p>
            <a:pPr marL="109728" indent="0">
              <a:buNone/>
            </a:pPr>
            <a:r>
              <a:rPr lang="en-US" altLang="en-US" sz="2200" dirty="0" smtClean="0">
                <a:solidFill>
                  <a:srgbClr val="000000"/>
                </a:solidFill>
              </a:rPr>
              <a:t>That </a:t>
            </a:r>
            <a:r>
              <a:rPr lang="en-US" altLang="en-US" sz="2200" dirty="0">
                <a:solidFill>
                  <a:srgbClr val="000000"/>
                </a:solidFill>
              </a:rPr>
              <a:t>the variance, if authorized, will not alter the essential character of the neighborhood or district in which the property is located, nor substantially or permanently impair the appropriate use or development of adjacent property, </a:t>
            </a:r>
            <a:r>
              <a:rPr lang="en-US" altLang="en-US" sz="2200" b="1" dirty="0">
                <a:solidFill>
                  <a:srgbClr val="000000"/>
                </a:solidFill>
              </a:rPr>
              <a:t>nor be detrimental to the public welfare</a:t>
            </a:r>
            <a:r>
              <a:rPr lang="en-US" altLang="en-US" sz="2200" b="1" dirty="0" smtClean="0">
                <a:solidFill>
                  <a:srgbClr val="000000"/>
                </a:solidFill>
              </a:rPr>
              <a:t>. 53 </a:t>
            </a:r>
            <a:r>
              <a:rPr lang="en-US" altLang="en-US" sz="2200" b="1" dirty="0">
                <a:solidFill>
                  <a:srgbClr val="000000"/>
                </a:solidFill>
              </a:rPr>
              <a:t>P.S. § </a:t>
            </a:r>
            <a:r>
              <a:rPr lang="en-US" altLang="en-US" sz="2200" b="1" dirty="0" smtClean="0">
                <a:solidFill>
                  <a:srgbClr val="000000"/>
                </a:solidFill>
              </a:rPr>
              <a:t>10910.2</a:t>
            </a:r>
            <a:r>
              <a:rPr lang="en-US" altLang="en-US" sz="2200" dirty="0" smtClean="0">
                <a:solidFill>
                  <a:srgbClr val="000000"/>
                </a:solidFill>
              </a:rPr>
              <a:t>”</a:t>
            </a:r>
            <a:endParaRPr lang="en-US" altLang="en-US" sz="2200" b="1" dirty="0">
              <a:solidFill>
                <a:srgbClr val="000000"/>
              </a:solidFill>
            </a:endParaRPr>
          </a:p>
        </p:txBody>
      </p:sp>
      <p:sp>
        <p:nvSpPr>
          <p:cNvPr id="5" name="Slide Number Placeholder 4"/>
          <p:cNvSpPr>
            <a:spLocks noGrp="1"/>
          </p:cNvSpPr>
          <p:nvPr>
            <p:ph type="sldNum" sz="quarter" idx="12"/>
          </p:nvPr>
        </p:nvSpPr>
        <p:spPr/>
        <p:txBody>
          <a:bodyPr/>
          <a:lstStyle/>
          <a:p>
            <a:fld id="{0D9C4C27-3F92-447F-917C-AFF9186DA294}" type="slidenum">
              <a:rPr lang="en-US" smtClean="0"/>
              <a:pPr/>
              <a:t>87</a:t>
            </a:fld>
            <a:endParaRPr lang="en-US" dirty="0"/>
          </a:p>
        </p:txBody>
      </p:sp>
    </p:spTree>
    <p:extLst>
      <p:ext uri="{BB962C8B-B14F-4D97-AF65-F5344CB8AC3E}">
        <p14:creationId xmlns:p14="http://schemas.microsoft.com/office/powerpoint/2010/main" val="62518811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Variances</a:t>
            </a:r>
            <a:br>
              <a:rPr lang="en-US" dirty="0" smtClean="0"/>
            </a:br>
            <a:endParaRPr lang="en-US" dirty="0"/>
          </a:p>
        </p:txBody>
      </p:sp>
      <p:sp>
        <p:nvSpPr>
          <p:cNvPr id="3" name="Content Placeholder 2"/>
          <p:cNvSpPr>
            <a:spLocks noGrp="1"/>
          </p:cNvSpPr>
          <p:nvPr>
            <p:ph sz="half" idx="1"/>
          </p:nvPr>
        </p:nvSpPr>
        <p:spPr>
          <a:xfrm>
            <a:off x="457200" y="1828799"/>
            <a:ext cx="4343400" cy="4267201"/>
          </a:xfrm>
        </p:spPr>
        <p:txBody>
          <a:bodyPr/>
          <a:lstStyle/>
          <a:p>
            <a:pPr marL="109728" indent="0">
              <a:buNone/>
            </a:pPr>
            <a:r>
              <a:rPr lang="en-US" altLang="en-US" dirty="0"/>
              <a:t>Virtually ALL State Zoning Enabling Statutes are specific that no variance can </a:t>
            </a:r>
            <a:r>
              <a:rPr lang="en-US" altLang="en-US" dirty="0" smtClean="0"/>
              <a:t>ever be </a:t>
            </a:r>
            <a:r>
              <a:rPr lang="en-US" altLang="en-US" dirty="0"/>
              <a:t>granted when such variance would:</a:t>
            </a:r>
          </a:p>
          <a:p>
            <a:r>
              <a:rPr lang="en-US" altLang="en-US" dirty="0"/>
              <a:t>Have a negative impact on public health or welfare; or</a:t>
            </a:r>
          </a:p>
          <a:p>
            <a:r>
              <a:rPr lang="en-US" altLang="en-US" dirty="0"/>
              <a:t>Result in increased costs to </a:t>
            </a:r>
            <a:r>
              <a:rPr lang="en-US" altLang="en-US" dirty="0" smtClean="0"/>
              <a:t>public</a:t>
            </a:r>
            <a:endParaRPr lang="en-US" altLang="en-US" dirty="0"/>
          </a:p>
        </p:txBody>
      </p:sp>
      <p:sp>
        <p:nvSpPr>
          <p:cNvPr id="4" name="Content Placeholder 3"/>
          <p:cNvSpPr>
            <a:spLocks noGrp="1"/>
          </p:cNvSpPr>
          <p:nvPr>
            <p:ph sz="half" idx="2"/>
          </p:nvPr>
        </p:nvSpPr>
        <p:spPr>
          <a:xfrm>
            <a:off x="4953000" y="1828799"/>
            <a:ext cx="3886200" cy="3886201"/>
          </a:xfrm>
        </p:spPr>
        <p:style>
          <a:lnRef idx="1">
            <a:schemeClr val="accent6"/>
          </a:lnRef>
          <a:fillRef idx="2">
            <a:schemeClr val="accent6"/>
          </a:fillRef>
          <a:effectRef idx="1">
            <a:schemeClr val="accent6"/>
          </a:effectRef>
          <a:fontRef idx="minor">
            <a:schemeClr val="dk1"/>
          </a:fontRef>
        </p:style>
        <p:txBody>
          <a:bodyPr/>
          <a:lstStyle/>
          <a:p>
            <a:pPr marL="109728" indent="0">
              <a:buNone/>
            </a:pPr>
            <a:r>
              <a:rPr lang="en-US" altLang="en-US" dirty="0" smtClean="0">
                <a:solidFill>
                  <a:srgbClr val="000000"/>
                </a:solidFill>
              </a:rPr>
              <a:t>Examples</a:t>
            </a:r>
            <a:r>
              <a:rPr lang="en-US" altLang="en-US" dirty="0">
                <a:solidFill>
                  <a:srgbClr val="000000"/>
                </a:solidFill>
              </a:rPr>
              <a:t>:</a:t>
            </a:r>
          </a:p>
          <a:p>
            <a:r>
              <a:rPr lang="en-US" altLang="en-US" dirty="0">
                <a:solidFill>
                  <a:srgbClr val="000000"/>
                </a:solidFill>
              </a:rPr>
              <a:t>Handicapped person wants to build below BFE or ease of access- Hardship-Yes? OK?</a:t>
            </a:r>
          </a:p>
          <a:p>
            <a:r>
              <a:rPr lang="en-US" altLang="en-US" dirty="0">
                <a:solidFill>
                  <a:srgbClr val="000000"/>
                </a:solidFill>
              </a:rPr>
              <a:t>Building must be built 20 feet above ground; height restriction in area is 20 feet? Hardship?</a:t>
            </a:r>
          </a:p>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0D9C4C27-3F92-447F-917C-AFF9186DA294}" type="slidenum">
              <a:rPr lang="en-US" smtClean="0"/>
              <a:pPr/>
              <a:t>88</a:t>
            </a:fld>
            <a:endParaRPr lang="en-US" dirty="0"/>
          </a:p>
        </p:txBody>
      </p:sp>
    </p:spTree>
    <p:extLst>
      <p:ext uri="{BB962C8B-B14F-4D97-AF65-F5344CB8AC3E}">
        <p14:creationId xmlns:p14="http://schemas.microsoft.com/office/powerpoint/2010/main" val="4603200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a:t>
            </a:r>
            <a:br>
              <a:rPr lang="en-US" dirty="0" smtClean="0"/>
            </a:br>
            <a:endParaRPr lang="en-US" dirty="0"/>
          </a:p>
        </p:txBody>
      </p:sp>
      <p:sp>
        <p:nvSpPr>
          <p:cNvPr id="3" name="Content Placeholder 2"/>
          <p:cNvSpPr>
            <a:spLocks noGrp="1"/>
          </p:cNvSpPr>
          <p:nvPr>
            <p:ph idx="1"/>
          </p:nvPr>
        </p:nvSpPr>
        <p:spPr>
          <a:xfrm>
            <a:off x="457200" y="1981200"/>
            <a:ext cx="8001000" cy="3886200"/>
          </a:xfrm>
        </p:spPr>
        <p:txBody>
          <a:bodyPr/>
          <a:lstStyle/>
          <a:p>
            <a:pPr marL="1366838" indent="0">
              <a:buNone/>
              <a:defRPr/>
            </a:pPr>
            <a:r>
              <a:rPr lang="en-US" b="1" i="1" dirty="0" smtClean="0">
                <a:solidFill>
                  <a:srgbClr val="C00000"/>
                </a:solidFill>
              </a:rPr>
              <a:t>Do reasonable, fairly applied hazard based regulations decrease the VALUE of a property?</a:t>
            </a:r>
          </a:p>
          <a:p>
            <a:pPr marL="1660525" indent="-255588">
              <a:defRPr/>
            </a:pPr>
            <a:r>
              <a:rPr lang="en-US" dirty="0" smtClean="0"/>
              <a:t>Not the price, the </a:t>
            </a:r>
            <a:r>
              <a:rPr lang="en-US" sz="2800" dirty="0" smtClean="0">
                <a:solidFill>
                  <a:srgbClr val="C00000"/>
                </a:solidFill>
              </a:rPr>
              <a:t>value</a:t>
            </a:r>
            <a:endParaRPr lang="en-US" sz="2800" b="1" dirty="0" smtClean="0">
              <a:solidFill>
                <a:srgbClr val="C00000"/>
              </a:solidFill>
            </a:endParaRPr>
          </a:p>
          <a:p>
            <a:pPr marL="0" indent="0">
              <a:buNone/>
              <a:defRPr/>
            </a:pPr>
            <a:endParaRPr lang="en-US" dirty="0" smtClean="0"/>
          </a:p>
          <a:p>
            <a:pPr>
              <a:buNone/>
              <a:defRPr/>
            </a:pPr>
            <a:r>
              <a:rPr lang="en-US" dirty="0" smtClean="0"/>
              <a:t>	Hint: the problem of the purloined purse</a:t>
            </a:r>
          </a:p>
        </p:txBody>
      </p:sp>
      <p:sp>
        <p:nvSpPr>
          <p:cNvPr id="4" name="Slide Number Placeholder 3"/>
          <p:cNvSpPr>
            <a:spLocks noGrp="1"/>
          </p:cNvSpPr>
          <p:nvPr>
            <p:ph type="sldNum" sz="quarter" idx="12"/>
          </p:nvPr>
        </p:nvSpPr>
        <p:spPr/>
        <p:txBody>
          <a:bodyPr/>
          <a:lstStyle/>
          <a:p>
            <a:fld id="{AA10C721-AE2B-4C04-8E90-2142017EF61E}" type="slidenum">
              <a:rPr lang="en-US" smtClean="0"/>
              <a:t>89</a:t>
            </a:fld>
            <a:endParaRPr lang="en-US" dirty="0"/>
          </a:p>
        </p:txBody>
      </p:sp>
      <p:pic>
        <p:nvPicPr>
          <p:cNvPr id="5"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507" y="1986280"/>
            <a:ext cx="1290320" cy="1290320"/>
          </a:xfrm>
          <a:prstGeom prst="rect">
            <a:avLst/>
          </a:prstGeom>
        </p:spPr>
      </p:pic>
    </p:spTree>
    <p:extLst>
      <p:ext uri="{BB962C8B-B14F-4D97-AF65-F5344CB8AC3E}">
        <p14:creationId xmlns:p14="http://schemas.microsoft.com/office/powerpoint/2010/main" val="1935517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Usually Pays for Disaster Assistance?</a:t>
            </a:r>
            <a:endParaRPr lang="en-US" dirty="0"/>
          </a:p>
        </p:txBody>
      </p:sp>
      <p:sp>
        <p:nvSpPr>
          <p:cNvPr id="3" name="Content Placeholder 2"/>
          <p:cNvSpPr>
            <a:spLocks noGrp="1"/>
          </p:cNvSpPr>
          <p:nvPr>
            <p:ph idx="1"/>
          </p:nvPr>
        </p:nvSpPr>
        <p:spPr>
          <a:xfrm>
            <a:off x="457200" y="1981200"/>
            <a:ext cx="8305800" cy="3886200"/>
          </a:xfrm>
        </p:spPr>
        <p:txBody>
          <a:bodyPr/>
          <a:lstStyle/>
          <a:p>
            <a:r>
              <a:rPr lang="en-US" altLang="en-US" dirty="0"/>
              <a:t>The </a:t>
            </a:r>
            <a:r>
              <a:rPr lang="en-US" altLang="en-US" dirty="0" smtClean="0"/>
              <a:t>Federal, </a:t>
            </a:r>
            <a:r>
              <a:rPr lang="en-US" altLang="en-US" dirty="0"/>
              <a:t>and </a:t>
            </a:r>
            <a:r>
              <a:rPr lang="en-US" altLang="en-US" dirty="0" smtClean="0"/>
              <a:t>sometimes state, taxpayer through: </a:t>
            </a:r>
          </a:p>
          <a:p>
            <a:pPr lvl="1"/>
            <a:r>
              <a:rPr lang="en-US" altLang="en-US" dirty="0" smtClean="0"/>
              <a:t>Internal Revenue Service (IRS) casualty losses</a:t>
            </a:r>
          </a:p>
          <a:p>
            <a:pPr lvl="1"/>
            <a:r>
              <a:rPr lang="en-US" altLang="en-US" dirty="0" smtClean="0"/>
              <a:t>Small Business Administration (SBA) loans</a:t>
            </a:r>
          </a:p>
          <a:p>
            <a:pPr lvl="1"/>
            <a:r>
              <a:rPr lang="en-US" altLang="en-US" dirty="0" smtClean="0"/>
              <a:t>Disaster </a:t>
            </a:r>
            <a:r>
              <a:rPr lang="en-US" altLang="en-US" dirty="0"/>
              <a:t>Community Development Block Grant </a:t>
            </a:r>
            <a:r>
              <a:rPr lang="en-US" altLang="en-US" dirty="0" smtClean="0"/>
              <a:t>(CDBG) funds</a:t>
            </a:r>
          </a:p>
          <a:p>
            <a:pPr lvl="1"/>
            <a:r>
              <a:rPr lang="en-US" altLang="en-US" dirty="0" smtClean="0"/>
              <a:t>The whole panoply </a:t>
            </a:r>
            <a:r>
              <a:rPr lang="en-US" altLang="en-US" dirty="0"/>
              <a:t>of </a:t>
            </a:r>
            <a:r>
              <a:rPr lang="en-US" altLang="en-US" dirty="0" smtClean="0"/>
              <a:t>federal </a:t>
            </a:r>
            <a:r>
              <a:rPr lang="en-US" altLang="en-US" dirty="0"/>
              <a:t>and </a:t>
            </a:r>
            <a:r>
              <a:rPr lang="en-US" altLang="en-US" dirty="0" smtClean="0"/>
              <a:t>private disaster relief</a:t>
            </a:r>
          </a:p>
          <a:p>
            <a:r>
              <a:rPr lang="en-US" altLang="en-US" dirty="0"/>
              <a:t>Disaster </a:t>
            </a:r>
            <a:r>
              <a:rPr lang="en-US" altLang="en-US" dirty="0" smtClean="0"/>
              <a:t>victims themselves</a:t>
            </a:r>
            <a:r>
              <a:rPr lang="en-US" altLang="en-US" dirty="0"/>
              <a:t>, and their families,  </a:t>
            </a:r>
            <a:r>
              <a:rPr lang="en-US" altLang="en-US" dirty="0" smtClean="0"/>
              <a:t>businesses, </a:t>
            </a:r>
            <a:r>
              <a:rPr lang="en-US" altLang="en-US" dirty="0"/>
              <a:t>and supply chains</a:t>
            </a: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9</a:t>
            </a:fld>
            <a:endParaRPr lang="en-US" dirty="0"/>
          </a:p>
        </p:txBody>
      </p:sp>
      <p:sp>
        <p:nvSpPr>
          <p:cNvPr id="5" name="TextBox 4"/>
          <p:cNvSpPr txBox="1"/>
          <p:nvPr/>
        </p:nvSpPr>
        <p:spPr>
          <a:xfrm>
            <a:off x="152400" y="6211669"/>
            <a:ext cx="7772400" cy="646331"/>
          </a:xfrm>
          <a:prstGeom prst="rect">
            <a:avLst/>
          </a:prstGeom>
          <a:noFill/>
        </p:spPr>
        <p:txBody>
          <a:bodyPr wrap="square" rtlCol="0">
            <a:spAutoFit/>
          </a:bodyPr>
          <a:lstStyle/>
          <a:p>
            <a:r>
              <a:rPr lang="en-US" altLang="en-US" dirty="0">
                <a:solidFill>
                  <a:schemeClr val="tx1">
                    <a:lumMod val="50000"/>
                  </a:schemeClr>
                </a:solidFill>
              </a:rPr>
              <a:t>Ed Thomas and Sarah </a:t>
            </a:r>
            <a:r>
              <a:rPr lang="en-US" altLang="en-US" dirty="0" smtClean="0">
                <a:solidFill>
                  <a:schemeClr val="tx1">
                    <a:lumMod val="50000"/>
                  </a:schemeClr>
                </a:solidFill>
              </a:rPr>
              <a:t>Bowen, </a:t>
            </a:r>
            <a:r>
              <a:rPr lang="en-US" altLang="en-US" i="1" dirty="0" smtClean="0">
                <a:solidFill>
                  <a:schemeClr val="tx1">
                    <a:lumMod val="50000"/>
                  </a:schemeClr>
                </a:solidFill>
              </a:rPr>
              <a:t>Patchwork </a:t>
            </a:r>
            <a:r>
              <a:rPr lang="en-US" altLang="en-US" i="1" dirty="0">
                <a:solidFill>
                  <a:schemeClr val="tx1">
                    <a:lumMod val="50000"/>
                  </a:schemeClr>
                </a:solidFill>
              </a:rPr>
              <a:t>Quilt</a:t>
            </a:r>
            <a:r>
              <a:rPr lang="en-US" altLang="en-US" dirty="0">
                <a:solidFill>
                  <a:schemeClr val="tx1">
                    <a:lumMod val="50000"/>
                  </a:schemeClr>
                </a:solidFill>
              </a:rPr>
              <a:t> (</a:t>
            </a:r>
            <a:r>
              <a:rPr lang="en-US" altLang="en-US" dirty="0">
                <a:solidFill>
                  <a:schemeClr val="tx1">
                    <a:lumMod val="50000"/>
                  </a:schemeClr>
                </a:solidFill>
                <a:hlinkClick r:id="rId3"/>
              </a:rPr>
              <a:t>http://nhma.info/publications</a:t>
            </a:r>
            <a:r>
              <a:rPr lang="en-US" altLang="en-US" dirty="0" smtClean="0">
                <a:solidFill>
                  <a:schemeClr val="tx1">
                    <a:lumMod val="50000"/>
                  </a:schemeClr>
                </a:solidFill>
                <a:hlinkClick r:id="rId3"/>
              </a:rPr>
              <a:t>/</a:t>
            </a:r>
            <a:r>
              <a:rPr lang="en-US" altLang="en-US" dirty="0" smtClean="0">
                <a:solidFill>
                  <a:schemeClr val="tx1">
                    <a:lumMod val="50000"/>
                  </a:schemeClr>
                </a:solidFill>
              </a:rPr>
              <a:t>)</a:t>
            </a:r>
            <a:endParaRPr lang="en-US" altLang="en-US" dirty="0">
              <a:solidFill>
                <a:schemeClr val="tx1">
                  <a:lumMod val="50000"/>
                </a:schemeClr>
              </a:solidFill>
            </a:endParaRPr>
          </a:p>
        </p:txBody>
      </p:sp>
    </p:spTree>
    <p:extLst>
      <p:ext uri="{BB962C8B-B14F-4D97-AF65-F5344CB8AC3E}">
        <p14:creationId xmlns:p14="http://schemas.microsoft.com/office/powerpoint/2010/main" val="22280894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 The Purloined Purse Defense</a:t>
            </a:r>
            <a:endParaRPr lang="en-US" dirty="0"/>
          </a:p>
        </p:txBody>
      </p:sp>
      <p:sp>
        <p:nvSpPr>
          <p:cNvPr id="3" name="Content Placeholder 2"/>
          <p:cNvSpPr>
            <a:spLocks noGrp="1"/>
          </p:cNvSpPr>
          <p:nvPr>
            <p:ph idx="1"/>
          </p:nvPr>
        </p:nvSpPr>
        <p:spPr>
          <a:xfrm>
            <a:off x="457200" y="2209800"/>
            <a:ext cx="8229600" cy="3886200"/>
          </a:xfrm>
        </p:spPr>
        <p:txBody>
          <a:bodyPr/>
          <a:lstStyle/>
          <a:p>
            <a:pPr marL="109728" indent="0">
              <a:buNone/>
              <a:defRPr/>
            </a:pPr>
            <a:r>
              <a:rPr lang="en-US" altLang="en-US" dirty="0"/>
              <a:t>Fifth Amendment to the Constitution of the </a:t>
            </a:r>
            <a:r>
              <a:rPr lang="en-US" altLang="en-US" dirty="0" smtClean="0"/>
              <a:t>United </a:t>
            </a:r>
            <a:r>
              <a:rPr lang="en-US" altLang="en-US" dirty="0"/>
              <a:t>States: </a:t>
            </a:r>
            <a:endParaRPr lang="en-US" altLang="en-US" dirty="0" smtClean="0"/>
          </a:p>
          <a:p>
            <a:pPr marL="109728" indent="0">
              <a:buNone/>
              <a:defRPr/>
            </a:pPr>
            <a:r>
              <a:rPr lang="en-US" altLang="en-US" sz="2800" b="1" i="1" dirty="0" smtClean="0"/>
              <a:t>“… </a:t>
            </a:r>
            <a:r>
              <a:rPr lang="en-US" altLang="en-US" sz="2800" b="1" i="1" dirty="0"/>
              <a:t>nor shall private property be taken for public use without just compensation</a:t>
            </a:r>
            <a:r>
              <a:rPr lang="en-US" altLang="en-US" sz="2800" b="1" i="1" dirty="0" smtClean="0"/>
              <a:t>.”</a:t>
            </a:r>
            <a:endParaRPr lang="en-US" sz="2800" b="1" dirty="0" smtClean="0"/>
          </a:p>
        </p:txBody>
      </p:sp>
      <p:sp>
        <p:nvSpPr>
          <p:cNvPr id="4" name="Slide Number Placeholder 3"/>
          <p:cNvSpPr>
            <a:spLocks noGrp="1"/>
          </p:cNvSpPr>
          <p:nvPr>
            <p:ph type="sldNum" sz="quarter" idx="12"/>
          </p:nvPr>
        </p:nvSpPr>
        <p:spPr/>
        <p:txBody>
          <a:bodyPr/>
          <a:lstStyle/>
          <a:p>
            <a:fld id="{AA10C721-AE2B-4C04-8E90-2142017EF61E}" type="slidenum">
              <a:rPr lang="en-US" smtClean="0"/>
              <a:t>90</a:t>
            </a:fld>
            <a:endParaRPr lang="en-US" dirty="0"/>
          </a:p>
        </p:txBody>
      </p:sp>
    </p:spTree>
    <p:extLst>
      <p:ext uri="{BB962C8B-B14F-4D97-AF65-F5344CB8AC3E}">
        <p14:creationId xmlns:p14="http://schemas.microsoft.com/office/powerpoint/2010/main" val="292557804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 The Result</a:t>
            </a:r>
            <a:br>
              <a:rPr lang="en-US" dirty="0" smtClean="0"/>
            </a:br>
            <a:endParaRPr lang="en-US" dirty="0"/>
          </a:p>
        </p:txBody>
      </p:sp>
      <p:sp>
        <p:nvSpPr>
          <p:cNvPr id="3" name="Content Placeholder 2"/>
          <p:cNvSpPr>
            <a:spLocks noGrp="1"/>
          </p:cNvSpPr>
          <p:nvPr>
            <p:ph idx="1"/>
          </p:nvPr>
        </p:nvSpPr>
        <p:spPr/>
        <p:txBody>
          <a:bodyPr/>
          <a:lstStyle/>
          <a:p>
            <a:pPr marL="109728" indent="0">
              <a:buNone/>
            </a:pPr>
            <a:r>
              <a:rPr lang="en-US" altLang="en-US" sz="2800" b="1" i="1" dirty="0">
                <a:solidFill>
                  <a:schemeClr val="accent1"/>
                </a:solidFill>
              </a:rPr>
              <a:t>“The taking clause was never intended to compensate property owners for property rights they never had.”</a:t>
            </a:r>
            <a:r>
              <a:rPr lang="en-US" altLang="en-US" sz="2800" i="1" dirty="0">
                <a:solidFill>
                  <a:schemeClr val="accent1"/>
                </a:solidFill>
              </a:rPr>
              <a:t> </a:t>
            </a:r>
            <a:r>
              <a:rPr lang="en-US" altLang="en-US" i="1" dirty="0" smtClean="0">
                <a:solidFill>
                  <a:schemeClr val="accent1"/>
                </a:solidFill>
              </a:rPr>
              <a:t/>
            </a:r>
            <a:br>
              <a:rPr lang="en-US" altLang="en-US" i="1" dirty="0" smtClean="0">
                <a:solidFill>
                  <a:schemeClr val="accent1"/>
                </a:solidFill>
              </a:rPr>
            </a:br>
            <a:r>
              <a:rPr lang="en-US" altLang="en-US" i="1" dirty="0" smtClean="0"/>
              <a:t>– </a:t>
            </a:r>
            <a:r>
              <a:rPr lang="en-US" altLang="en-US" i="1" dirty="0"/>
              <a:t>Massachusetts Supreme Judicial Court</a:t>
            </a:r>
          </a:p>
          <a:p>
            <a:pPr algn="ctr">
              <a:buNone/>
            </a:pPr>
            <a:endParaRPr lang="en-US" altLang="en-US" sz="1900" i="1" dirty="0" smtClean="0"/>
          </a:p>
          <a:p>
            <a:pPr algn="ctr">
              <a:buNone/>
            </a:pPr>
            <a:r>
              <a:rPr lang="en-US" altLang="en-US" i="1" dirty="0" smtClean="0"/>
              <a:t>Gove </a:t>
            </a:r>
            <a:r>
              <a:rPr lang="en-US" altLang="en-US" i="1" dirty="0"/>
              <a:t>v. Zoning Board of Appeals</a:t>
            </a:r>
          </a:p>
          <a:p>
            <a:pPr algn="ctr">
              <a:buNone/>
            </a:pPr>
            <a:r>
              <a:rPr lang="en-US" altLang="en-US" dirty="0" smtClean="0"/>
              <a:t>444 </a:t>
            </a:r>
            <a:r>
              <a:rPr lang="en-US" altLang="en-US" dirty="0"/>
              <a:t>Mass.754 (2005) Massachusetts Supreme Judicial Court, </a:t>
            </a:r>
            <a:r>
              <a:rPr lang="en-US" altLang="en-US" dirty="0" smtClean="0"/>
              <a:t>decided </a:t>
            </a:r>
            <a:r>
              <a:rPr lang="en-US" altLang="en-US" dirty="0"/>
              <a:t>July 26, 2005</a:t>
            </a:r>
          </a:p>
          <a:p>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91</a:t>
            </a:fld>
            <a:endParaRPr lang="en-US" dirty="0"/>
          </a:p>
        </p:txBody>
      </p:sp>
    </p:spTree>
    <p:extLst>
      <p:ext uri="{BB962C8B-B14F-4D97-AF65-F5344CB8AC3E}">
        <p14:creationId xmlns:p14="http://schemas.microsoft.com/office/powerpoint/2010/main" val="20756048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Another Defense?</a:t>
            </a:r>
            <a:br>
              <a:rPr lang="en-US" dirty="0" smtClean="0"/>
            </a:br>
            <a:endParaRPr lang="en-US" dirty="0"/>
          </a:p>
        </p:txBody>
      </p:sp>
      <p:sp>
        <p:nvSpPr>
          <p:cNvPr id="3" name="Content Placeholder 2"/>
          <p:cNvSpPr>
            <a:spLocks noGrp="1"/>
          </p:cNvSpPr>
          <p:nvPr>
            <p:ph idx="1"/>
          </p:nvPr>
        </p:nvSpPr>
        <p:spPr/>
        <p:txBody>
          <a:bodyPr/>
          <a:lstStyle/>
          <a:p>
            <a:pPr>
              <a:spcBef>
                <a:spcPts val="1200"/>
              </a:spcBef>
              <a:spcAft>
                <a:spcPts val="1200"/>
              </a:spcAft>
            </a:pPr>
            <a:r>
              <a:rPr lang="en-US" altLang="en-US" dirty="0" smtClean="0"/>
              <a:t>I have a permit to snatch wallets and purses?</a:t>
            </a:r>
          </a:p>
          <a:p>
            <a:pPr>
              <a:spcBef>
                <a:spcPts val="1200"/>
              </a:spcBef>
              <a:spcAft>
                <a:spcPts val="1200"/>
              </a:spcAft>
            </a:pPr>
            <a:r>
              <a:rPr lang="en-US" altLang="en-US" dirty="0" smtClean="0"/>
              <a:t>Right here – look</a:t>
            </a:r>
          </a:p>
          <a:p>
            <a:pPr>
              <a:spcBef>
                <a:spcPts val="1200"/>
              </a:spcBef>
              <a:spcAft>
                <a:spcPts val="1200"/>
              </a:spcAft>
            </a:pPr>
            <a:r>
              <a:rPr lang="en-US" altLang="en-US" dirty="0" smtClean="0"/>
              <a:t>Legislature passed a law to help raise funds for local government</a:t>
            </a:r>
          </a:p>
          <a:p>
            <a:pPr>
              <a:spcBef>
                <a:spcPts val="1200"/>
              </a:spcBef>
              <a:spcAft>
                <a:spcPts val="1200"/>
              </a:spcAft>
            </a:pP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92</a:t>
            </a:fld>
            <a:endParaRPr lang="en-US" dirty="0"/>
          </a:p>
        </p:txBody>
      </p:sp>
    </p:spTree>
    <p:extLst>
      <p:ext uri="{BB962C8B-B14F-4D97-AF65-F5344CB8AC3E}">
        <p14:creationId xmlns:p14="http://schemas.microsoft.com/office/powerpoint/2010/main" val="218463453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Purloined Purse in a Flood Context</a:t>
            </a:r>
            <a:br>
              <a:rPr lang="en-US" dirty="0" smtClean="0"/>
            </a:br>
            <a:endParaRPr lang="en-US" dirty="0"/>
          </a:p>
        </p:txBody>
      </p:sp>
      <p:sp>
        <p:nvSpPr>
          <p:cNvPr id="3" name="Content Placeholder 2"/>
          <p:cNvSpPr>
            <a:spLocks noGrp="1"/>
          </p:cNvSpPr>
          <p:nvPr>
            <p:ph idx="1"/>
          </p:nvPr>
        </p:nvSpPr>
        <p:spPr/>
        <p:txBody>
          <a:bodyPr/>
          <a:lstStyle/>
          <a:p>
            <a:r>
              <a:rPr lang="en-US" altLang="en-US" dirty="0"/>
              <a:t>Defendants built flood control works knowing that they could cause upland </a:t>
            </a:r>
            <a:r>
              <a:rPr lang="en-US" altLang="en-US" dirty="0" smtClean="0"/>
              <a:t>flooding</a:t>
            </a:r>
          </a:p>
          <a:p>
            <a:r>
              <a:rPr lang="en-US" altLang="en-US" dirty="0" smtClean="0"/>
              <a:t>Such </a:t>
            </a:r>
            <a:r>
              <a:rPr lang="en-US" altLang="en-US" dirty="0"/>
              <a:t>works were a substantial concurring cause of the </a:t>
            </a:r>
            <a:r>
              <a:rPr lang="en-US" altLang="en-US" dirty="0" smtClean="0"/>
              <a:t>injury</a:t>
            </a:r>
            <a:r>
              <a:rPr lang="en-US" altLang="en-US" dirty="0"/>
              <a:t/>
            </a:r>
            <a:br>
              <a:rPr lang="en-US" altLang="en-US" dirty="0"/>
            </a:br>
            <a:r>
              <a:rPr lang="en-US" altLang="en-US" dirty="0"/>
              <a:t/>
            </a:r>
            <a:br>
              <a:rPr lang="en-US" altLang="en-US" dirty="0"/>
            </a:br>
            <a:r>
              <a:rPr lang="en-US" altLang="en-US" dirty="0"/>
              <a:t> </a:t>
            </a:r>
            <a:r>
              <a:rPr lang="en-US" altLang="en-US" i="1" u="sng" dirty="0"/>
              <a:t>Akins v. California</a:t>
            </a:r>
            <a:r>
              <a:rPr lang="en-US" altLang="en-US" dirty="0"/>
              <a:t>, 48 Cal. App. 4th 832 (Cal. App. 3d Dist. 1996</a:t>
            </a:r>
            <a:r>
              <a:rPr lang="en-US" altLang="en-US" dirty="0" smtClean="0"/>
              <a:t>)</a:t>
            </a:r>
            <a:endParaRPr lang="en-US" alt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93</a:t>
            </a:fld>
            <a:endParaRPr lang="en-US" dirty="0"/>
          </a:p>
        </p:txBody>
      </p:sp>
    </p:spTree>
    <p:extLst>
      <p:ext uri="{BB962C8B-B14F-4D97-AF65-F5344CB8AC3E}">
        <p14:creationId xmlns:p14="http://schemas.microsoft.com/office/powerpoint/2010/main" val="37245346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Conservative, Property Rights View</a:t>
            </a:r>
            <a:endParaRPr lang="en-US" dirty="0"/>
          </a:p>
        </p:txBody>
      </p:sp>
      <p:sp>
        <p:nvSpPr>
          <p:cNvPr id="3" name="Content Placeholder 2"/>
          <p:cNvSpPr>
            <a:spLocks noGrp="1"/>
          </p:cNvSpPr>
          <p:nvPr>
            <p:ph idx="1"/>
          </p:nvPr>
        </p:nvSpPr>
        <p:spPr/>
        <p:txBody>
          <a:bodyPr/>
          <a:lstStyle/>
          <a:p>
            <a:pPr marL="109728" indent="0">
              <a:spcBef>
                <a:spcPts val="1200"/>
              </a:spcBef>
              <a:spcAft>
                <a:spcPts val="1200"/>
              </a:spcAft>
              <a:buNone/>
            </a:pPr>
            <a:r>
              <a:rPr lang="en-US" altLang="en-US" dirty="0"/>
              <a:t>The Cato Institute i</a:t>
            </a:r>
            <a:r>
              <a:rPr lang="en-US" altLang="en-US" dirty="0" smtClean="0"/>
              <a:t>ndicates that </a:t>
            </a:r>
            <a:r>
              <a:rPr lang="en-US" altLang="en-US" dirty="0" smtClean="0">
                <a:solidFill>
                  <a:schemeClr val="accent1"/>
                </a:solidFill>
              </a:rPr>
              <a:t>compensation is not due when: </a:t>
            </a:r>
          </a:p>
          <a:p>
            <a:pPr>
              <a:spcBef>
                <a:spcPts val="1200"/>
              </a:spcBef>
              <a:spcAft>
                <a:spcPts val="1200"/>
              </a:spcAft>
              <a:buNone/>
            </a:pPr>
            <a:r>
              <a:rPr lang="en-US" altLang="en-US" sz="2800" b="1" dirty="0" smtClean="0">
                <a:solidFill>
                  <a:schemeClr val="accent1"/>
                </a:solidFill>
              </a:rPr>
              <a:t>“…</a:t>
            </a:r>
            <a:r>
              <a:rPr lang="en-US" altLang="en-US" sz="2800" b="1" i="1" dirty="0" smtClean="0">
                <a:solidFill>
                  <a:schemeClr val="accent1"/>
                </a:solidFill>
              </a:rPr>
              <a:t> </a:t>
            </a:r>
            <a:r>
              <a:rPr lang="en-US" altLang="en-US" sz="2800" b="1" i="1" dirty="0">
                <a:solidFill>
                  <a:schemeClr val="accent1"/>
                </a:solidFill>
              </a:rPr>
              <a:t>regulation prohibits wrongful uses, no compensation is required.” </a:t>
            </a:r>
          </a:p>
          <a:p>
            <a:pPr>
              <a:spcBef>
                <a:spcPts val="1200"/>
              </a:spcBef>
              <a:spcAft>
                <a:spcPts val="1200"/>
              </a:spcAft>
            </a:pP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94</a:t>
            </a:fld>
            <a:endParaRPr lang="en-US" dirty="0"/>
          </a:p>
        </p:txBody>
      </p:sp>
    </p:spTree>
    <p:extLst>
      <p:ext uri="{BB962C8B-B14F-4D97-AF65-F5344CB8AC3E}">
        <p14:creationId xmlns:p14="http://schemas.microsoft.com/office/powerpoint/2010/main" val="244933698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Solution</a:t>
            </a:r>
            <a:br>
              <a:rPr lang="en-US" dirty="0" smtClean="0"/>
            </a:br>
            <a:endParaRPr lang="en-US" dirty="0"/>
          </a:p>
        </p:txBody>
      </p:sp>
      <p:sp>
        <p:nvSpPr>
          <p:cNvPr id="3" name="Content Placeholder 2"/>
          <p:cNvSpPr>
            <a:spLocks noGrp="1"/>
          </p:cNvSpPr>
          <p:nvPr>
            <p:ph idx="1"/>
          </p:nvPr>
        </p:nvSpPr>
        <p:spPr/>
        <p:txBody>
          <a:bodyPr>
            <a:normAutofit/>
          </a:bodyPr>
          <a:lstStyle/>
          <a:p>
            <a:pPr marL="109728" indent="0">
              <a:buNone/>
            </a:pPr>
            <a:r>
              <a:rPr lang="en-US" altLang="en-US" dirty="0" smtClean="0"/>
              <a:t>Go beyond existing and NFIP </a:t>
            </a:r>
            <a:r>
              <a:rPr lang="en-US" altLang="en-US" dirty="0" smtClean="0"/>
              <a:t>and State </a:t>
            </a:r>
            <a:r>
              <a:rPr lang="en-US" altLang="en-US" dirty="0"/>
              <a:t>Minimum Standards </a:t>
            </a:r>
            <a:r>
              <a:rPr lang="en-US" altLang="en-US" dirty="0" smtClean="0"/>
              <a:t>for </a:t>
            </a:r>
            <a:r>
              <a:rPr lang="en-US" altLang="en-US" b="1" dirty="0" smtClean="0"/>
              <a:t>No </a:t>
            </a:r>
            <a:r>
              <a:rPr lang="en-US" altLang="en-US" b="1" dirty="0"/>
              <a:t>Adverse </a:t>
            </a:r>
            <a:r>
              <a:rPr lang="en-US" altLang="en-US" b="1" dirty="0" smtClean="0"/>
              <a:t>Impact – Community Rating System (CRS) </a:t>
            </a:r>
            <a:r>
              <a:rPr lang="en-US" altLang="en-US" b="1" dirty="0" smtClean="0"/>
              <a:t>Type</a:t>
            </a:r>
            <a:endParaRPr lang="en-US" altLang="en-US" dirty="0"/>
          </a:p>
          <a:p>
            <a:r>
              <a:rPr lang="en-US" altLang="en-US" dirty="0"/>
              <a:t>Development decision-making</a:t>
            </a:r>
          </a:p>
          <a:p>
            <a:r>
              <a:rPr lang="en-US" altLang="en-US" dirty="0"/>
              <a:t>Planning</a:t>
            </a:r>
          </a:p>
          <a:p>
            <a:r>
              <a:rPr lang="en-US" altLang="en-US" dirty="0"/>
              <a:t>Emergency Preparedness</a:t>
            </a:r>
          </a:p>
          <a:p>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95</a:t>
            </a:fld>
            <a:endParaRPr lang="en-US" dirty="0"/>
          </a:p>
        </p:txBody>
      </p:sp>
    </p:spTree>
    <p:extLst>
      <p:ext uri="{BB962C8B-B14F-4D97-AF65-F5344CB8AC3E}">
        <p14:creationId xmlns:p14="http://schemas.microsoft.com/office/powerpoint/2010/main" val="324323795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Safe Development or NAI in the Real World</a:t>
            </a:r>
            <a:endParaRPr lang="en-US" dirty="0"/>
          </a:p>
        </p:txBody>
      </p:sp>
      <p:sp>
        <p:nvSpPr>
          <p:cNvPr id="3" name="Content Placeholder 2"/>
          <p:cNvSpPr>
            <a:spLocks noGrp="1"/>
          </p:cNvSpPr>
          <p:nvPr>
            <p:ph idx="1"/>
          </p:nvPr>
        </p:nvSpPr>
        <p:spPr>
          <a:xfrm>
            <a:off x="457200" y="1981200"/>
            <a:ext cx="8534400" cy="3886200"/>
          </a:xfrm>
        </p:spPr>
        <p:txBody>
          <a:bodyPr/>
          <a:lstStyle/>
          <a:p>
            <a:r>
              <a:rPr lang="en-US" altLang="en-US" dirty="0"/>
              <a:t>Comprehensive watershed future conditions </a:t>
            </a:r>
            <a:r>
              <a:rPr lang="en-US" altLang="en-US" dirty="0" smtClean="0"/>
              <a:t>water resources </a:t>
            </a:r>
            <a:r>
              <a:rPr lang="en-US" altLang="en-US" dirty="0"/>
              <a:t>mapping looking at water supply-water quality-stormwater management and </a:t>
            </a:r>
            <a:r>
              <a:rPr lang="en-US" altLang="en-US" dirty="0" smtClean="0"/>
              <a:t>flooding</a:t>
            </a:r>
          </a:p>
          <a:p>
            <a:pPr>
              <a:spcAft>
                <a:spcPts val="0"/>
              </a:spcAft>
            </a:pPr>
            <a:r>
              <a:rPr lang="en-US" dirty="0" smtClean="0"/>
              <a:t>Interim Measure</a:t>
            </a:r>
          </a:p>
          <a:p>
            <a:pPr lvl="1">
              <a:spcBef>
                <a:spcPts val="0"/>
              </a:spcBef>
            </a:pPr>
            <a:r>
              <a:rPr lang="en-US" altLang="en-US" sz="2200" dirty="0"/>
              <a:t>Require a demonstration that </a:t>
            </a:r>
            <a:r>
              <a:rPr lang="en-US" altLang="en-US" sz="2200" b="1" dirty="0" smtClean="0">
                <a:solidFill>
                  <a:schemeClr val="accent1"/>
                </a:solidFill>
              </a:rPr>
              <a:t>ALL </a:t>
            </a:r>
            <a:r>
              <a:rPr lang="en-US" altLang="en-US" sz="2200" dirty="0" smtClean="0"/>
              <a:t>development </a:t>
            </a:r>
            <a:r>
              <a:rPr lang="en-US" altLang="en-US" sz="2200" dirty="0"/>
              <a:t>does not change the hydrograph for the 1-10-50-100-500 year BOTH flood and storm</a:t>
            </a:r>
            <a:endParaRPr lang="en-US" sz="2200" dirty="0" smtClean="0"/>
          </a:p>
          <a:p>
            <a:pPr>
              <a:spcAft>
                <a:spcPts val="0"/>
              </a:spcAft>
            </a:pPr>
            <a:r>
              <a:rPr lang="en-US" altLang="en-US" dirty="0"/>
              <a:t>If time </a:t>
            </a:r>
            <a:r>
              <a:rPr lang="en-US" altLang="en-US" dirty="0" smtClean="0"/>
              <a:t>permitted, </a:t>
            </a:r>
            <a:r>
              <a:rPr lang="en-US" altLang="en-US" dirty="0"/>
              <a:t>we would have </a:t>
            </a:r>
            <a:r>
              <a:rPr lang="en-US" altLang="en-US" dirty="0" smtClean="0"/>
              <a:t>engineers </a:t>
            </a:r>
            <a:r>
              <a:rPr lang="en-US" altLang="en-US" dirty="0"/>
              <a:t>discuss exactly how to do these </a:t>
            </a:r>
            <a:r>
              <a:rPr lang="en-US" altLang="en-US" dirty="0" smtClean="0"/>
              <a:t>steps</a:t>
            </a:r>
          </a:p>
          <a:p>
            <a:pPr lvl="1">
              <a:spcBef>
                <a:spcPts val="0"/>
              </a:spcBef>
            </a:pPr>
            <a:r>
              <a:rPr lang="en-US" altLang="en-US" sz="2200" dirty="0"/>
              <a:t>Low Impact Development (LID)</a:t>
            </a:r>
            <a:endParaRPr lang="en-US" sz="2200" dirty="0" smtClean="0"/>
          </a:p>
        </p:txBody>
      </p:sp>
      <p:sp>
        <p:nvSpPr>
          <p:cNvPr id="4" name="Slide Number Placeholder 3"/>
          <p:cNvSpPr>
            <a:spLocks noGrp="1"/>
          </p:cNvSpPr>
          <p:nvPr>
            <p:ph type="sldNum" sz="quarter" idx="12"/>
          </p:nvPr>
        </p:nvSpPr>
        <p:spPr/>
        <p:txBody>
          <a:bodyPr/>
          <a:lstStyle/>
          <a:p>
            <a:fld id="{AA10C721-AE2B-4C04-8E90-2142017EF61E}" type="slidenum">
              <a:rPr lang="en-US" smtClean="0"/>
              <a:t>96</a:t>
            </a:fld>
            <a:endParaRPr lang="en-US" dirty="0"/>
          </a:p>
        </p:txBody>
      </p:sp>
    </p:spTree>
    <p:extLst>
      <p:ext uri="{BB962C8B-B14F-4D97-AF65-F5344CB8AC3E}">
        <p14:creationId xmlns:p14="http://schemas.microsoft.com/office/powerpoint/2010/main" val="13622129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8686800" cy="1097461"/>
          </a:xfrm>
        </p:spPr>
        <p:txBody>
          <a:bodyPr>
            <a:noAutofit/>
          </a:bodyPr>
          <a:lstStyle/>
          <a:p>
            <a:r>
              <a:rPr lang="en-US" sz="3300" dirty="0" smtClean="0"/>
              <a:t>Message for All Involved in Emergency Management and Community Development</a:t>
            </a:r>
            <a:endParaRPr lang="en-US" sz="3300" dirty="0"/>
          </a:p>
        </p:txBody>
      </p:sp>
      <p:sp>
        <p:nvSpPr>
          <p:cNvPr id="3" name="Content Placeholder 2"/>
          <p:cNvSpPr>
            <a:spLocks noGrp="1"/>
          </p:cNvSpPr>
          <p:nvPr>
            <p:ph sz="half" idx="1"/>
          </p:nvPr>
        </p:nvSpPr>
        <p:spPr>
          <a:xfrm>
            <a:off x="457200" y="2209800"/>
            <a:ext cx="8229600" cy="1295399"/>
          </a:xfrm>
        </p:spPr>
        <p:txBody>
          <a:bodyPr/>
          <a:lstStyle/>
          <a:p>
            <a:pPr marL="109728" indent="0">
              <a:buNone/>
            </a:pPr>
            <a:r>
              <a:rPr lang="en-US" altLang="en-US" dirty="0"/>
              <a:t>The fundamental rules of developing livable communities, as </a:t>
            </a:r>
            <a:r>
              <a:rPr lang="en-US" altLang="en-US" dirty="0" smtClean="0"/>
              <a:t>articulated </a:t>
            </a:r>
            <a:r>
              <a:rPr lang="en-US" altLang="en-US" dirty="0"/>
              <a:t>by Federal Law, envision housing and development which </a:t>
            </a:r>
            <a:r>
              <a:rPr lang="en-US" altLang="en-US" dirty="0" smtClean="0"/>
              <a:t>is</a:t>
            </a:r>
            <a:r>
              <a:rPr lang="en-US" altLang="en-US" dirty="0"/>
              <a:t>:</a:t>
            </a:r>
          </a:p>
          <a:p>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97</a:t>
            </a:fld>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08358" y="3534077"/>
            <a:ext cx="8378442" cy="2409523"/>
          </a:xfrm>
        </p:spPr>
      </p:pic>
    </p:spTree>
    <p:extLst>
      <p:ext uri="{BB962C8B-B14F-4D97-AF65-F5344CB8AC3E}">
        <p14:creationId xmlns:p14="http://schemas.microsoft.com/office/powerpoint/2010/main" val="375534620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8686800" cy="1097461"/>
          </a:xfrm>
        </p:spPr>
        <p:txBody>
          <a:bodyPr>
            <a:noAutofit/>
          </a:bodyPr>
          <a:lstStyle/>
          <a:p>
            <a:r>
              <a:rPr lang="en-US" sz="3000" dirty="0" smtClean="0"/>
              <a:t>Development Destroyed or Damaged by Foreseeable Natural Processes Fails that Vision!</a:t>
            </a:r>
            <a:endParaRPr lang="en-US" sz="3000" dirty="0"/>
          </a:p>
        </p:txBody>
      </p:sp>
      <p:sp>
        <p:nvSpPr>
          <p:cNvPr id="3" name="Content Placeholder 2"/>
          <p:cNvSpPr>
            <a:spLocks noGrp="1"/>
          </p:cNvSpPr>
          <p:nvPr>
            <p:ph sz="half" idx="1"/>
          </p:nvPr>
        </p:nvSpPr>
        <p:spPr>
          <a:xfrm>
            <a:off x="457200" y="2209800"/>
            <a:ext cx="8229600" cy="1295399"/>
          </a:xfrm>
        </p:spPr>
        <p:txBody>
          <a:bodyPr/>
          <a:lstStyle/>
          <a:p>
            <a:pPr marL="109728" indent="0">
              <a:buNone/>
            </a:pPr>
            <a:r>
              <a:rPr lang="en-US" altLang="en-US" dirty="0"/>
              <a:t>Housing and development which are so poorly planned, </a:t>
            </a:r>
            <a:r>
              <a:rPr lang="en-US" altLang="en-US" dirty="0" smtClean="0"/>
              <a:t>engineered, </a:t>
            </a:r>
            <a:r>
              <a:rPr lang="en-US" altLang="en-US" dirty="0"/>
              <a:t>or designed that they are destroyed by such natural processes are:</a:t>
            </a:r>
          </a:p>
          <a:p>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98</a:t>
            </a:fld>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8315" y="3290632"/>
            <a:ext cx="8240885" cy="2576768"/>
          </a:xfrm>
        </p:spPr>
      </p:pic>
    </p:spTree>
    <p:extLst>
      <p:ext uri="{BB962C8B-B14F-4D97-AF65-F5344CB8AC3E}">
        <p14:creationId xmlns:p14="http://schemas.microsoft.com/office/powerpoint/2010/main" val="373142039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br>
              <a:rPr lang="en-US" dirty="0" smtClean="0"/>
            </a:br>
            <a:endParaRPr lang="en-US" dirty="0"/>
          </a:p>
        </p:txBody>
      </p:sp>
      <p:sp>
        <p:nvSpPr>
          <p:cNvPr id="3" name="Content Placeholder 2"/>
          <p:cNvSpPr>
            <a:spLocks noGrp="1"/>
          </p:cNvSpPr>
          <p:nvPr>
            <p:ph idx="1"/>
          </p:nvPr>
        </p:nvSpPr>
        <p:spPr/>
        <p:txBody>
          <a:bodyPr/>
          <a:lstStyle/>
          <a:p>
            <a:pPr marL="109728" indent="0">
              <a:buNone/>
            </a:pPr>
            <a:r>
              <a:rPr lang="en-US" dirty="0"/>
              <a:t>Fundamentally our society must and will choose either</a:t>
            </a:r>
            <a:r>
              <a:rPr lang="en-US" dirty="0" smtClean="0"/>
              <a:t>:</a:t>
            </a:r>
          </a:p>
          <a:p>
            <a:r>
              <a:rPr lang="en-US" dirty="0"/>
              <a:t>Better standards to protect resources and </a:t>
            </a:r>
            <a:r>
              <a:rPr lang="en-US" dirty="0" smtClean="0"/>
              <a:t>people, or</a:t>
            </a:r>
          </a:p>
          <a:p>
            <a:r>
              <a:rPr lang="en-US" dirty="0"/>
              <a:t>Standards which inevitably will result in destruction and litigation</a:t>
            </a:r>
          </a:p>
        </p:txBody>
      </p:sp>
      <p:sp>
        <p:nvSpPr>
          <p:cNvPr id="4" name="Slide Number Placeholder 3"/>
          <p:cNvSpPr>
            <a:spLocks noGrp="1"/>
          </p:cNvSpPr>
          <p:nvPr>
            <p:ph type="sldNum" sz="quarter" idx="12"/>
          </p:nvPr>
        </p:nvSpPr>
        <p:spPr/>
        <p:txBody>
          <a:bodyPr/>
          <a:lstStyle/>
          <a:p>
            <a:fld id="{AA10C721-AE2B-4C04-8E90-2142017EF61E}" type="slidenum">
              <a:rPr lang="en-US" smtClean="0"/>
              <a:t>99</a:t>
            </a:fld>
            <a:endParaRPr lang="en-US" dirty="0"/>
          </a:p>
        </p:txBody>
      </p:sp>
    </p:spTree>
    <p:extLst>
      <p:ext uri="{BB962C8B-B14F-4D97-AF65-F5344CB8AC3E}">
        <p14:creationId xmlns:p14="http://schemas.microsoft.com/office/powerpoint/2010/main" val="37402890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5">
      <a:dk1>
        <a:srgbClr val="7F7F7F"/>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0F6FC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7661</TotalTime>
  <Words>10354</Words>
  <Application>Microsoft Office PowerPoint</Application>
  <PresentationFormat>On-screen Show (4:3)</PresentationFormat>
  <Paragraphs>1114</Paragraphs>
  <Slides>104</Slides>
  <Notes>104</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Urban</vt:lpstr>
      <vt:lpstr>Legal and Policy Opportunities for Disaster Risk Reduction</vt:lpstr>
      <vt:lpstr>Welcome! </vt:lpstr>
      <vt:lpstr>Purpose of Module </vt:lpstr>
      <vt:lpstr>Learning Objectives </vt:lpstr>
      <vt:lpstr>Impediments to Safe Regulation </vt:lpstr>
      <vt:lpstr>Impediments to Safe Regulation (cont.) </vt:lpstr>
      <vt:lpstr>Impediments to Proper Floodplain Management</vt:lpstr>
      <vt:lpstr>The Problem of Externality </vt:lpstr>
      <vt:lpstr>Who Usually Pays for Disaster Assistance?</vt:lpstr>
      <vt:lpstr>Cui Bono?  Who Benefits? </vt:lpstr>
      <vt:lpstr>Why Should the Government Do Something about This?</vt:lpstr>
      <vt:lpstr>Is There a Government Duty to Prevent Harm?</vt:lpstr>
      <vt:lpstr>Why Else Should Government Do Something about This?</vt:lpstr>
      <vt:lpstr>How Can You Best Avoid Litigation? </vt:lpstr>
      <vt:lpstr>Natural Hazards and Litigation </vt:lpstr>
      <vt:lpstr>Three Ways to Support Reconstruction Following Disaster Damage</vt:lpstr>
      <vt:lpstr>Grounds for Suit </vt:lpstr>
      <vt:lpstr>Proof of Causation of Harm is Easier Now Than in Past Times</vt:lpstr>
      <vt:lpstr>Situations Where Governments and Landowners May be Held Liable</vt:lpstr>
      <vt:lpstr>Situations Where Governments and Landowners May be Held Liable (cont.)</vt:lpstr>
      <vt:lpstr>You Do Not Always Win </vt:lpstr>
      <vt:lpstr>Katrina Legal Situation </vt:lpstr>
      <vt:lpstr>The Impediments to Proper Floodplain Management</vt:lpstr>
      <vt:lpstr>The Constitution of the United States </vt:lpstr>
      <vt:lpstr>The Constitution of the United States </vt:lpstr>
      <vt:lpstr>Increase in Cases Involving Land Use </vt:lpstr>
      <vt:lpstr>Taking Lawsuit Results </vt:lpstr>
      <vt:lpstr>Legal Issues: Professional Liability for Construction in Hazardous Areas</vt:lpstr>
      <vt:lpstr>New Trend in the Law </vt:lpstr>
      <vt:lpstr>Legal Research Observations </vt:lpstr>
      <vt:lpstr>2015 Case on Floodway Restrictions </vt:lpstr>
      <vt:lpstr>Discussion Question </vt:lpstr>
      <vt:lpstr>Discussion Question (cont.) </vt:lpstr>
      <vt:lpstr>Discussion Question (cont.) </vt:lpstr>
      <vt:lpstr>Landowner Does Not Have All Rights Under The Law</vt:lpstr>
      <vt:lpstr>Landowner Does Not Have All Rights Under The Law</vt:lpstr>
      <vt:lpstr>Landowner Does Not Have All Rights Under The Law (cont.)</vt:lpstr>
      <vt:lpstr>Landowner Does Not Have All Rights Under The Law (cont.)</vt:lpstr>
      <vt:lpstr>Landowner Does Not Have All Rights Under The Law (cont.)</vt:lpstr>
      <vt:lpstr>Landowner Does Not Have All Rights Under The Law (cont.)</vt:lpstr>
      <vt:lpstr>Public Entities Do Not Have The Right To Do Just Anything Either!</vt:lpstr>
      <vt:lpstr>Can Government Adopt Higher Standards than FEMA Minimums?</vt:lpstr>
      <vt:lpstr>Discussion Question </vt:lpstr>
      <vt:lpstr>Why Might All Governments Wish To Consider Higher Standards?</vt:lpstr>
      <vt:lpstr>Governmental Rights and Duties to Manage Development</vt:lpstr>
      <vt:lpstr>Arkansas Game and Fish Commission  v. US</vt:lpstr>
      <vt:lpstr>Arkansas Game and Fish Commission  v. US (cont.)</vt:lpstr>
      <vt:lpstr>Dave Donaldson Black River Wildlife Management Area (WMA)</vt:lpstr>
      <vt:lpstr>Donaldson Black River WMA (cont.) </vt:lpstr>
      <vt:lpstr>Management of the Donaldson WMA </vt:lpstr>
      <vt:lpstr>US Army Corps of Engineers (USACE) Involvement</vt:lpstr>
      <vt:lpstr>Clearwater Lake Dam, Piedmont MO </vt:lpstr>
      <vt:lpstr>Classic Property Rights Dispute </vt:lpstr>
      <vt:lpstr>USACE Must Balance Rights of Competing Parties</vt:lpstr>
      <vt:lpstr>Negotiations about the Issue </vt:lpstr>
      <vt:lpstr>Negotiations about the Issue (cont.) </vt:lpstr>
      <vt:lpstr>What about Governmental Immunity? </vt:lpstr>
      <vt:lpstr>Litigation Begins in 2005 </vt:lpstr>
      <vt:lpstr>Special Sovereign Immunity for the United States</vt:lpstr>
      <vt:lpstr>Previous Cases on Federal Immunity for Flood Control</vt:lpstr>
      <vt:lpstr>The US Court of Appeals Had Reversed the Trial Court</vt:lpstr>
      <vt:lpstr>US Supreme Court Decision </vt:lpstr>
      <vt:lpstr>A Perception of Immunity </vt:lpstr>
      <vt:lpstr>Arkansas Game and Fish v.  US Litigation</vt:lpstr>
      <vt:lpstr>Arkansas Game and Fish v.  US Litigation (cont.)</vt:lpstr>
      <vt:lpstr>Arkansas Game and Fish v.  US Litigation (cont.)</vt:lpstr>
      <vt:lpstr>Arkansas Game and Fish v.  US Litigation (cont.)</vt:lpstr>
      <vt:lpstr>Additional Taking Test </vt:lpstr>
      <vt:lpstr>Takings Doctrine in Short Summary </vt:lpstr>
      <vt:lpstr>Focus on Fourth Test:  Koontz </vt:lpstr>
      <vt:lpstr>Koontz Facts </vt:lpstr>
      <vt:lpstr>Large Number of Mitigation Projects in Area Due to Increased Flooding</vt:lpstr>
      <vt:lpstr>National Hazard Mitigation Collaborative Alliance Toured the Area in 2012</vt:lpstr>
      <vt:lpstr>Koontz Case </vt:lpstr>
      <vt:lpstr>US Supreme Court </vt:lpstr>
      <vt:lpstr>The Good News </vt:lpstr>
      <vt:lpstr>The Aftermath: Viewpoints </vt:lpstr>
      <vt:lpstr>The Aftermath: Viewpoints (cont.) </vt:lpstr>
      <vt:lpstr>What Happened Next? </vt:lpstr>
      <vt:lpstr>What Next?</vt:lpstr>
      <vt:lpstr>Court Tests for Future Takings Litigation</vt:lpstr>
      <vt:lpstr>Discussion Question </vt:lpstr>
      <vt:lpstr>Two Great Moralists of the 20th Century </vt:lpstr>
      <vt:lpstr>Gandhi’s Writings </vt:lpstr>
      <vt:lpstr>Who Else Likes Sic Utere…? </vt:lpstr>
      <vt:lpstr>Avoiding a Taking </vt:lpstr>
      <vt:lpstr>Speaking of Variances… </vt:lpstr>
      <vt:lpstr>Variances </vt:lpstr>
      <vt:lpstr>Group Activity </vt:lpstr>
      <vt:lpstr>Group Activity: The Purloined Purse Defense</vt:lpstr>
      <vt:lpstr>Group Activity: The Result </vt:lpstr>
      <vt:lpstr>How About Another Defense? </vt:lpstr>
      <vt:lpstr>Purloined Purse in a Flood Context </vt:lpstr>
      <vt:lpstr>A Conservative, Property Rights View</vt:lpstr>
      <vt:lpstr>A Solution </vt:lpstr>
      <vt:lpstr>Implementing Safe Development or NAI in the Real World</vt:lpstr>
      <vt:lpstr>Message for All Involved in Emergency Management and Community Development</vt:lpstr>
      <vt:lpstr>Development Destroyed or Damaged by Foreseeable Natural Processes Fails that Vision!</vt:lpstr>
      <vt:lpstr>Summary </vt:lpstr>
      <vt:lpstr>Safe Development </vt:lpstr>
      <vt:lpstr>Hazard-Based Regulation and the Constitution</vt:lpstr>
      <vt:lpstr>Take Away Messages on Prevention </vt:lpstr>
      <vt:lpstr>Review of Learning Objectives </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Risk Reduction (DRR) Ambassador Curriculum</dc:title>
  <dc:creator>NHMA</dc:creator>
  <cp:lastModifiedBy>Mila Harrison</cp:lastModifiedBy>
  <dcterms:created xsi:type="dcterms:W3CDTF">2016-10-13T15:09:23Z</dcterms:created>
  <dcterms:modified xsi:type="dcterms:W3CDTF">2017-04-28T01:15:50Z</dcterms:modified>
</cp:coreProperties>
</file>