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0" r:id="rId1"/>
  </p:sldMasterIdLst>
  <p:notesMasterIdLst>
    <p:notesMasterId r:id="rId52"/>
  </p:notesMasterIdLst>
  <p:sldIdLst>
    <p:sldId id="284" r:id="rId2"/>
    <p:sldId id="351" r:id="rId3"/>
    <p:sldId id="289" r:id="rId4"/>
    <p:sldId id="285" r:id="rId5"/>
    <p:sldId id="346" r:id="rId6"/>
    <p:sldId id="347" r:id="rId7"/>
    <p:sldId id="348" r:id="rId8"/>
    <p:sldId id="349" r:id="rId9"/>
    <p:sldId id="350" r:id="rId10"/>
    <p:sldId id="294" r:id="rId11"/>
    <p:sldId id="295" r:id="rId12"/>
    <p:sldId id="296" r:id="rId13"/>
    <p:sldId id="301" r:id="rId14"/>
    <p:sldId id="353" r:id="rId15"/>
    <p:sldId id="354" r:id="rId16"/>
    <p:sldId id="355" r:id="rId17"/>
    <p:sldId id="356" r:id="rId18"/>
    <p:sldId id="357" r:id="rId19"/>
    <p:sldId id="297" r:id="rId20"/>
    <p:sldId id="299" r:id="rId21"/>
    <p:sldId id="298" r:id="rId22"/>
    <p:sldId id="300" r:id="rId23"/>
    <p:sldId id="306" r:id="rId24"/>
    <p:sldId id="305" r:id="rId25"/>
    <p:sldId id="307" r:id="rId26"/>
    <p:sldId id="308" r:id="rId27"/>
    <p:sldId id="309" r:id="rId28"/>
    <p:sldId id="314" r:id="rId29"/>
    <p:sldId id="315" r:id="rId30"/>
    <p:sldId id="316" r:id="rId31"/>
    <p:sldId id="358" r:id="rId32"/>
    <p:sldId id="317" r:id="rId33"/>
    <p:sldId id="359" r:id="rId34"/>
    <p:sldId id="360" r:id="rId35"/>
    <p:sldId id="319" r:id="rId36"/>
    <p:sldId id="361" r:id="rId37"/>
    <p:sldId id="321" r:id="rId38"/>
    <p:sldId id="362" r:id="rId39"/>
    <p:sldId id="345" r:id="rId40"/>
    <p:sldId id="344" r:id="rId41"/>
    <p:sldId id="343" r:id="rId42"/>
    <p:sldId id="331" r:id="rId43"/>
    <p:sldId id="339" r:id="rId44"/>
    <p:sldId id="341" r:id="rId45"/>
    <p:sldId id="337" r:id="rId46"/>
    <p:sldId id="304" r:id="rId47"/>
    <p:sldId id="364" r:id="rId48"/>
    <p:sldId id="363" r:id="rId49"/>
    <p:sldId id="365" r:id="rId50"/>
    <p:sldId id="291"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88" autoAdjust="0"/>
    <p:restoredTop sz="64079" autoAdjust="0"/>
  </p:normalViewPr>
  <p:slideViewPr>
    <p:cSldViewPr>
      <p:cViewPr>
        <p:scale>
          <a:sx n="50" d="100"/>
          <a:sy n="50" d="100"/>
        </p:scale>
        <p:origin x="-1890" y="72"/>
      </p:cViewPr>
      <p:guideLst>
        <p:guide orient="horz" pos="2160"/>
        <p:guide pos="2880"/>
      </p:guideLst>
    </p:cSldViewPr>
  </p:slideViewPr>
  <p:outlineViewPr>
    <p:cViewPr>
      <p:scale>
        <a:sx n="33" d="100"/>
        <a:sy n="33" d="100"/>
      </p:scale>
      <p:origin x="0" y="6438"/>
    </p:cViewPr>
  </p:outlineViewPr>
  <p:notesTextViewPr>
    <p:cViewPr>
      <p:scale>
        <a:sx n="1" d="1"/>
        <a:sy n="1" d="1"/>
      </p:scale>
      <p:origin x="0" y="0"/>
    </p:cViewPr>
  </p:notesTextViewPr>
  <p:sorterViewPr>
    <p:cViewPr>
      <p:scale>
        <a:sx n="150" d="100"/>
        <a:sy n="150" d="100"/>
      </p:scale>
      <p:origin x="0" y="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BCFECC-81FB-4836-BD03-3057DA85C2D5}"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EFE9BD01-5061-4127-A340-099D20F7FD37}">
      <dgm:prSet custT="1"/>
      <dgm:spPr/>
      <dgm:t>
        <a:bodyPr/>
        <a:lstStyle/>
        <a:p>
          <a:pPr rtl="0"/>
          <a:r>
            <a:rPr lang="en-US" sz="2800" b="1" dirty="0" smtClean="0"/>
            <a:t>Legacy</a:t>
          </a:r>
          <a:endParaRPr lang="en-US" sz="2800" b="1" dirty="0"/>
        </a:p>
      </dgm:t>
    </dgm:pt>
    <dgm:pt modelId="{E24CD3CF-578E-414F-901F-6D39B289A8A8}" type="parTrans" cxnId="{9D3437AA-C269-4709-B3B0-8DDE91ADB425}">
      <dgm:prSet/>
      <dgm:spPr/>
      <dgm:t>
        <a:bodyPr/>
        <a:lstStyle/>
        <a:p>
          <a:endParaRPr lang="en-US"/>
        </a:p>
      </dgm:t>
    </dgm:pt>
    <dgm:pt modelId="{10FA93A3-6341-4E75-B0BC-412CF33D49B3}" type="sibTrans" cxnId="{9D3437AA-C269-4709-B3B0-8DDE91ADB425}">
      <dgm:prSet/>
      <dgm:spPr/>
      <dgm:t>
        <a:bodyPr/>
        <a:lstStyle/>
        <a:p>
          <a:endParaRPr lang="en-US"/>
        </a:p>
      </dgm:t>
    </dgm:pt>
    <dgm:pt modelId="{80681E83-6BC2-497F-8FDC-8E57B317365B}">
      <dgm:prSet custT="1"/>
      <dgm:spPr/>
      <dgm:t>
        <a:bodyPr/>
        <a:lstStyle/>
        <a:p>
          <a:pPr rtl="0"/>
          <a:r>
            <a:rPr lang="en-US" sz="2800" b="1" dirty="0" smtClean="0"/>
            <a:t>Reinsurance Capital</a:t>
          </a:r>
          <a:endParaRPr lang="en-US" sz="2800" b="1" dirty="0"/>
        </a:p>
      </dgm:t>
    </dgm:pt>
    <dgm:pt modelId="{66229E33-81EB-4B23-9B28-A2BD276C50A9}" type="parTrans" cxnId="{2F0DA499-144F-4B44-B699-68BEC4D3E700}">
      <dgm:prSet/>
      <dgm:spPr/>
      <dgm:t>
        <a:bodyPr/>
        <a:lstStyle/>
        <a:p>
          <a:endParaRPr lang="en-US"/>
        </a:p>
      </dgm:t>
    </dgm:pt>
    <dgm:pt modelId="{C5489CC8-FAE4-48A1-A503-AB287AA5D51A}" type="sibTrans" cxnId="{2F0DA499-144F-4B44-B699-68BEC4D3E700}">
      <dgm:prSet/>
      <dgm:spPr/>
      <dgm:t>
        <a:bodyPr/>
        <a:lstStyle/>
        <a:p>
          <a:endParaRPr lang="en-US"/>
        </a:p>
      </dgm:t>
    </dgm:pt>
    <dgm:pt modelId="{EC1A76A3-3588-4096-949B-619232C6DC3F}">
      <dgm:prSet custT="1"/>
      <dgm:spPr/>
      <dgm:t>
        <a:bodyPr/>
        <a:lstStyle/>
        <a:p>
          <a:pPr rtl="0"/>
          <a:r>
            <a:rPr lang="en-US" sz="2800" b="1" dirty="0" smtClean="0"/>
            <a:t>Too Volatile</a:t>
          </a:r>
          <a:endParaRPr lang="en-US" sz="2800" b="1" dirty="0"/>
        </a:p>
      </dgm:t>
    </dgm:pt>
    <dgm:pt modelId="{ABFE9CB7-993F-45D4-A805-28EB0B535CD4}" type="parTrans" cxnId="{D101A132-B9C3-478B-932D-25C2E856133F}">
      <dgm:prSet/>
      <dgm:spPr/>
      <dgm:t>
        <a:bodyPr/>
        <a:lstStyle/>
        <a:p>
          <a:endParaRPr lang="en-US"/>
        </a:p>
      </dgm:t>
    </dgm:pt>
    <dgm:pt modelId="{50A99923-313B-488A-9FD0-337DC22F33F2}" type="sibTrans" cxnId="{D101A132-B9C3-478B-932D-25C2E856133F}">
      <dgm:prSet/>
      <dgm:spPr/>
      <dgm:t>
        <a:bodyPr/>
        <a:lstStyle/>
        <a:p>
          <a:endParaRPr lang="en-US"/>
        </a:p>
      </dgm:t>
    </dgm:pt>
    <dgm:pt modelId="{FF011F3D-051B-48B8-B484-76147D37326F}">
      <dgm:prSet custT="1"/>
      <dgm:spPr/>
      <dgm:t>
        <a:bodyPr/>
        <a:lstStyle/>
        <a:p>
          <a:pPr rtl="0"/>
          <a:r>
            <a:rPr lang="en-US" sz="2800" b="1" dirty="0" smtClean="0"/>
            <a:t>No Tools</a:t>
          </a:r>
          <a:endParaRPr lang="en-US" sz="2800" b="1" dirty="0"/>
        </a:p>
      </dgm:t>
    </dgm:pt>
    <dgm:pt modelId="{E1FEFB32-F515-4666-BEE5-74FFA6CDDFDE}" type="parTrans" cxnId="{DD99A70F-6EF6-4D8F-BDF0-F7D03C7508B5}">
      <dgm:prSet/>
      <dgm:spPr/>
      <dgm:t>
        <a:bodyPr/>
        <a:lstStyle/>
        <a:p>
          <a:endParaRPr lang="en-US"/>
        </a:p>
      </dgm:t>
    </dgm:pt>
    <dgm:pt modelId="{67199062-2973-4AA8-932F-DCABF24B3925}" type="sibTrans" cxnId="{DD99A70F-6EF6-4D8F-BDF0-F7D03C7508B5}">
      <dgm:prSet/>
      <dgm:spPr/>
      <dgm:t>
        <a:bodyPr/>
        <a:lstStyle/>
        <a:p>
          <a:endParaRPr lang="en-US"/>
        </a:p>
      </dgm:t>
    </dgm:pt>
    <dgm:pt modelId="{74B53431-0CD1-4658-BA96-B5C6A9932EF5}">
      <dgm:prSet custT="1"/>
      <dgm:spPr/>
      <dgm:t>
        <a:bodyPr/>
        <a:lstStyle/>
        <a:p>
          <a:pPr rtl="0"/>
          <a:r>
            <a:rPr lang="en-US" sz="2800" b="1" dirty="0" smtClean="0"/>
            <a:t>Regulations</a:t>
          </a:r>
          <a:endParaRPr lang="en-US" sz="2800" b="1" dirty="0"/>
        </a:p>
      </dgm:t>
    </dgm:pt>
    <dgm:pt modelId="{01CA1905-BD77-41B6-AF03-E8B848E83289}" type="parTrans" cxnId="{AF3F2A75-72B4-4870-8048-265419965429}">
      <dgm:prSet/>
      <dgm:spPr/>
      <dgm:t>
        <a:bodyPr/>
        <a:lstStyle/>
        <a:p>
          <a:endParaRPr lang="en-US"/>
        </a:p>
      </dgm:t>
    </dgm:pt>
    <dgm:pt modelId="{7133B289-1911-415B-BF97-7CEF35130F54}" type="sibTrans" cxnId="{AF3F2A75-72B4-4870-8048-265419965429}">
      <dgm:prSet/>
      <dgm:spPr/>
      <dgm:t>
        <a:bodyPr/>
        <a:lstStyle/>
        <a:p>
          <a:endParaRPr lang="en-US"/>
        </a:p>
      </dgm:t>
    </dgm:pt>
    <dgm:pt modelId="{4B29ABDA-D037-46EA-8B78-9CC73F5F0B0A}">
      <dgm:prSet custT="1"/>
      <dgm:spPr/>
      <dgm:t>
        <a:bodyPr/>
        <a:lstStyle/>
        <a:p>
          <a:pPr rtl="0"/>
          <a:r>
            <a:rPr lang="en-US" sz="2800" b="1" dirty="0" smtClean="0"/>
            <a:t>Lack of Imagination!!</a:t>
          </a:r>
          <a:endParaRPr lang="en-US" sz="2800" dirty="0"/>
        </a:p>
      </dgm:t>
    </dgm:pt>
    <dgm:pt modelId="{8E46EAD1-4191-4218-88AF-A447C62F0CA9}" type="parTrans" cxnId="{B3AD0F65-5D10-4391-AAFA-AC4F975C8CC8}">
      <dgm:prSet/>
      <dgm:spPr/>
      <dgm:t>
        <a:bodyPr/>
        <a:lstStyle/>
        <a:p>
          <a:endParaRPr lang="en-US"/>
        </a:p>
      </dgm:t>
    </dgm:pt>
    <dgm:pt modelId="{5C3032C1-73C5-4583-9B39-95ED77F6F1D0}" type="sibTrans" cxnId="{B3AD0F65-5D10-4391-AAFA-AC4F975C8CC8}">
      <dgm:prSet/>
      <dgm:spPr/>
      <dgm:t>
        <a:bodyPr/>
        <a:lstStyle/>
        <a:p>
          <a:endParaRPr lang="en-US"/>
        </a:p>
      </dgm:t>
    </dgm:pt>
    <dgm:pt modelId="{DC954759-D1E0-4BCB-9A2F-9563CDD3377B}" type="pres">
      <dgm:prSet presAssocID="{E8BCFECC-81FB-4836-BD03-3057DA85C2D5}" presName="diagram" presStyleCnt="0">
        <dgm:presLayoutVars>
          <dgm:dir/>
          <dgm:resizeHandles val="exact"/>
        </dgm:presLayoutVars>
      </dgm:prSet>
      <dgm:spPr/>
      <dgm:t>
        <a:bodyPr/>
        <a:lstStyle/>
        <a:p>
          <a:endParaRPr lang="en-US"/>
        </a:p>
      </dgm:t>
    </dgm:pt>
    <dgm:pt modelId="{50C0D35B-0342-46CA-A3C8-6F6787725F52}" type="pres">
      <dgm:prSet presAssocID="{EFE9BD01-5061-4127-A340-099D20F7FD37}" presName="node" presStyleLbl="node1" presStyleIdx="0" presStyleCnt="6">
        <dgm:presLayoutVars>
          <dgm:bulletEnabled val="1"/>
        </dgm:presLayoutVars>
      </dgm:prSet>
      <dgm:spPr/>
      <dgm:t>
        <a:bodyPr/>
        <a:lstStyle/>
        <a:p>
          <a:endParaRPr lang="en-US"/>
        </a:p>
      </dgm:t>
    </dgm:pt>
    <dgm:pt modelId="{9809B8A8-FB04-4919-9F2D-782CF339A939}" type="pres">
      <dgm:prSet presAssocID="{10FA93A3-6341-4E75-B0BC-412CF33D49B3}" presName="sibTrans" presStyleCnt="0"/>
      <dgm:spPr/>
    </dgm:pt>
    <dgm:pt modelId="{7CCEF4D7-B922-4E57-97EA-5374C6E6B778}" type="pres">
      <dgm:prSet presAssocID="{80681E83-6BC2-497F-8FDC-8E57B317365B}" presName="node" presStyleLbl="node1" presStyleIdx="1" presStyleCnt="6">
        <dgm:presLayoutVars>
          <dgm:bulletEnabled val="1"/>
        </dgm:presLayoutVars>
      </dgm:prSet>
      <dgm:spPr/>
      <dgm:t>
        <a:bodyPr/>
        <a:lstStyle/>
        <a:p>
          <a:endParaRPr lang="en-US"/>
        </a:p>
      </dgm:t>
    </dgm:pt>
    <dgm:pt modelId="{6AA22602-3DCD-4561-90C4-CA004F6EA4E9}" type="pres">
      <dgm:prSet presAssocID="{C5489CC8-FAE4-48A1-A503-AB287AA5D51A}" presName="sibTrans" presStyleCnt="0"/>
      <dgm:spPr/>
    </dgm:pt>
    <dgm:pt modelId="{768DF064-21C3-48DB-890A-A96109D66539}" type="pres">
      <dgm:prSet presAssocID="{EC1A76A3-3588-4096-949B-619232C6DC3F}" presName="node" presStyleLbl="node1" presStyleIdx="2" presStyleCnt="6">
        <dgm:presLayoutVars>
          <dgm:bulletEnabled val="1"/>
        </dgm:presLayoutVars>
      </dgm:prSet>
      <dgm:spPr/>
      <dgm:t>
        <a:bodyPr/>
        <a:lstStyle/>
        <a:p>
          <a:endParaRPr lang="en-US"/>
        </a:p>
      </dgm:t>
    </dgm:pt>
    <dgm:pt modelId="{17CB0E10-11C1-421E-9EFA-674F3DA1F2EC}" type="pres">
      <dgm:prSet presAssocID="{50A99923-313B-488A-9FD0-337DC22F33F2}" presName="sibTrans" presStyleCnt="0"/>
      <dgm:spPr/>
    </dgm:pt>
    <dgm:pt modelId="{470CAF76-9833-4ECD-ADAA-0FD5348E9141}" type="pres">
      <dgm:prSet presAssocID="{FF011F3D-051B-48B8-B484-76147D37326F}" presName="node" presStyleLbl="node1" presStyleIdx="3" presStyleCnt="6">
        <dgm:presLayoutVars>
          <dgm:bulletEnabled val="1"/>
        </dgm:presLayoutVars>
      </dgm:prSet>
      <dgm:spPr/>
      <dgm:t>
        <a:bodyPr/>
        <a:lstStyle/>
        <a:p>
          <a:endParaRPr lang="en-US"/>
        </a:p>
      </dgm:t>
    </dgm:pt>
    <dgm:pt modelId="{2E13CF8B-C461-4644-91E0-C953A0E513E1}" type="pres">
      <dgm:prSet presAssocID="{67199062-2973-4AA8-932F-DCABF24B3925}" presName="sibTrans" presStyleCnt="0"/>
      <dgm:spPr/>
    </dgm:pt>
    <dgm:pt modelId="{6B3BF70F-BFA7-4D06-A475-36B6979B52C8}" type="pres">
      <dgm:prSet presAssocID="{74B53431-0CD1-4658-BA96-B5C6A9932EF5}" presName="node" presStyleLbl="node1" presStyleIdx="4" presStyleCnt="6">
        <dgm:presLayoutVars>
          <dgm:bulletEnabled val="1"/>
        </dgm:presLayoutVars>
      </dgm:prSet>
      <dgm:spPr/>
      <dgm:t>
        <a:bodyPr/>
        <a:lstStyle/>
        <a:p>
          <a:endParaRPr lang="en-US"/>
        </a:p>
      </dgm:t>
    </dgm:pt>
    <dgm:pt modelId="{2ECA13C3-0C87-4A69-A9A7-6BDF524F6680}" type="pres">
      <dgm:prSet presAssocID="{7133B289-1911-415B-BF97-7CEF35130F54}" presName="sibTrans" presStyleCnt="0"/>
      <dgm:spPr/>
    </dgm:pt>
    <dgm:pt modelId="{CEFCE988-DF95-4DFB-82E5-E6192960B668}" type="pres">
      <dgm:prSet presAssocID="{4B29ABDA-D037-46EA-8B78-9CC73F5F0B0A}" presName="node" presStyleLbl="node1" presStyleIdx="5" presStyleCnt="6">
        <dgm:presLayoutVars>
          <dgm:bulletEnabled val="1"/>
        </dgm:presLayoutVars>
      </dgm:prSet>
      <dgm:spPr/>
      <dgm:t>
        <a:bodyPr/>
        <a:lstStyle/>
        <a:p>
          <a:endParaRPr lang="en-US"/>
        </a:p>
      </dgm:t>
    </dgm:pt>
  </dgm:ptLst>
  <dgm:cxnLst>
    <dgm:cxn modelId="{9D3437AA-C269-4709-B3B0-8DDE91ADB425}" srcId="{E8BCFECC-81FB-4836-BD03-3057DA85C2D5}" destId="{EFE9BD01-5061-4127-A340-099D20F7FD37}" srcOrd="0" destOrd="0" parTransId="{E24CD3CF-578E-414F-901F-6D39B289A8A8}" sibTransId="{10FA93A3-6341-4E75-B0BC-412CF33D49B3}"/>
    <dgm:cxn modelId="{1BA251F7-9B6D-4760-88CE-B86347F45975}" type="presOf" srcId="{EFE9BD01-5061-4127-A340-099D20F7FD37}" destId="{50C0D35B-0342-46CA-A3C8-6F6787725F52}" srcOrd="0" destOrd="0" presId="urn:microsoft.com/office/officeart/2005/8/layout/default"/>
    <dgm:cxn modelId="{AF3F2A75-72B4-4870-8048-265419965429}" srcId="{E8BCFECC-81FB-4836-BD03-3057DA85C2D5}" destId="{74B53431-0CD1-4658-BA96-B5C6A9932EF5}" srcOrd="4" destOrd="0" parTransId="{01CA1905-BD77-41B6-AF03-E8B848E83289}" sibTransId="{7133B289-1911-415B-BF97-7CEF35130F54}"/>
    <dgm:cxn modelId="{2F0DA499-144F-4B44-B699-68BEC4D3E700}" srcId="{E8BCFECC-81FB-4836-BD03-3057DA85C2D5}" destId="{80681E83-6BC2-497F-8FDC-8E57B317365B}" srcOrd="1" destOrd="0" parTransId="{66229E33-81EB-4B23-9B28-A2BD276C50A9}" sibTransId="{C5489CC8-FAE4-48A1-A503-AB287AA5D51A}"/>
    <dgm:cxn modelId="{B3AD0F65-5D10-4391-AAFA-AC4F975C8CC8}" srcId="{E8BCFECC-81FB-4836-BD03-3057DA85C2D5}" destId="{4B29ABDA-D037-46EA-8B78-9CC73F5F0B0A}" srcOrd="5" destOrd="0" parTransId="{8E46EAD1-4191-4218-88AF-A447C62F0CA9}" sibTransId="{5C3032C1-73C5-4583-9B39-95ED77F6F1D0}"/>
    <dgm:cxn modelId="{96877C99-FEFC-4B45-9C2D-4E21616E89D4}" type="presOf" srcId="{4B29ABDA-D037-46EA-8B78-9CC73F5F0B0A}" destId="{CEFCE988-DF95-4DFB-82E5-E6192960B668}" srcOrd="0" destOrd="0" presId="urn:microsoft.com/office/officeart/2005/8/layout/default"/>
    <dgm:cxn modelId="{88FE7546-EED2-4237-BF61-84FDADE09CF9}" type="presOf" srcId="{80681E83-6BC2-497F-8FDC-8E57B317365B}" destId="{7CCEF4D7-B922-4E57-97EA-5374C6E6B778}" srcOrd="0" destOrd="0" presId="urn:microsoft.com/office/officeart/2005/8/layout/default"/>
    <dgm:cxn modelId="{6480BC29-4A2A-4A70-890A-0EE8C2003FA0}" type="presOf" srcId="{E8BCFECC-81FB-4836-BD03-3057DA85C2D5}" destId="{DC954759-D1E0-4BCB-9A2F-9563CDD3377B}" srcOrd="0" destOrd="0" presId="urn:microsoft.com/office/officeart/2005/8/layout/default"/>
    <dgm:cxn modelId="{DD99A70F-6EF6-4D8F-BDF0-F7D03C7508B5}" srcId="{E8BCFECC-81FB-4836-BD03-3057DA85C2D5}" destId="{FF011F3D-051B-48B8-B484-76147D37326F}" srcOrd="3" destOrd="0" parTransId="{E1FEFB32-F515-4666-BEE5-74FFA6CDDFDE}" sibTransId="{67199062-2973-4AA8-932F-DCABF24B3925}"/>
    <dgm:cxn modelId="{E50A4447-EADE-46B7-9A9A-E296C014D7E8}" type="presOf" srcId="{74B53431-0CD1-4658-BA96-B5C6A9932EF5}" destId="{6B3BF70F-BFA7-4D06-A475-36B6979B52C8}" srcOrd="0" destOrd="0" presId="urn:microsoft.com/office/officeart/2005/8/layout/default"/>
    <dgm:cxn modelId="{D101A132-B9C3-478B-932D-25C2E856133F}" srcId="{E8BCFECC-81FB-4836-BD03-3057DA85C2D5}" destId="{EC1A76A3-3588-4096-949B-619232C6DC3F}" srcOrd="2" destOrd="0" parTransId="{ABFE9CB7-993F-45D4-A805-28EB0B535CD4}" sibTransId="{50A99923-313B-488A-9FD0-337DC22F33F2}"/>
    <dgm:cxn modelId="{FDC349B6-A773-4CD7-A387-4D5222219C5A}" type="presOf" srcId="{FF011F3D-051B-48B8-B484-76147D37326F}" destId="{470CAF76-9833-4ECD-ADAA-0FD5348E9141}" srcOrd="0" destOrd="0" presId="urn:microsoft.com/office/officeart/2005/8/layout/default"/>
    <dgm:cxn modelId="{8F4E6885-10D1-4732-9834-028B37A2AED6}" type="presOf" srcId="{EC1A76A3-3588-4096-949B-619232C6DC3F}" destId="{768DF064-21C3-48DB-890A-A96109D66539}" srcOrd="0" destOrd="0" presId="urn:microsoft.com/office/officeart/2005/8/layout/default"/>
    <dgm:cxn modelId="{CBA519C6-6A36-4280-915B-F23F62A209B9}" type="presParOf" srcId="{DC954759-D1E0-4BCB-9A2F-9563CDD3377B}" destId="{50C0D35B-0342-46CA-A3C8-6F6787725F52}" srcOrd="0" destOrd="0" presId="urn:microsoft.com/office/officeart/2005/8/layout/default"/>
    <dgm:cxn modelId="{1B57FC53-49F2-4F1B-8908-E42B3198730E}" type="presParOf" srcId="{DC954759-D1E0-4BCB-9A2F-9563CDD3377B}" destId="{9809B8A8-FB04-4919-9F2D-782CF339A939}" srcOrd="1" destOrd="0" presId="urn:microsoft.com/office/officeart/2005/8/layout/default"/>
    <dgm:cxn modelId="{A1AC504F-8222-4DD6-8C46-43422A9710CE}" type="presParOf" srcId="{DC954759-D1E0-4BCB-9A2F-9563CDD3377B}" destId="{7CCEF4D7-B922-4E57-97EA-5374C6E6B778}" srcOrd="2" destOrd="0" presId="urn:microsoft.com/office/officeart/2005/8/layout/default"/>
    <dgm:cxn modelId="{B86F79CC-5713-48DF-9471-38AF5611C0F4}" type="presParOf" srcId="{DC954759-D1E0-4BCB-9A2F-9563CDD3377B}" destId="{6AA22602-3DCD-4561-90C4-CA004F6EA4E9}" srcOrd="3" destOrd="0" presId="urn:microsoft.com/office/officeart/2005/8/layout/default"/>
    <dgm:cxn modelId="{209AF912-F902-4985-9530-721E6B433543}" type="presParOf" srcId="{DC954759-D1E0-4BCB-9A2F-9563CDD3377B}" destId="{768DF064-21C3-48DB-890A-A96109D66539}" srcOrd="4" destOrd="0" presId="urn:microsoft.com/office/officeart/2005/8/layout/default"/>
    <dgm:cxn modelId="{69770D68-804E-4B5F-AF65-6CB5FE0BF466}" type="presParOf" srcId="{DC954759-D1E0-4BCB-9A2F-9563CDD3377B}" destId="{17CB0E10-11C1-421E-9EFA-674F3DA1F2EC}" srcOrd="5" destOrd="0" presId="urn:microsoft.com/office/officeart/2005/8/layout/default"/>
    <dgm:cxn modelId="{DBB0DBE0-2A6E-4390-85EC-6BB5EE7D1D61}" type="presParOf" srcId="{DC954759-D1E0-4BCB-9A2F-9563CDD3377B}" destId="{470CAF76-9833-4ECD-ADAA-0FD5348E9141}" srcOrd="6" destOrd="0" presId="urn:microsoft.com/office/officeart/2005/8/layout/default"/>
    <dgm:cxn modelId="{84A6DA1A-9C77-46CA-8BC0-BFD16A827844}" type="presParOf" srcId="{DC954759-D1E0-4BCB-9A2F-9563CDD3377B}" destId="{2E13CF8B-C461-4644-91E0-C953A0E513E1}" srcOrd="7" destOrd="0" presId="urn:microsoft.com/office/officeart/2005/8/layout/default"/>
    <dgm:cxn modelId="{FC2DF091-3DFA-4AEC-A540-85EA98BDC1B1}" type="presParOf" srcId="{DC954759-D1E0-4BCB-9A2F-9563CDD3377B}" destId="{6B3BF70F-BFA7-4D06-A475-36B6979B52C8}" srcOrd="8" destOrd="0" presId="urn:microsoft.com/office/officeart/2005/8/layout/default"/>
    <dgm:cxn modelId="{4BBC519E-D3CF-4A0D-A894-E6C2A7C1F15D}" type="presParOf" srcId="{DC954759-D1E0-4BCB-9A2F-9563CDD3377B}" destId="{2ECA13C3-0C87-4A69-A9A7-6BDF524F6680}" srcOrd="9" destOrd="0" presId="urn:microsoft.com/office/officeart/2005/8/layout/default"/>
    <dgm:cxn modelId="{20F5ADFD-66DB-4A62-A008-F65BE6ABD756}" type="presParOf" srcId="{DC954759-D1E0-4BCB-9A2F-9563CDD3377B}" destId="{CEFCE988-DF95-4DFB-82E5-E6192960B668}"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DFE667-ADC0-4B06-8574-8F3AB2597FFE}" type="datetimeFigureOut">
              <a:rPr lang="en-US" smtClean="0"/>
              <a:t>4/29/2017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7641A0-CF2C-4CD0-B63C-5A16DC22D8C5}" type="slidenum">
              <a:rPr lang="en-US" smtClean="0"/>
              <a:t>‹#›</a:t>
            </a:fld>
            <a:endParaRPr lang="en-US"/>
          </a:p>
        </p:txBody>
      </p:sp>
    </p:spTree>
    <p:extLst>
      <p:ext uri="{BB962C8B-B14F-4D97-AF65-F5344CB8AC3E}">
        <p14:creationId xmlns:p14="http://schemas.microsoft.com/office/powerpoint/2010/main" val="604839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7641A0-CF2C-4CD0-B63C-5A16DC22D8C5}" type="slidenum">
              <a:rPr lang="en-US" smtClean="0"/>
              <a:t>1</a:t>
            </a:fld>
            <a:endParaRPr lang="en-US"/>
          </a:p>
        </p:txBody>
      </p:sp>
    </p:spTree>
    <p:extLst>
      <p:ext uri="{BB962C8B-B14F-4D97-AF65-F5344CB8AC3E}">
        <p14:creationId xmlns:p14="http://schemas.microsoft.com/office/powerpoint/2010/main" val="3568336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47641A0-CF2C-4CD0-B63C-5A16DC22D8C5}" type="slidenum">
              <a:rPr lang="en-US" smtClean="0"/>
              <a:t>11</a:t>
            </a:fld>
            <a:endParaRPr lang="en-US"/>
          </a:p>
        </p:txBody>
      </p:sp>
    </p:spTree>
    <p:extLst>
      <p:ext uri="{BB962C8B-B14F-4D97-AF65-F5344CB8AC3E}">
        <p14:creationId xmlns:p14="http://schemas.microsoft.com/office/powerpoint/2010/main" val="614069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The red circles highlight the</a:t>
            </a:r>
            <a:r>
              <a:rPr lang="en-US" baseline="0" dirty="0" smtClean="0"/>
              <a:t> major problem society must deal with when it comes to natural disasters; that is, that the amount of actual damage insured is only a very minor percentage of the total actual damage.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This is called the protection gap.</a:t>
            </a:r>
            <a:endParaRPr lang="en-US" dirty="0"/>
          </a:p>
        </p:txBody>
      </p:sp>
      <p:sp>
        <p:nvSpPr>
          <p:cNvPr id="4" name="Slide Number Placeholder 3"/>
          <p:cNvSpPr>
            <a:spLocks noGrp="1"/>
          </p:cNvSpPr>
          <p:nvPr>
            <p:ph type="sldNum" sz="quarter" idx="10"/>
          </p:nvPr>
        </p:nvSpPr>
        <p:spPr/>
        <p:txBody>
          <a:bodyPr/>
          <a:lstStyle/>
          <a:p>
            <a:fld id="{747641A0-CF2C-4CD0-B63C-5A16DC22D8C5}" type="slidenum">
              <a:rPr lang="en-US" smtClean="0"/>
              <a:t>12</a:t>
            </a:fld>
            <a:endParaRPr lang="en-US"/>
          </a:p>
        </p:txBody>
      </p:sp>
    </p:spTree>
    <p:extLst>
      <p:ext uri="{BB962C8B-B14F-4D97-AF65-F5344CB8AC3E}">
        <p14:creationId xmlns:p14="http://schemas.microsoft.com/office/powerpoint/2010/main" val="614069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FAIR =</a:t>
            </a:r>
            <a:r>
              <a:rPr lang="en-US" baseline="0" dirty="0" smtClean="0"/>
              <a:t> Fair Access to Insurance Requirements. These are state mandated insurance facilities where the state becomes the insurer of last resort for property owners who cannot get coverage through typical placements. The exposures are allocated to all insurers in the state based on their proportion of market share in the state.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https://www.thebalance.com/fair-plan-policies-2645392</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A FAIR plan CEO once told me that the job of the FAIR plan CEO, unlike a traditional insurance company CEO, is to find ways to make their portfolio SMALLER, not larger.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47641A0-CF2C-4CD0-B63C-5A16DC22D8C5}" type="slidenum">
              <a:rPr lang="en-US" smtClean="0"/>
              <a:t>13</a:t>
            </a:fld>
            <a:endParaRPr lang="en-US"/>
          </a:p>
        </p:txBody>
      </p:sp>
    </p:spTree>
    <p:extLst>
      <p:ext uri="{BB962C8B-B14F-4D97-AF65-F5344CB8AC3E}">
        <p14:creationId xmlns:p14="http://schemas.microsoft.com/office/powerpoint/2010/main" val="1223367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47641A0-CF2C-4CD0-B63C-5A16DC22D8C5}" type="slidenum">
              <a:rPr lang="en-US" smtClean="0"/>
              <a:t>14</a:t>
            </a:fld>
            <a:endParaRPr lang="en-US"/>
          </a:p>
        </p:txBody>
      </p:sp>
    </p:spTree>
    <p:extLst>
      <p:ext uri="{BB962C8B-B14F-4D97-AF65-F5344CB8AC3E}">
        <p14:creationId xmlns:p14="http://schemas.microsoft.com/office/powerpoint/2010/main" val="1223367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Earthquake is different from wind</a:t>
            </a:r>
            <a:r>
              <a:rPr lang="en-US" baseline="0" dirty="0" smtClean="0"/>
              <a:t> b</a:t>
            </a:r>
            <a:r>
              <a:rPr lang="en-US" dirty="0" smtClean="0"/>
              <a:t>ecause it is not standard</a:t>
            </a:r>
            <a:r>
              <a:rPr lang="en-US" baseline="0" dirty="0" smtClean="0"/>
              <a:t> coverage, it is most often sold as a separate policy.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This creates strange incentives and attracts above-average hazard exposure.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Thus, the risk pool is strained because low-risk exposures generally opt out.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High risk pools = high premiums.</a:t>
            </a:r>
            <a:endParaRPr lang="en-US" dirty="0" smtClean="0"/>
          </a:p>
        </p:txBody>
      </p:sp>
      <p:sp>
        <p:nvSpPr>
          <p:cNvPr id="4" name="Slide Number Placeholder 3"/>
          <p:cNvSpPr>
            <a:spLocks noGrp="1"/>
          </p:cNvSpPr>
          <p:nvPr>
            <p:ph type="sldNum" sz="quarter" idx="10"/>
          </p:nvPr>
        </p:nvSpPr>
        <p:spPr/>
        <p:txBody>
          <a:bodyPr/>
          <a:lstStyle/>
          <a:p>
            <a:fld id="{747641A0-CF2C-4CD0-B63C-5A16DC22D8C5}" type="slidenum">
              <a:rPr lang="en-US" smtClean="0"/>
              <a:t>15</a:t>
            </a:fld>
            <a:endParaRPr lang="en-US"/>
          </a:p>
        </p:txBody>
      </p:sp>
    </p:spTree>
    <p:extLst>
      <p:ext uri="{BB962C8B-B14F-4D97-AF65-F5344CB8AC3E}">
        <p14:creationId xmlns:p14="http://schemas.microsoft.com/office/powerpoint/2010/main" val="1223367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47641A0-CF2C-4CD0-B63C-5A16DC22D8C5}" type="slidenum">
              <a:rPr lang="en-US" smtClean="0"/>
              <a:t>16</a:t>
            </a:fld>
            <a:endParaRPr lang="en-US"/>
          </a:p>
        </p:txBody>
      </p:sp>
    </p:spTree>
    <p:extLst>
      <p:ext uri="{BB962C8B-B14F-4D97-AF65-F5344CB8AC3E}">
        <p14:creationId xmlns:p14="http://schemas.microsoft.com/office/powerpoint/2010/main" val="1223367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Flood is different from wind</a:t>
            </a:r>
            <a:r>
              <a:rPr lang="en-US" baseline="0" dirty="0" smtClean="0"/>
              <a:t> b</a:t>
            </a:r>
            <a:r>
              <a:rPr lang="en-US" dirty="0" smtClean="0"/>
              <a:t>ecause it is not standard</a:t>
            </a:r>
            <a:r>
              <a:rPr lang="en-US" baseline="0" dirty="0" smtClean="0"/>
              <a:t> coverage, it is most often sold as a separate policy.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As with earthquake coverage, this mono-line feature makes adverse selection a reality.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 premiums are generally high because of this.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75-80% of the NFIP portfolio is in moderate to extreme flood zones.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Getting additional off flood plain exposures into the portfolio would de-risk the portfolio and provide premium flexibility.</a:t>
            </a:r>
            <a:endParaRPr lang="en-US" dirty="0"/>
          </a:p>
        </p:txBody>
      </p:sp>
      <p:sp>
        <p:nvSpPr>
          <p:cNvPr id="4" name="Slide Number Placeholder 3"/>
          <p:cNvSpPr>
            <a:spLocks noGrp="1"/>
          </p:cNvSpPr>
          <p:nvPr>
            <p:ph type="sldNum" sz="quarter" idx="10"/>
          </p:nvPr>
        </p:nvSpPr>
        <p:spPr/>
        <p:txBody>
          <a:bodyPr/>
          <a:lstStyle/>
          <a:p>
            <a:fld id="{747641A0-CF2C-4CD0-B63C-5A16DC22D8C5}" type="slidenum">
              <a:rPr lang="en-US" smtClean="0"/>
              <a:t>17</a:t>
            </a:fld>
            <a:endParaRPr lang="en-US"/>
          </a:p>
        </p:txBody>
      </p:sp>
    </p:spTree>
    <p:extLst>
      <p:ext uri="{BB962C8B-B14F-4D97-AF65-F5344CB8AC3E}">
        <p14:creationId xmlns:p14="http://schemas.microsoft.com/office/powerpoint/2010/main" val="1223367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Flood insurance is getting</a:t>
            </a:r>
            <a:r>
              <a:rPr lang="en-US" baseline="0" dirty="0" smtClean="0"/>
              <a:t> more expensive.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 Biggert Waters act of 2012 legislates that the NFIP must move towards actuarial sound rates.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More recent legislation has slowed down the implementation of these rates.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Nevertheless, rates are still increasing along with surcharges as the NFIP looks to recoup some of the debt to the US Treasury (now at $25 billion)</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47641A0-CF2C-4CD0-B63C-5A16DC22D8C5}" type="slidenum">
              <a:rPr lang="en-US" smtClean="0"/>
              <a:t>18</a:t>
            </a:fld>
            <a:endParaRPr lang="en-US"/>
          </a:p>
        </p:txBody>
      </p:sp>
    </p:spTree>
    <p:extLst>
      <p:ext uri="{BB962C8B-B14F-4D97-AF65-F5344CB8AC3E}">
        <p14:creationId xmlns:p14="http://schemas.microsoft.com/office/powerpoint/2010/main" val="12233679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Generally, the protection gap arises due to lack of coverage from flood</a:t>
            </a:r>
            <a:r>
              <a:rPr lang="en-US" baseline="0" dirty="0" smtClean="0"/>
              <a:t> or earthquake.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You can also find uninsured losses due to wind because many insured will buy policies with very high deductibles or underinsure the property (intentionally or not) in order to save on premium.</a:t>
            </a:r>
            <a:endParaRPr lang="en-US" dirty="0"/>
          </a:p>
        </p:txBody>
      </p:sp>
      <p:sp>
        <p:nvSpPr>
          <p:cNvPr id="4" name="Slide Number Placeholder 3"/>
          <p:cNvSpPr>
            <a:spLocks noGrp="1"/>
          </p:cNvSpPr>
          <p:nvPr>
            <p:ph type="sldNum" sz="quarter" idx="10"/>
          </p:nvPr>
        </p:nvSpPr>
        <p:spPr/>
        <p:txBody>
          <a:bodyPr/>
          <a:lstStyle/>
          <a:p>
            <a:fld id="{747641A0-CF2C-4CD0-B63C-5A16DC22D8C5}" type="slidenum">
              <a:rPr lang="en-US" smtClean="0"/>
              <a:t>19</a:t>
            </a:fld>
            <a:endParaRPr lang="en-US"/>
          </a:p>
        </p:txBody>
      </p:sp>
    </p:spTree>
    <p:extLst>
      <p:ext uri="{BB962C8B-B14F-4D97-AF65-F5344CB8AC3E}">
        <p14:creationId xmlns:p14="http://schemas.microsoft.com/office/powerpoint/2010/main" val="14306390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smtClean="0"/>
              <a:t>Legacy – Initial package policies included wind but did not contemplate flood or EQ</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smtClean="0"/>
              <a:t>Reinsurance capital – reinsurance capital was tied up in other insurance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smtClean="0"/>
              <a:t>Too volatile – Flood and EQ risk are very volatile to earnings. Without reinsurance, management will not stick their necks out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smtClean="0"/>
              <a:t>No tools – Loss models, maps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smtClean="0"/>
              <a:t>Regulations – National laws discourage private flood.</a:t>
            </a:r>
            <a:r>
              <a:rPr lang="en-US" b="0" baseline="0" dirty="0" smtClean="0"/>
              <a:t> </a:t>
            </a:r>
            <a:r>
              <a:rPr lang="en-US" b="0" dirty="0" smtClean="0"/>
              <a:t>State laws.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47641A0-CF2C-4CD0-B63C-5A16DC22D8C5}" type="slidenum">
              <a:rPr lang="en-US" smtClean="0"/>
              <a:t>20</a:t>
            </a:fld>
            <a:endParaRPr lang="en-US"/>
          </a:p>
        </p:txBody>
      </p:sp>
    </p:spTree>
    <p:extLst>
      <p:ext uri="{BB962C8B-B14F-4D97-AF65-F5344CB8AC3E}">
        <p14:creationId xmlns:p14="http://schemas.microsoft.com/office/powerpoint/2010/main" val="3564232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Introductions: </a:t>
            </a:r>
          </a:p>
          <a:p>
            <a:pPr marL="171450" indent="-171450">
              <a:buFont typeface="Arial" panose="020B0604020202020204" pitchFamily="34" charset="0"/>
              <a:buChar char="•"/>
            </a:pPr>
            <a:r>
              <a:rPr lang="en-US" b="0" dirty="0" smtClean="0"/>
              <a:t>Each presenter introduces her/himself</a:t>
            </a:r>
            <a:r>
              <a:rPr lang="en-US" b="0" baseline="0" dirty="0" smtClean="0"/>
              <a:t>, </a:t>
            </a:r>
            <a:r>
              <a:rPr lang="en-US" baseline="0" dirty="0" smtClean="0"/>
              <a:t>including affiliation and brief background.</a:t>
            </a:r>
          </a:p>
          <a:p>
            <a:pPr marL="171450" indent="-171450">
              <a:buFont typeface="Arial" panose="020B0604020202020204" pitchFamily="34" charset="0"/>
              <a:buChar char="•"/>
            </a:pPr>
            <a:r>
              <a:rPr lang="en-US" baseline="0" dirty="0" smtClean="0"/>
              <a:t>OPTIONAL: Have each participant briefly introduce him/herself</a:t>
            </a:r>
          </a:p>
          <a:p>
            <a:endParaRPr lang="en-US" baseline="0" dirty="0" smtClean="0"/>
          </a:p>
          <a:p>
            <a:r>
              <a:rPr lang="en-US" b="1" baseline="0" dirty="0" smtClean="0"/>
              <a:t>Mention:</a:t>
            </a:r>
          </a:p>
          <a:p>
            <a:pPr marL="171450" indent="-171450">
              <a:buFont typeface="Arial" panose="020B0604020202020204" pitchFamily="34" charset="0"/>
              <a:buChar char="•"/>
            </a:pPr>
            <a:r>
              <a:rPr lang="en-US" altLang="en-US" baseline="0" dirty="0" smtClean="0">
                <a:ea typeface="ＭＳ Ｐゴシック" pitchFamily="34" charset="-128"/>
              </a:rPr>
              <a:t>NHMA p</a:t>
            </a:r>
            <a:r>
              <a:rPr lang="en-US" altLang="en-US" dirty="0" smtClean="0">
                <a:ea typeface="ＭＳ Ｐゴシック" pitchFamily="34" charset="-128"/>
              </a:rPr>
              <a:t>resentations are based on general principles of law, engineering, policy and emergency management.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47641A0-CF2C-4CD0-B63C-5A16DC22D8C5}" type="slidenum">
              <a:rPr lang="en-US" smtClean="0"/>
              <a:t>2</a:t>
            </a:fld>
            <a:endParaRPr lang="en-US"/>
          </a:p>
        </p:txBody>
      </p:sp>
    </p:spTree>
    <p:extLst>
      <p:ext uri="{BB962C8B-B14F-4D97-AF65-F5344CB8AC3E}">
        <p14:creationId xmlns:p14="http://schemas.microsoft.com/office/powerpoint/2010/main" val="38900493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47641A0-CF2C-4CD0-B63C-5A16DC22D8C5}" type="slidenum">
              <a:rPr lang="en-US" smtClean="0"/>
              <a:t>21</a:t>
            </a:fld>
            <a:endParaRPr lang="en-US"/>
          </a:p>
        </p:txBody>
      </p:sp>
    </p:spTree>
    <p:extLst>
      <p:ext uri="{BB962C8B-B14F-4D97-AF65-F5344CB8AC3E}">
        <p14:creationId xmlns:p14="http://schemas.microsoft.com/office/powerpoint/2010/main" val="26374264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47641A0-CF2C-4CD0-B63C-5A16DC22D8C5}" type="slidenum">
              <a:rPr lang="en-US" smtClean="0"/>
              <a:t>22</a:t>
            </a:fld>
            <a:endParaRPr lang="en-US"/>
          </a:p>
        </p:txBody>
      </p:sp>
    </p:spTree>
    <p:extLst>
      <p:ext uri="{BB962C8B-B14F-4D97-AF65-F5344CB8AC3E}">
        <p14:creationId xmlns:p14="http://schemas.microsoft.com/office/powerpoint/2010/main" val="1994301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Capital from private equity and non-insurance sources have flooded into the insurance sector and now represent &gt; 10% of all reinsurance capacity</a:t>
            </a:r>
          </a:p>
        </p:txBody>
      </p:sp>
      <p:sp>
        <p:nvSpPr>
          <p:cNvPr id="4" name="Slide Number Placeholder 3"/>
          <p:cNvSpPr>
            <a:spLocks noGrp="1"/>
          </p:cNvSpPr>
          <p:nvPr>
            <p:ph type="sldNum" sz="quarter" idx="10"/>
          </p:nvPr>
        </p:nvSpPr>
        <p:spPr/>
        <p:txBody>
          <a:bodyPr/>
          <a:lstStyle/>
          <a:p>
            <a:fld id="{747641A0-CF2C-4CD0-B63C-5A16DC22D8C5}" type="slidenum">
              <a:rPr lang="en-US" smtClean="0"/>
              <a:t>23</a:t>
            </a:fld>
            <a:endParaRPr lang="en-US"/>
          </a:p>
        </p:txBody>
      </p:sp>
    </p:spTree>
    <p:extLst>
      <p:ext uri="{BB962C8B-B14F-4D97-AF65-F5344CB8AC3E}">
        <p14:creationId xmlns:p14="http://schemas.microsoft.com/office/powerpoint/2010/main" val="42460375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fld id="{747641A0-CF2C-4CD0-B63C-5A16DC22D8C5}" type="slidenum">
              <a:rPr lang="en-US" smtClean="0"/>
              <a:t>24</a:t>
            </a:fld>
            <a:endParaRPr lang="en-US"/>
          </a:p>
        </p:txBody>
      </p:sp>
    </p:spTree>
    <p:extLst>
      <p:ext uri="{BB962C8B-B14F-4D97-AF65-F5344CB8AC3E}">
        <p14:creationId xmlns:p14="http://schemas.microsoft.com/office/powerpoint/2010/main" val="38898461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47641A0-CF2C-4CD0-B63C-5A16DC22D8C5}" type="slidenum">
              <a:rPr lang="en-US" smtClean="0"/>
              <a:t>25</a:t>
            </a:fld>
            <a:endParaRPr lang="en-US"/>
          </a:p>
        </p:txBody>
      </p:sp>
    </p:spTree>
    <p:extLst>
      <p:ext uri="{BB962C8B-B14F-4D97-AF65-F5344CB8AC3E}">
        <p14:creationId xmlns:p14="http://schemas.microsoft.com/office/powerpoint/2010/main" val="12536017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47641A0-CF2C-4CD0-B63C-5A16DC22D8C5}" type="slidenum">
              <a:rPr lang="en-US" smtClean="0"/>
              <a:t>26</a:t>
            </a:fld>
            <a:endParaRPr lang="en-US"/>
          </a:p>
        </p:txBody>
      </p:sp>
    </p:spTree>
    <p:extLst>
      <p:ext uri="{BB962C8B-B14F-4D97-AF65-F5344CB8AC3E}">
        <p14:creationId xmlns:p14="http://schemas.microsoft.com/office/powerpoint/2010/main" val="1377826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altLang="en-US" dirty="0" smtClean="0">
                <a:latin typeface="Arial" panose="020B0604020202020204" pitchFamily="34" charset="0"/>
              </a:rPr>
              <a:t>In order to understand catastrophe insurance, it is important to understand CAT models. </a:t>
            </a:r>
          </a:p>
          <a:p>
            <a:pPr marL="171450" indent="-171450">
              <a:buFont typeface="Arial" panose="020B0604020202020204" pitchFamily="34" charset="0"/>
              <a:buChar char="•"/>
            </a:pPr>
            <a:r>
              <a:rPr lang="en-US" altLang="en-US" dirty="0" smtClean="0">
                <a:latin typeface="Arial" panose="020B0604020202020204" pitchFamily="34" charset="0"/>
              </a:rPr>
              <a:t>CAT models have become ubiquitous</a:t>
            </a:r>
            <a:r>
              <a:rPr lang="en-US" altLang="en-US" baseline="0" dirty="0" smtClean="0">
                <a:latin typeface="Arial" panose="020B0604020202020204" pitchFamily="34" charset="0"/>
              </a:rPr>
              <a:t> in insurance. </a:t>
            </a:r>
          </a:p>
          <a:p>
            <a:pPr marL="171450" indent="-171450">
              <a:buFont typeface="Arial" panose="020B0604020202020204" pitchFamily="34" charset="0"/>
              <a:buChar char="•"/>
            </a:pPr>
            <a:r>
              <a:rPr lang="en-US" altLang="en-US" baseline="0" dirty="0" smtClean="0">
                <a:latin typeface="Arial" panose="020B0604020202020204" pitchFamily="34" charset="0"/>
              </a:rPr>
              <a:t>They are so commonplace, that the models drive CAT pricing. </a:t>
            </a:r>
          </a:p>
          <a:p>
            <a:pPr marL="171450" indent="-171450">
              <a:buFont typeface="Arial" panose="020B0604020202020204" pitchFamily="34" charset="0"/>
              <a:buChar char="•"/>
            </a:pPr>
            <a:r>
              <a:rPr lang="en-US" altLang="en-US" baseline="0" dirty="0" smtClean="0">
                <a:latin typeface="Arial" panose="020B0604020202020204" pitchFamily="34" charset="0"/>
              </a:rPr>
              <a:t>But they are not crystal balls. They cannot be used to predict events that will occur next year or the year after (or the year after that).</a:t>
            </a:r>
            <a:endParaRPr lang="en-US" altLang="en-US" dirty="0" smtClean="0">
              <a:latin typeface="Arial" panose="020B0604020202020204" pitchFamily="34" charset="0"/>
            </a:endParaRPr>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9B71BA09-FB0A-45B0-8F85-699FF6AC4F89}" type="slidenum">
              <a:rPr lang="en-US" altLang="en-US" smtClean="0"/>
              <a:pPr/>
              <a:t>27</a:t>
            </a:fld>
            <a:endParaRPr lang="en-US" altLang="en-US" smtClean="0"/>
          </a:p>
        </p:txBody>
      </p:sp>
    </p:spTree>
    <p:extLst>
      <p:ext uri="{BB962C8B-B14F-4D97-AF65-F5344CB8AC3E}">
        <p14:creationId xmlns:p14="http://schemas.microsoft.com/office/powerpoint/2010/main" val="30784752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Calibri" panose="020F0502020204030204" pitchFamily="34" charset="0"/>
              </a:rPr>
              <a:t>Regardless of modeling firm or developer, all CAT models follow this process: </a:t>
            </a:r>
          </a:p>
          <a:p>
            <a:endParaRPr lang="en-US" altLang="en-US" dirty="0" smtClean="0">
              <a:latin typeface="Calibri" panose="020F0502020204030204" pitchFamily="34" charset="0"/>
            </a:endParaRPr>
          </a:p>
          <a:p>
            <a:pPr marL="171450" indent="-171450">
              <a:buFont typeface="Arial" panose="020B0604020202020204" pitchFamily="34" charset="0"/>
              <a:buChar char="•"/>
            </a:pPr>
            <a:r>
              <a:rPr lang="en-US" altLang="en-US" dirty="0" smtClean="0">
                <a:latin typeface="Calibri" panose="020F0502020204030204" pitchFamily="34" charset="0"/>
              </a:rPr>
              <a:t>The first layer or module of any CAT</a:t>
            </a:r>
            <a:r>
              <a:rPr lang="en-US" altLang="en-US" baseline="0" dirty="0" smtClean="0">
                <a:latin typeface="Calibri" panose="020F0502020204030204" pitchFamily="34" charset="0"/>
              </a:rPr>
              <a:t> model is to determine the range of possible events that can occur. This is called the Hazard component. </a:t>
            </a:r>
          </a:p>
          <a:p>
            <a:pPr marL="171450" indent="-171450">
              <a:buFont typeface="Arial" panose="020B0604020202020204" pitchFamily="34" charset="0"/>
              <a:buChar char="•"/>
            </a:pPr>
            <a:r>
              <a:rPr lang="en-US" altLang="en-US" baseline="0" dirty="0" smtClean="0">
                <a:latin typeface="Calibri" panose="020F0502020204030204" pitchFamily="34" charset="0"/>
              </a:rPr>
              <a:t>Next, the model must determine the distance between the property and the source of the event. How much wind energy or ground shaking actually makes it to a property can then be used to estimate how much damage will actually occur. Damage estimation is part of the Engineering component of the model. </a:t>
            </a:r>
          </a:p>
          <a:p>
            <a:pPr marL="171450" indent="-171450">
              <a:buFont typeface="Arial" panose="020B0604020202020204" pitchFamily="34" charset="0"/>
              <a:buChar char="•"/>
            </a:pPr>
            <a:r>
              <a:rPr lang="en-US" altLang="en-US" baseline="0" dirty="0" smtClean="0">
                <a:latin typeface="Calibri" panose="020F0502020204030204" pitchFamily="34" charset="0"/>
              </a:rPr>
              <a:t>Finally, once we can estimate a range of property damage, we apply limits, deductibles and other terms &amp; conditions found in an insurance policy to estimate the actual financial loss to all stakeholders. </a:t>
            </a:r>
          </a:p>
          <a:p>
            <a:pPr marL="171450" indent="-171450">
              <a:buFont typeface="Arial" panose="020B0604020202020204" pitchFamily="34" charset="0"/>
              <a:buChar char="•"/>
            </a:pPr>
            <a:r>
              <a:rPr lang="en-US" altLang="en-US" baseline="0" dirty="0" smtClean="0">
                <a:latin typeface="Calibri" panose="020F0502020204030204" pitchFamily="34" charset="0"/>
              </a:rPr>
              <a:t>So, regardless of vendor, all CAT models follow this basic format. Differences between models lie is assumptions about each module, such as whether a CAT 5 hurricane could make landfall in New York City…</a:t>
            </a:r>
            <a:endParaRPr lang="en-US" altLang="en-US" dirty="0" smtClean="0">
              <a:latin typeface="Calibri" panose="020F0502020204030204" pitchFamily="34" charset="0"/>
            </a:endParaRP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2A93661F-4AFA-4792-83C4-2093768DD104}" type="slidenum">
              <a:rPr lang="en-US" altLang="en-US" smtClean="0"/>
              <a:pPr/>
              <a:t>28</a:t>
            </a:fld>
            <a:endParaRPr lang="en-US" altLang="en-US" smtClean="0"/>
          </a:p>
        </p:txBody>
      </p:sp>
    </p:spTree>
    <p:extLst>
      <p:ext uri="{BB962C8B-B14F-4D97-AF65-F5344CB8AC3E}">
        <p14:creationId xmlns:p14="http://schemas.microsoft.com/office/powerpoint/2010/main" val="32162882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smtClean="0">
                <a:latin typeface="Arial" panose="020B0604020202020204" pitchFamily="34" charset="0"/>
              </a:rPr>
              <a:t>Every CAT model has an event catalog which is a database of all</a:t>
            </a:r>
            <a:r>
              <a:rPr lang="en-US" altLang="en-US" baseline="0" dirty="0" smtClean="0">
                <a:latin typeface="Arial" panose="020B0604020202020204" pitchFamily="34" charset="0"/>
              </a:rPr>
              <a:t> the events which as simulated.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aseline="0" dirty="0" smtClean="0">
                <a:latin typeface="Arial" panose="020B0604020202020204" pitchFamily="34" charset="0"/>
              </a:rPr>
              <a:t>The top/ left photo is a typical “spaghetti” chart showing all of the events being simulated.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aseline="0" dirty="0" smtClean="0">
                <a:latin typeface="Arial" panose="020B0604020202020204" pitchFamily="34" charset="0"/>
              </a:rPr>
              <a:t>Differences between model makers could be seen by different event track patterns and different intensities (denoted by color).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aseline="0" dirty="0" smtClean="0">
                <a:latin typeface="Arial" panose="020B0604020202020204" pitchFamily="34" charset="0"/>
              </a:rPr>
              <a:t>Given a particular event that is being simulated, the model then estimates how the physical intensity of the wind, ground shaking, blast or what ever energy is being created dissipates or attenuates over distance and time to the property in question.</a:t>
            </a:r>
            <a:endParaRPr lang="en-US" altLang="en-US" dirty="0" smtClean="0">
              <a:latin typeface="Arial" panose="020B0604020202020204" pitchFamily="34" charset="0"/>
            </a:endParaRPr>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4F59A40E-62DD-4424-BD47-364903D4EE22}" type="slidenum">
              <a:rPr lang="en-US" altLang="en-US" smtClean="0"/>
              <a:pPr/>
              <a:t>29</a:t>
            </a:fld>
            <a:endParaRPr lang="en-US" altLang="en-US" smtClean="0"/>
          </a:p>
        </p:txBody>
      </p:sp>
    </p:spTree>
    <p:extLst>
      <p:ext uri="{BB962C8B-B14F-4D97-AF65-F5344CB8AC3E}">
        <p14:creationId xmlns:p14="http://schemas.microsoft.com/office/powerpoint/2010/main" val="29177439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r>
              <a:rPr lang="en-US" altLang="en-US" dirty="0" smtClean="0">
                <a:latin typeface="Arial" panose="020B0604020202020204" pitchFamily="34" charset="0"/>
              </a:rPr>
              <a:t>The damage module is also known as the engineering or vulnerability module. </a:t>
            </a:r>
          </a:p>
          <a:p>
            <a:pPr marL="171450" indent="-171450">
              <a:buFont typeface="Arial" panose="020B0604020202020204" pitchFamily="34" charset="0"/>
              <a:buChar char="•"/>
            </a:pPr>
            <a:r>
              <a:rPr lang="en-US" altLang="en-US" dirty="0" smtClean="0">
                <a:latin typeface="Arial" panose="020B0604020202020204" pitchFamily="34" charset="0"/>
              </a:rPr>
              <a:t>Engineers can</a:t>
            </a:r>
            <a:r>
              <a:rPr lang="en-US" altLang="en-US" baseline="0" dirty="0" smtClean="0">
                <a:latin typeface="Arial" panose="020B0604020202020204" pitchFamily="34" charset="0"/>
              </a:rPr>
              <a:t> estimate losses in a computerized simulation by looking at past losses.</a:t>
            </a:r>
            <a:endParaRPr lang="en-US" altLang="en-US" dirty="0" smtClean="0">
              <a:latin typeface="Arial" panose="020B0604020202020204" pitchFamily="34" charset="0"/>
            </a:endParaRPr>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6B00D11A-FCC0-43B0-B950-8401D824E19C}" type="slidenum">
              <a:rPr lang="en-US" altLang="en-US" smtClean="0"/>
              <a:pPr/>
              <a:t>30</a:t>
            </a:fld>
            <a:endParaRPr lang="en-US" altLang="en-US" smtClean="0"/>
          </a:p>
        </p:txBody>
      </p:sp>
    </p:spTree>
    <p:extLst>
      <p:ext uri="{BB962C8B-B14F-4D97-AF65-F5344CB8AC3E}">
        <p14:creationId xmlns:p14="http://schemas.microsoft.com/office/powerpoint/2010/main" val="1938214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7641A0-CF2C-4CD0-B63C-5A16DC22D8C5}" type="slidenum">
              <a:rPr lang="en-US" smtClean="0"/>
              <a:t>4</a:t>
            </a:fld>
            <a:endParaRPr lang="en-US"/>
          </a:p>
        </p:txBody>
      </p:sp>
    </p:spTree>
    <p:extLst>
      <p:ext uri="{BB962C8B-B14F-4D97-AF65-F5344CB8AC3E}">
        <p14:creationId xmlns:p14="http://schemas.microsoft.com/office/powerpoint/2010/main" val="6464826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r>
              <a:rPr lang="en-US" altLang="en-US" dirty="0" smtClean="0">
                <a:latin typeface="Arial" panose="020B0604020202020204" pitchFamily="34" charset="0"/>
              </a:rPr>
              <a:t>Engineers can also estimate simulation losses by actually simulating hazards themselves, such as in a wind tunnel or</a:t>
            </a:r>
            <a:r>
              <a:rPr lang="en-US" altLang="en-US" baseline="0" dirty="0" smtClean="0">
                <a:latin typeface="Arial" panose="020B0604020202020204" pitchFamily="34" charset="0"/>
              </a:rPr>
              <a:t> in this photo, a VERY large shake table. </a:t>
            </a:r>
          </a:p>
          <a:p>
            <a:pPr marL="171450" indent="-171450">
              <a:buFont typeface="Arial" panose="020B0604020202020204" pitchFamily="34" charset="0"/>
              <a:buChar char="•"/>
            </a:pPr>
            <a:r>
              <a:rPr lang="en-US" altLang="en-US" baseline="0" dirty="0" smtClean="0">
                <a:latin typeface="Arial" panose="020B0604020202020204" pitchFamily="34" charset="0"/>
              </a:rPr>
              <a:t>Engineers take the results of these experiments and use them to estimate how buildings will perform when faced with extreme wind, shaking or forces.</a:t>
            </a:r>
            <a:endParaRPr lang="en-US" altLang="en-US" dirty="0" smtClean="0">
              <a:latin typeface="Arial" panose="020B0604020202020204" pitchFamily="34" charset="0"/>
            </a:endParaRPr>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6B00D11A-FCC0-43B0-B950-8401D824E19C}" type="slidenum">
              <a:rPr lang="en-US" altLang="en-US" smtClean="0"/>
              <a:pPr/>
              <a:t>31</a:t>
            </a:fld>
            <a:endParaRPr lang="en-US" altLang="en-US" smtClean="0"/>
          </a:p>
        </p:txBody>
      </p:sp>
    </p:spTree>
    <p:extLst>
      <p:ext uri="{BB962C8B-B14F-4D97-AF65-F5344CB8AC3E}">
        <p14:creationId xmlns:p14="http://schemas.microsoft.com/office/powerpoint/2010/main" val="19382149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smtClean="0">
                <a:latin typeface="Arial" panose="020B0604020202020204" pitchFamily="34" charset="0"/>
              </a:rPr>
              <a:t>CAT models can never be ultra-accurate at small degrees of resolution.</a:t>
            </a:r>
            <a:r>
              <a:rPr lang="en-US" altLang="en-US" baseline="0" dirty="0" smtClean="0">
                <a:latin typeface="Arial" panose="020B0604020202020204" pitchFamily="34" charset="0"/>
              </a:rPr>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aseline="0" dirty="0" smtClean="0">
                <a:latin typeface="Arial" panose="020B0604020202020204" pitchFamily="34" charset="0"/>
              </a:rPr>
              <a:t>What we have learned from other Catastrophic events is that we are constantly surprised.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aseline="0" dirty="0" smtClean="0">
                <a:latin typeface="Arial" panose="020B0604020202020204" pitchFamily="34" charset="0"/>
              </a:rPr>
              <a:t>As the pictures above show, identical structures can behave very differently when put under pressure.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aseline="0" dirty="0" smtClean="0">
                <a:latin typeface="Arial" panose="020B0604020202020204" pitchFamily="34" charset="0"/>
              </a:rPr>
              <a:t>There can be many reasons for this: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aseline="0" dirty="0" smtClean="0">
                <a:latin typeface="Arial" panose="020B0604020202020204" pitchFamily="34" charset="0"/>
              </a:rPr>
              <a:t>Conditions can vary from location to location.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aseline="0" dirty="0" smtClean="0">
                <a:latin typeface="Arial" panose="020B0604020202020204" pitchFamily="34" charset="0"/>
              </a:rPr>
              <a:t>Ground soil can have an interface between really hard rock and really soft rock, for instance in earthquake modeling.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aseline="0" dirty="0" smtClean="0">
                <a:latin typeface="Arial" panose="020B0604020202020204" pitchFamily="34" charset="0"/>
              </a:rPr>
              <a:t>Or one building could be facing the brunt of a wind storm while another nearby is getting a benefit from being shielded by those same winds.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aseline="0" dirty="0" smtClean="0">
                <a:latin typeface="Arial" panose="020B0604020202020204" pitchFamily="34" charset="0"/>
              </a:rPr>
              <a:t>Sometimes, the difference is more sinister. Such as did the building contractor evade code standards in order to save costs (such as the following photo)</a:t>
            </a:r>
            <a:endParaRPr lang="en-US" altLang="en-US" dirty="0" smtClean="0">
              <a:latin typeface="Arial" panose="020B0604020202020204" pitchFamily="34" charset="0"/>
            </a:endParaRP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DE1D8CB4-D6D4-49E6-8526-22B5C112662F}" type="slidenum">
              <a:rPr lang="en-US" altLang="en-US" smtClean="0"/>
              <a:pPr/>
              <a:t>32</a:t>
            </a:fld>
            <a:endParaRPr lang="en-US" altLang="en-US" smtClean="0"/>
          </a:p>
        </p:txBody>
      </p:sp>
    </p:spTree>
    <p:extLst>
      <p:ext uri="{BB962C8B-B14F-4D97-AF65-F5344CB8AC3E}">
        <p14:creationId xmlns:p14="http://schemas.microsoft.com/office/powerpoint/2010/main" val="15280814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r>
              <a:rPr lang="en-US" altLang="en-US" dirty="0" smtClean="0">
                <a:latin typeface="Arial" panose="020B0604020202020204" pitchFamily="34" charset="0"/>
              </a:rPr>
              <a:t>No matter how sophisticated</a:t>
            </a:r>
            <a:r>
              <a:rPr lang="en-US" altLang="en-US" baseline="0" dirty="0" smtClean="0">
                <a:latin typeface="Arial" panose="020B0604020202020204" pitchFamily="34" charset="0"/>
              </a:rPr>
              <a:t> a model, we will never be able to capture this level of data. </a:t>
            </a:r>
          </a:p>
          <a:p>
            <a:pPr marL="171450" indent="-171450">
              <a:buFont typeface="Arial" panose="020B0604020202020204" pitchFamily="34" charset="0"/>
              <a:buChar char="•"/>
            </a:pPr>
            <a:r>
              <a:rPr lang="en-US" altLang="en-US" baseline="0" dirty="0" smtClean="0">
                <a:latin typeface="Arial" panose="020B0604020202020204" pitchFamily="34" charset="0"/>
              </a:rPr>
              <a:t>In this photo the building contractor in Turkey used paint cans between building floors to save money on concrete expenses. </a:t>
            </a:r>
          </a:p>
          <a:p>
            <a:pPr marL="171450" indent="-171450">
              <a:buFont typeface="Arial" panose="020B0604020202020204" pitchFamily="34" charset="0"/>
              <a:buChar char="•"/>
            </a:pPr>
            <a:r>
              <a:rPr lang="en-US" altLang="en-US" baseline="0" dirty="0" smtClean="0">
                <a:latin typeface="Arial" panose="020B0604020202020204" pitchFamily="34" charset="0"/>
              </a:rPr>
              <a:t>After every event, modeling teams descend onto the hardest hit areas to assess how the model did. </a:t>
            </a:r>
          </a:p>
          <a:p>
            <a:pPr marL="171450" indent="-171450">
              <a:buFont typeface="Arial" panose="020B0604020202020204" pitchFamily="34" charset="0"/>
              <a:buChar char="•"/>
            </a:pPr>
            <a:r>
              <a:rPr lang="en-US" altLang="en-US" baseline="0" dirty="0" smtClean="0">
                <a:latin typeface="Arial" panose="020B0604020202020204" pitchFamily="34" charset="0"/>
              </a:rPr>
              <a:t>After each event, modeling teams report back their findings which often include notes about lack of building code adherence.</a:t>
            </a:r>
            <a:endParaRPr lang="en-US" altLang="en-US" dirty="0" smtClean="0">
              <a:latin typeface="Arial" panose="020B0604020202020204" pitchFamily="34" charset="0"/>
            </a:endParaRP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DE1D8CB4-D6D4-49E6-8526-22B5C112662F}" type="slidenum">
              <a:rPr lang="en-US" altLang="en-US" smtClean="0"/>
              <a:pPr/>
              <a:t>33</a:t>
            </a:fld>
            <a:endParaRPr lang="en-US" altLang="en-US" smtClean="0"/>
          </a:p>
        </p:txBody>
      </p:sp>
    </p:spTree>
    <p:extLst>
      <p:ext uri="{BB962C8B-B14F-4D97-AF65-F5344CB8AC3E}">
        <p14:creationId xmlns:p14="http://schemas.microsoft.com/office/powerpoint/2010/main" val="15280814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 typeface="Arial" panose="020B0604020202020204" pitchFamily="34" charset="0"/>
              <a:buNone/>
            </a:pPr>
            <a:r>
              <a:rPr lang="en-US" altLang="en-US" dirty="0" smtClean="0">
                <a:latin typeface="Arial" panose="020B0604020202020204" pitchFamily="34" charset="0"/>
              </a:rPr>
              <a:t>This is a chart of damage to wind speed. </a:t>
            </a:r>
          </a:p>
          <a:p>
            <a:pPr marL="628650" lvl="1" indent="-171450">
              <a:buFont typeface="Arial" panose="020B0604020202020204" pitchFamily="34" charset="0"/>
              <a:buChar char="•"/>
            </a:pPr>
            <a:r>
              <a:rPr lang="en-US" altLang="en-US" dirty="0" smtClean="0">
                <a:latin typeface="Arial" panose="020B0604020202020204" pitchFamily="34" charset="0"/>
              </a:rPr>
              <a:t>The red line and curve show the vast ranges of damage given one specific wind speed. </a:t>
            </a:r>
          </a:p>
          <a:p>
            <a:pPr marL="0" indent="0">
              <a:buFont typeface="Arial" panose="020B0604020202020204" pitchFamily="34" charset="0"/>
              <a:buNone/>
            </a:pPr>
            <a:r>
              <a:rPr lang="en-US" altLang="en-US" dirty="0" smtClean="0">
                <a:latin typeface="Arial" panose="020B0604020202020204" pitchFamily="34" charset="0"/>
              </a:rPr>
              <a:t>A good</a:t>
            </a:r>
            <a:r>
              <a:rPr lang="en-US" altLang="en-US" baseline="0" dirty="0" smtClean="0">
                <a:latin typeface="Arial" panose="020B0604020202020204" pitchFamily="34" charset="0"/>
              </a:rPr>
              <a:t> CAT model needs to provide stakeholders with an estimate. </a:t>
            </a:r>
          </a:p>
          <a:p>
            <a:pPr marL="0" indent="0">
              <a:buFont typeface="Arial" panose="020B0604020202020204" pitchFamily="34" charset="0"/>
              <a:buNone/>
            </a:pPr>
            <a:r>
              <a:rPr lang="en-US" altLang="en-US" baseline="0" dirty="0" smtClean="0">
                <a:latin typeface="Arial" panose="020B0604020202020204" pitchFamily="34" charset="0"/>
              </a:rPr>
              <a:t>We often use an average estimate. But these averages can have wide standard deviations as you can see. </a:t>
            </a:r>
          </a:p>
          <a:p>
            <a:pPr marL="0" indent="0">
              <a:buFont typeface="Arial" panose="020B0604020202020204" pitchFamily="34" charset="0"/>
              <a:buNone/>
            </a:pPr>
            <a:r>
              <a:rPr lang="en-US" altLang="en-US" baseline="0" dirty="0" smtClean="0">
                <a:latin typeface="Arial" panose="020B0604020202020204" pitchFamily="34" charset="0"/>
              </a:rPr>
              <a:t>So it is NOT reasonable to expect CAT models to produce “accurate” event level damage estimates. </a:t>
            </a:r>
            <a:endParaRPr lang="en-US" altLang="en-US" dirty="0" smtClean="0">
              <a:latin typeface="Arial" panose="020B0604020202020204" pitchFamily="34" charset="0"/>
            </a:endParaRP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DE1D8CB4-D6D4-49E6-8526-22B5C112662F}" type="slidenum">
              <a:rPr lang="en-US" altLang="en-US" smtClean="0"/>
              <a:pPr/>
              <a:t>34</a:t>
            </a:fld>
            <a:endParaRPr lang="en-US" altLang="en-US" smtClean="0"/>
          </a:p>
        </p:txBody>
      </p:sp>
    </p:spTree>
    <p:extLst>
      <p:ext uri="{BB962C8B-B14F-4D97-AF65-F5344CB8AC3E}">
        <p14:creationId xmlns:p14="http://schemas.microsoft.com/office/powerpoint/2010/main" val="15280814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smtClean="0">
                <a:solidFill>
                  <a:schemeClr val="tx1"/>
                </a:solidFill>
                <a:latin typeface="Calibri" panose="020F0502020204030204" pitchFamily="34" charset="0"/>
              </a:rPr>
              <a:t>Using historical experience alone would eventually be disastrous for a company with a large concentration of business in Miami/Ft. Lauderdale/ Palm Beach area</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smtClean="0">
                <a:solidFill>
                  <a:schemeClr val="tx1"/>
                </a:solidFill>
                <a:latin typeface="Calibri" panose="020F0502020204030204" pitchFamily="34" charset="0"/>
              </a:rPr>
              <a:t>Using simulation of events that have not occurred, we can estimate losses for various combinations of event frequency, size and random epicenters</a:t>
            </a:r>
          </a:p>
          <a:p>
            <a:endParaRPr lang="en-US" altLang="en-US" dirty="0" smtClean="0">
              <a:latin typeface="Arial" panose="020B0604020202020204"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67F6A9FE-5230-43AD-A032-24D8325D314E}" type="slidenum">
              <a:rPr lang="en-US" altLang="en-US" smtClean="0"/>
              <a:pPr/>
              <a:t>35</a:t>
            </a:fld>
            <a:endParaRPr lang="en-US" altLang="en-US" smtClean="0"/>
          </a:p>
        </p:txBody>
      </p:sp>
    </p:spTree>
    <p:extLst>
      <p:ext uri="{BB962C8B-B14F-4D97-AF65-F5344CB8AC3E}">
        <p14:creationId xmlns:p14="http://schemas.microsoft.com/office/powerpoint/2010/main" val="15893781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sz="1200" dirty="0" smtClean="0">
                <a:solidFill>
                  <a:schemeClr val="tx1"/>
                </a:solidFill>
              </a:rPr>
              <a:t>Simulation modeling attempts to remove the “luck” or randomness factor out of the historical experience</a:t>
            </a: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67F6A9FE-5230-43AD-A032-24D8325D314E}" type="slidenum">
              <a:rPr lang="en-US" altLang="en-US" smtClean="0"/>
              <a:pPr/>
              <a:t>36</a:t>
            </a:fld>
            <a:endParaRPr lang="en-US" altLang="en-US" smtClean="0"/>
          </a:p>
        </p:txBody>
      </p:sp>
    </p:spTree>
    <p:extLst>
      <p:ext uri="{BB962C8B-B14F-4D97-AF65-F5344CB8AC3E}">
        <p14:creationId xmlns:p14="http://schemas.microsoft.com/office/powerpoint/2010/main" val="15893781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7641A0-CF2C-4CD0-B63C-5A16DC22D8C5}" type="slidenum">
              <a:rPr lang="en-US" smtClean="0"/>
              <a:t>37</a:t>
            </a:fld>
            <a:endParaRPr lang="en-US"/>
          </a:p>
        </p:txBody>
      </p:sp>
    </p:spTree>
    <p:extLst>
      <p:ext uri="{BB962C8B-B14F-4D97-AF65-F5344CB8AC3E}">
        <p14:creationId xmlns:p14="http://schemas.microsoft.com/office/powerpoint/2010/main" val="6871194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smtClean="0"/>
              <a:t>The Pricing Problem- Using CAT Models to Price Policies</a:t>
            </a:r>
            <a:endParaRPr lang="en-US" dirty="0"/>
          </a:p>
        </p:txBody>
      </p:sp>
      <p:sp>
        <p:nvSpPr>
          <p:cNvPr id="4" name="Slide Number Placeholder 3"/>
          <p:cNvSpPr>
            <a:spLocks noGrp="1"/>
          </p:cNvSpPr>
          <p:nvPr>
            <p:ph type="sldNum" sz="quarter" idx="10"/>
          </p:nvPr>
        </p:nvSpPr>
        <p:spPr/>
        <p:txBody>
          <a:bodyPr/>
          <a:lstStyle/>
          <a:p>
            <a:fld id="{747641A0-CF2C-4CD0-B63C-5A16DC22D8C5}" type="slidenum">
              <a:rPr lang="en-US" smtClean="0"/>
              <a:t>38</a:t>
            </a:fld>
            <a:endParaRPr lang="en-US"/>
          </a:p>
        </p:txBody>
      </p:sp>
    </p:spTree>
    <p:extLst>
      <p:ext uri="{BB962C8B-B14F-4D97-AF65-F5344CB8AC3E}">
        <p14:creationId xmlns:p14="http://schemas.microsoft.com/office/powerpoint/2010/main" val="35861218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Which location has more earthquake risk?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This is a pretty simple question.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100% of everyone I ask knows that California is “earthquake country” and Nebraska isn’t.</a:t>
            </a:r>
            <a:endParaRPr lang="en-US" dirty="0" smtClean="0"/>
          </a:p>
        </p:txBody>
      </p:sp>
      <p:sp>
        <p:nvSpPr>
          <p:cNvPr id="4" name="Slide Number Placeholder 3"/>
          <p:cNvSpPr>
            <a:spLocks noGrp="1"/>
          </p:cNvSpPr>
          <p:nvPr>
            <p:ph type="sldNum" sz="quarter" idx="10"/>
          </p:nvPr>
        </p:nvSpPr>
        <p:spPr/>
        <p:txBody>
          <a:bodyPr/>
          <a:lstStyle/>
          <a:p>
            <a:fld id="{747641A0-CF2C-4CD0-B63C-5A16DC22D8C5}" type="slidenum">
              <a:rPr lang="en-US" smtClean="0"/>
              <a:t>39</a:t>
            </a:fld>
            <a:endParaRPr lang="en-US"/>
          </a:p>
        </p:txBody>
      </p:sp>
    </p:spTree>
    <p:extLst>
      <p:ext uri="{BB962C8B-B14F-4D97-AF65-F5344CB8AC3E}">
        <p14:creationId xmlns:p14="http://schemas.microsoft.com/office/powerpoint/2010/main" val="19354862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Which location has more earthquake risk? </a:t>
            </a:r>
          </a:p>
          <a:p>
            <a:pPr marL="171450" indent="-171450">
              <a:buFont typeface="Arial" panose="020B0604020202020204" pitchFamily="34" charset="0"/>
              <a:buChar char="•"/>
            </a:pPr>
            <a:r>
              <a:rPr lang="en-US" dirty="0" smtClean="0"/>
              <a:t>This question is a bit tougher. </a:t>
            </a:r>
          </a:p>
          <a:p>
            <a:pPr marL="171450" indent="-171450">
              <a:buFont typeface="Arial" panose="020B0604020202020204" pitchFamily="34" charset="0"/>
              <a:buChar char="•"/>
            </a:pPr>
            <a:r>
              <a:rPr lang="en-US" dirty="0" smtClean="0"/>
              <a:t>Both locations are in earthquake country, so which location has higher</a:t>
            </a:r>
            <a:r>
              <a:rPr lang="en-US" baseline="0" dirty="0" smtClean="0"/>
              <a:t> risk? This is why we need CAT models. There are just too many random variables floating around and only a model can perform all of the necessary billions of calculations required to get to an answer with confidence. </a:t>
            </a:r>
          </a:p>
          <a:p>
            <a:pPr marL="171450" indent="-171450">
              <a:buFont typeface="Arial" panose="020B0604020202020204" pitchFamily="34" charset="0"/>
              <a:buChar char="•"/>
            </a:pPr>
            <a:r>
              <a:rPr lang="en-US" baseline="0" dirty="0" smtClean="0"/>
              <a:t>In case you are curious, San Francisco sits closer to TWO major faults, the San Andreas and the Hayward. Both can produce earthquakes exceeding Magnitude 7. San Francisco is expected to see slightly more frequency of events and those events will generally produce more significant ground shaking in San Francisco than what will be expected to arise from faults around Los Angeles.</a:t>
            </a:r>
            <a:endParaRPr lang="en-US" dirty="0" smtClean="0"/>
          </a:p>
          <a:p>
            <a:endParaRPr lang="en-US" dirty="0"/>
          </a:p>
        </p:txBody>
      </p:sp>
      <p:sp>
        <p:nvSpPr>
          <p:cNvPr id="4" name="Slide Number Placeholder 3"/>
          <p:cNvSpPr>
            <a:spLocks noGrp="1"/>
          </p:cNvSpPr>
          <p:nvPr>
            <p:ph type="sldNum" sz="quarter" idx="10"/>
          </p:nvPr>
        </p:nvSpPr>
        <p:spPr/>
        <p:txBody>
          <a:bodyPr/>
          <a:lstStyle/>
          <a:p>
            <a:fld id="{747641A0-CF2C-4CD0-B63C-5A16DC22D8C5}" type="slidenum">
              <a:rPr lang="en-US" smtClean="0"/>
              <a:t>40</a:t>
            </a:fld>
            <a:endParaRPr lang="en-US"/>
          </a:p>
        </p:txBody>
      </p:sp>
    </p:spTree>
    <p:extLst>
      <p:ext uri="{BB962C8B-B14F-4D97-AF65-F5344CB8AC3E}">
        <p14:creationId xmlns:p14="http://schemas.microsoft.com/office/powerpoint/2010/main" val="1533126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2016 US CAT losses were dominated by 2 events, less than 2 months apart.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On August 14</a:t>
            </a:r>
            <a:r>
              <a:rPr lang="en-US" baseline="30000" dirty="0" smtClean="0"/>
              <a:t>th</a:t>
            </a:r>
            <a:r>
              <a:rPr lang="en-US" dirty="0" smtClean="0"/>
              <a:t>, central</a:t>
            </a:r>
            <a:r>
              <a:rPr lang="en-US" baseline="0" dirty="0" smtClean="0"/>
              <a:t> Louisiana near Baton Rouge had received nearly 2-3 feet of rain within a 3 day period (https://en.wikipedia.org/wiki/2016_Louisiana_floods ). That amount was more that the total rainfall during Hurricane Katrina.</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In early October, Hurricane Matthew crawled the entire length of Florida’s Atlantic coastline as a category 5 storm. Luckily it remained offshore until it made landfall near Myrtle Beach, SC. https://en.wikipedia.org/wiki/Hurricane_Matthew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 off shore movement of Matthew prevented wide spread wind related losses. Unfortunately, the path and intensity of the storm produced storm surges in excess of 10 feet in many areas from southern Florida to North Carolina, along with inland flooding from intense rainfall as the storm stalled overland.</a:t>
            </a:r>
            <a:endParaRPr lang="en-US" dirty="0"/>
          </a:p>
        </p:txBody>
      </p:sp>
      <p:sp>
        <p:nvSpPr>
          <p:cNvPr id="4" name="Slide Number Placeholder 3"/>
          <p:cNvSpPr>
            <a:spLocks noGrp="1"/>
          </p:cNvSpPr>
          <p:nvPr>
            <p:ph type="sldNum" sz="quarter" idx="10"/>
          </p:nvPr>
        </p:nvSpPr>
        <p:spPr/>
        <p:txBody>
          <a:bodyPr/>
          <a:lstStyle/>
          <a:p>
            <a:fld id="{747641A0-CF2C-4CD0-B63C-5A16DC22D8C5}" type="slidenum">
              <a:rPr lang="en-US" smtClean="0"/>
              <a:t>5</a:t>
            </a:fld>
            <a:endParaRPr lang="en-US"/>
          </a:p>
        </p:txBody>
      </p:sp>
    </p:spTree>
    <p:extLst>
      <p:ext uri="{BB962C8B-B14F-4D97-AF65-F5344CB8AC3E}">
        <p14:creationId xmlns:p14="http://schemas.microsoft.com/office/powerpoint/2010/main" val="6140699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This question is to challenge the participant</a:t>
            </a:r>
            <a:r>
              <a:rPr lang="en-US" baseline="0" dirty="0" smtClean="0"/>
              <a:t> to think about risk across disparate perils.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This is another question which highlights the benefits of using a CAT model.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 model not only needs to know what types of events each building thousands of miles away from one another would be exposed to, but also be able to reconcile building codes and how buildings behave when shaken by wind or ground motion.</a:t>
            </a:r>
          </a:p>
          <a:p>
            <a:endParaRPr lang="en-US" dirty="0"/>
          </a:p>
        </p:txBody>
      </p:sp>
      <p:sp>
        <p:nvSpPr>
          <p:cNvPr id="4" name="Slide Number Placeholder 3"/>
          <p:cNvSpPr>
            <a:spLocks noGrp="1"/>
          </p:cNvSpPr>
          <p:nvPr>
            <p:ph type="sldNum" sz="quarter" idx="10"/>
          </p:nvPr>
        </p:nvSpPr>
        <p:spPr/>
        <p:txBody>
          <a:bodyPr/>
          <a:lstStyle/>
          <a:p>
            <a:fld id="{747641A0-CF2C-4CD0-B63C-5A16DC22D8C5}" type="slidenum">
              <a:rPr lang="en-US" smtClean="0"/>
              <a:t>41</a:t>
            </a:fld>
            <a:endParaRPr lang="en-US"/>
          </a:p>
        </p:txBody>
      </p:sp>
    </p:spTree>
    <p:extLst>
      <p:ext uri="{BB962C8B-B14F-4D97-AF65-F5344CB8AC3E}">
        <p14:creationId xmlns:p14="http://schemas.microsoft.com/office/powerpoint/2010/main" val="39068760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This is a map</a:t>
            </a:r>
            <a:r>
              <a:rPr lang="en-US" baseline="0" dirty="0" smtClean="0"/>
              <a:t> of estimated losses from simulations generated by a CAT model. </a:t>
            </a:r>
          </a:p>
          <a:p>
            <a:pPr marL="171450" indent="-171450">
              <a:buFont typeface="Arial" panose="020B0604020202020204" pitchFamily="34" charset="0"/>
              <a:buChar char="•"/>
            </a:pPr>
            <a:r>
              <a:rPr lang="en-US" baseline="0" dirty="0" smtClean="0"/>
              <a:t>As is to be expected, the central US is highly vulnerable to tornadoes and severe storms.</a:t>
            </a:r>
            <a:endParaRPr lang="en-US" dirty="0"/>
          </a:p>
        </p:txBody>
      </p:sp>
      <p:sp>
        <p:nvSpPr>
          <p:cNvPr id="4" name="Slide Number Placeholder 3"/>
          <p:cNvSpPr>
            <a:spLocks noGrp="1"/>
          </p:cNvSpPr>
          <p:nvPr>
            <p:ph type="sldNum" sz="quarter" idx="10"/>
          </p:nvPr>
        </p:nvSpPr>
        <p:spPr/>
        <p:txBody>
          <a:bodyPr/>
          <a:lstStyle/>
          <a:p>
            <a:fld id="{747641A0-CF2C-4CD0-B63C-5A16DC22D8C5}" type="slidenum">
              <a:rPr lang="en-US" smtClean="0"/>
              <a:t>42</a:t>
            </a:fld>
            <a:endParaRPr lang="en-US"/>
          </a:p>
        </p:txBody>
      </p:sp>
    </p:spTree>
    <p:extLst>
      <p:ext uri="{BB962C8B-B14F-4D97-AF65-F5344CB8AC3E}">
        <p14:creationId xmlns:p14="http://schemas.microsoft.com/office/powerpoint/2010/main" val="17381939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This is a map</a:t>
            </a:r>
            <a:r>
              <a:rPr lang="en-US" baseline="0" dirty="0" smtClean="0"/>
              <a:t> of estimated losses from simulations generated by a CAT model for earthquake risk in the U.S.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Notice how there are regions in the U.S. where earthquake risks are higher than in California.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 largest ever recorded earthquake in the lower 48 states occurred in 1811-1812 in New Madrid, MO. The earthquakes was in the 7.5 magnitude range. This is severe and extreme. Shaking was felt all the way to Boston. https://earthquake.usgs.gov/earthquakes/events/1811-1812newmadrid/summary.php</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In 1886, Charleston, SC</a:t>
            </a:r>
            <a:r>
              <a:rPr lang="en-US" baseline="0" dirty="0" smtClean="0"/>
              <a:t> was hit with a 6.9-7.3 earthquake. Shaking was felt as far away as Boston and Milwaukee. https://</a:t>
            </a:r>
            <a:r>
              <a:rPr lang="en-US" baseline="0" dirty="0" err="1" smtClean="0"/>
              <a:t>en.wikipedia.org</a:t>
            </a:r>
            <a:r>
              <a:rPr lang="en-US" baseline="0" dirty="0" smtClean="0"/>
              <a:t>/wiki/1886_Charleston_earthquake</a:t>
            </a:r>
            <a:endParaRPr lang="en-US" dirty="0" smtClean="0"/>
          </a:p>
          <a:p>
            <a:endParaRPr lang="en-US" dirty="0"/>
          </a:p>
        </p:txBody>
      </p:sp>
      <p:sp>
        <p:nvSpPr>
          <p:cNvPr id="4" name="Slide Number Placeholder 3"/>
          <p:cNvSpPr>
            <a:spLocks noGrp="1"/>
          </p:cNvSpPr>
          <p:nvPr>
            <p:ph type="sldNum" sz="quarter" idx="10"/>
          </p:nvPr>
        </p:nvSpPr>
        <p:spPr/>
        <p:txBody>
          <a:bodyPr/>
          <a:lstStyle/>
          <a:p>
            <a:fld id="{747641A0-CF2C-4CD0-B63C-5A16DC22D8C5}" type="slidenum">
              <a:rPr lang="en-US" smtClean="0"/>
              <a:t>43</a:t>
            </a:fld>
            <a:endParaRPr lang="en-US"/>
          </a:p>
        </p:txBody>
      </p:sp>
    </p:spTree>
    <p:extLst>
      <p:ext uri="{BB962C8B-B14F-4D97-AF65-F5344CB8AC3E}">
        <p14:creationId xmlns:p14="http://schemas.microsoft.com/office/powerpoint/2010/main" val="41407968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Here is a map</a:t>
            </a:r>
            <a:r>
              <a:rPr lang="en-US" baseline="0" dirty="0" smtClean="0"/>
              <a:t> of estimated losses from simulations generated by a CAT model for hurricane risk in the US. </a:t>
            </a:r>
          </a:p>
          <a:p>
            <a:pPr marL="171450" indent="-171450">
              <a:buFont typeface="Arial" panose="020B0604020202020204" pitchFamily="34" charset="0"/>
              <a:buChar char="•"/>
            </a:pPr>
            <a:r>
              <a:rPr lang="en-US" baseline="0" dirty="0" smtClean="0"/>
              <a:t>In recent years, modeling firms have extended hurricane wind fields to generate losses all the way up to Missouri and Ohio. </a:t>
            </a:r>
          </a:p>
          <a:p>
            <a:pPr marL="171450" indent="-171450">
              <a:buFont typeface="Arial" panose="020B0604020202020204" pitchFamily="34" charset="0"/>
              <a:buChar char="•"/>
            </a:pPr>
            <a:r>
              <a:rPr lang="en-US" baseline="0" dirty="0" smtClean="0"/>
              <a:t>This was in response to Hurricane Ike, which after landfall, re-strengthened by merging with another system. </a:t>
            </a:r>
          </a:p>
          <a:p>
            <a:pPr marL="171450" indent="-171450">
              <a:buFont typeface="Arial" panose="020B0604020202020204" pitchFamily="34" charset="0"/>
              <a:buChar char="•"/>
            </a:pPr>
            <a:r>
              <a:rPr lang="en-US" baseline="0" dirty="0" smtClean="0"/>
              <a:t>Losses exceeded $1 billion in the upper Mid-west.</a:t>
            </a:r>
            <a:endParaRPr lang="en-US" dirty="0"/>
          </a:p>
        </p:txBody>
      </p:sp>
      <p:sp>
        <p:nvSpPr>
          <p:cNvPr id="4" name="Slide Number Placeholder 3"/>
          <p:cNvSpPr>
            <a:spLocks noGrp="1"/>
          </p:cNvSpPr>
          <p:nvPr>
            <p:ph type="sldNum" sz="quarter" idx="10"/>
          </p:nvPr>
        </p:nvSpPr>
        <p:spPr/>
        <p:txBody>
          <a:bodyPr/>
          <a:lstStyle/>
          <a:p>
            <a:fld id="{747641A0-CF2C-4CD0-B63C-5A16DC22D8C5}" type="slidenum">
              <a:rPr lang="en-US" smtClean="0"/>
              <a:t>44</a:t>
            </a:fld>
            <a:endParaRPr lang="en-US"/>
          </a:p>
        </p:txBody>
      </p:sp>
    </p:spTree>
    <p:extLst>
      <p:ext uri="{BB962C8B-B14F-4D97-AF65-F5344CB8AC3E}">
        <p14:creationId xmlns:p14="http://schemas.microsoft.com/office/powerpoint/2010/main" val="15301914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47641A0-CF2C-4CD0-B63C-5A16DC22D8C5}" type="slidenum">
              <a:rPr lang="en-US" smtClean="0"/>
              <a:t>46</a:t>
            </a:fld>
            <a:endParaRPr lang="en-US"/>
          </a:p>
        </p:txBody>
      </p:sp>
    </p:spTree>
    <p:extLst>
      <p:ext uri="{BB962C8B-B14F-4D97-AF65-F5344CB8AC3E}">
        <p14:creationId xmlns:p14="http://schemas.microsoft.com/office/powerpoint/2010/main" val="28504435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The</a:t>
            </a:r>
            <a:r>
              <a:rPr lang="en-US" baseline="0" dirty="0" smtClean="0"/>
              <a:t> last row provides an example of each.</a:t>
            </a:r>
            <a:endParaRPr lang="en-US" dirty="0"/>
          </a:p>
        </p:txBody>
      </p:sp>
      <p:sp>
        <p:nvSpPr>
          <p:cNvPr id="4" name="Slide Number Placeholder 3"/>
          <p:cNvSpPr>
            <a:spLocks noGrp="1"/>
          </p:cNvSpPr>
          <p:nvPr>
            <p:ph type="sldNum" sz="quarter" idx="10"/>
          </p:nvPr>
        </p:nvSpPr>
        <p:spPr/>
        <p:txBody>
          <a:bodyPr/>
          <a:lstStyle/>
          <a:p>
            <a:fld id="{747641A0-CF2C-4CD0-B63C-5A16DC22D8C5}" type="slidenum">
              <a:rPr lang="en-US" smtClean="0"/>
              <a:t>48</a:t>
            </a:fld>
            <a:endParaRPr lang="en-US"/>
          </a:p>
        </p:txBody>
      </p:sp>
    </p:spTree>
    <p:extLst>
      <p:ext uri="{BB962C8B-B14F-4D97-AF65-F5344CB8AC3E}">
        <p14:creationId xmlns:p14="http://schemas.microsoft.com/office/powerpoint/2010/main" val="19766186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7641A0-CF2C-4CD0-B63C-5A16DC22D8C5}" type="slidenum">
              <a:rPr lang="en-US" smtClean="0"/>
              <a:t>49</a:t>
            </a:fld>
            <a:endParaRPr lang="en-US"/>
          </a:p>
        </p:txBody>
      </p:sp>
    </p:spTree>
    <p:extLst>
      <p:ext uri="{BB962C8B-B14F-4D97-AF65-F5344CB8AC3E}">
        <p14:creationId xmlns:p14="http://schemas.microsoft.com/office/powerpoint/2010/main" val="6464826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dirty="0" smtClean="0"/>
              <a:t>Record on easel pad any</a:t>
            </a:r>
            <a:r>
              <a:rPr lang="en-US" b="0" baseline="0" dirty="0" smtClean="0"/>
              <a:t> recommendations or questions to be addressed outside of the presentation.</a:t>
            </a:r>
            <a:endParaRPr lang="en-US" b="0" dirty="0"/>
          </a:p>
        </p:txBody>
      </p:sp>
      <p:sp>
        <p:nvSpPr>
          <p:cNvPr id="4" name="Slide Number Placeholder 3"/>
          <p:cNvSpPr>
            <a:spLocks noGrp="1"/>
          </p:cNvSpPr>
          <p:nvPr>
            <p:ph type="sldNum" sz="quarter" idx="10"/>
          </p:nvPr>
        </p:nvSpPr>
        <p:spPr/>
        <p:txBody>
          <a:bodyPr/>
          <a:lstStyle/>
          <a:p>
            <a:fld id="{747641A0-CF2C-4CD0-B63C-5A16DC22D8C5}" type="slidenum">
              <a:rPr lang="en-US" smtClean="0"/>
              <a:t>50</a:t>
            </a:fld>
            <a:endParaRPr lang="en-US"/>
          </a:p>
        </p:txBody>
      </p:sp>
      <p:sp>
        <p:nvSpPr>
          <p:cNvPr id="5" name="Footer Placeholder 4"/>
          <p:cNvSpPr>
            <a:spLocks noGrp="1"/>
          </p:cNvSpPr>
          <p:nvPr>
            <p:ph type="ftr" sz="quarter" idx="11"/>
          </p:nvPr>
        </p:nvSpPr>
        <p:spPr/>
        <p:txBody>
          <a:bodyPr/>
          <a:lstStyle/>
          <a:p>
            <a:r>
              <a:rPr lang="en-US" smtClean="0"/>
              <a:t>NHMA Disaster Risk Reduction (DRR) Ambassador Curriculum</a:t>
            </a:r>
          </a:p>
          <a:p>
            <a:endParaRPr lang="en-US" dirty="0"/>
          </a:p>
        </p:txBody>
      </p:sp>
      <p:sp>
        <p:nvSpPr>
          <p:cNvPr id="6" name="Header Placeholder 5"/>
          <p:cNvSpPr>
            <a:spLocks noGrp="1"/>
          </p:cNvSpPr>
          <p:nvPr>
            <p:ph type="hdr" sz="quarter" idx="12"/>
          </p:nvPr>
        </p:nvSpPr>
        <p:spPr/>
        <p:txBody>
          <a:bodyPr/>
          <a:lstStyle/>
          <a:p>
            <a:endParaRPr lang="en-US" smtClean="0"/>
          </a:p>
          <a:p>
            <a:r>
              <a:rPr lang="en-US" b="1" smtClean="0"/>
              <a:t>Module: Introduction to the NHMA and DRR Ambassador Curriculum</a:t>
            </a:r>
            <a:endParaRPr lang="en-US" b="1" dirty="0"/>
          </a:p>
        </p:txBody>
      </p:sp>
    </p:spTree>
    <p:extLst>
      <p:ext uri="{BB962C8B-B14F-4D97-AF65-F5344CB8AC3E}">
        <p14:creationId xmlns:p14="http://schemas.microsoft.com/office/powerpoint/2010/main" val="3724004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2016 US CAT losses were dominated by 2 events, less than 2 months apart.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On August 14</a:t>
            </a:r>
            <a:r>
              <a:rPr lang="en-US" baseline="30000" dirty="0" smtClean="0"/>
              <a:t>th</a:t>
            </a:r>
            <a:r>
              <a:rPr lang="en-US" dirty="0" smtClean="0"/>
              <a:t>, central</a:t>
            </a:r>
            <a:r>
              <a:rPr lang="en-US" baseline="0" dirty="0" smtClean="0"/>
              <a:t> Louisiana near Baton Rouge had received nearly 2-3 feet of rain within a 3 day period (https://en.wikipedia.org/wiki/2016_Louisiana_floods ). That amount was more that the total rainfall during Hurricane Katrina.</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In early October, Hurricane Matthew crawled the entire length of Florida’s Atlantic coastline as a category 5 storm. Luckily it remained offshore until it made landfall near Myrtle Beach, SC. https://en.wikipedia.org/wiki/Hurricane_Matthew</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 off shore movement of Matthew prevented wide spread wind related losses. Unfortunately, the path and intensity of the storm produced storm surges in excess of 10 feet in many areas from southern Florida to North Carolina, along with inland flooding from intense rainfall as the storm stalled overland.</a:t>
            </a:r>
            <a:endParaRPr lang="en-US" dirty="0"/>
          </a:p>
        </p:txBody>
      </p:sp>
      <p:sp>
        <p:nvSpPr>
          <p:cNvPr id="4" name="Slide Number Placeholder 3"/>
          <p:cNvSpPr>
            <a:spLocks noGrp="1"/>
          </p:cNvSpPr>
          <p:nvPr>
            <p:ph type="sldNum" sz="quarter" idx="10"/>
          </p:nvPr>
        </p:nvSpPr>
        <p:spPr/>
        <p:txBody>
          <a:bodyPr/>
          <a:lstStyle/>
          <a:p>
            <a:fld id="{747641A0-CF2C-4CD0-B63C-5A16DC22D8C5}" type="slidenum">
              <a:rPr lang="en-US" smtClean="0"/>
              <a:t>6</a:t>
            </a:fld>
            <a:endParaRPr lang="en-US"/>
          </a:p>
        </p:txBody>
      </p:sp>
    </p:spTree>
    <p:extLst>
      <p:ext uri="{BB962C8B-B14F-4D97-AF65-F5344CB8AC3E}">
        <p14:creationId xmlns:p14="http://schemas.microsoft.com/office/powerpoint/2010/main" val="2803183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Global natural catastrophes rose to the</a:t>
            </a:r>
            <a:r>
              <a:rPr lang="en-US" baseline="0" dirty="0" smtClean="0"/>
              <a:t> highest level in 4 years. Total losses were estimated at $175 billion which was about 67% larger than 2015 and almost as high as the $180 billion in losses set in 2012 (the year of Sandy).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Astonishingly, only $50 billion of the $175 billion (or 30%) WAS INSURED!</a:t>
            </a:r>
            <a:endParaRPr lang="en-US" dirty="0"/>
          </a:p>
        </p:txBody>
      </p:sp>
      <p:sp>
        <p:nvSpPr>
          <p:cNvPr id="4" name="Slide Number Placeholder 3"/>
          <p:cNvSpPr>
            <a:spLocks noGrp="1"/>
          </p:cNvSpPr>
          <p:nvPr>
            <p:ph type="sldNum" sz="quarter" idx="10"/>
          </p:nvPr>
        </p:nvSpPr>
        <p:spPr/>
        <p:txBody>
          <a:bodyPr/>
          <a:lstStyle/>
          <a:p>
            <a:fld id="{747641A0-CF2C-4CD0-B63C-5A16DC22D8C5}" type="slidenum">
              <a:rPr lang="en-US" smtClean="0"/>
              <a:t>7</a:t>
            </a:fld>
            <a:endParaRPr lang="en-US"/>
          </a:p>
        </p:txBody>
      </p:sp>
    </p:spTree>
    <p:extLst>
      <p:ext uri="{BB962C8B-B14F-4D97-AF65-F5344CB8AC3E}">
        <p14:creationId xmlns:p14="http://schemas.microsoft.com/office/powerpoint/2010/main" val="614069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Global natural catastrophes rose to the</a:t>
            </a:r>
            <a:r>
              <a:rPr lang="en-US" baseline="0" dirty="0" smtClean="0"/>
              <a:t> highest level in 4 years. Total losses were estimated at $175 billion which was about 67% larger than 2015 and almost as high as the $180 billion in losses set in 2012 (the year of Sandy).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Astonishingly, only $50 billion of the $175 billion (or 30%) WAS INSURED!</a:t>
            </a:r>
            <a:endParaRPr lang="en-US" dirty="0"/>
          </a:p>
        </p:txBody>
      </p:sp>
      <p:sp>
        <p:nvSpPr>
          <p:cNvPr id="4" name="Slide Number Placeholder 3"/>
          <p:cNvSpPr>
            <a:spLocks noGrp="1"/>
          </p:cNvSpPr>
          <p:nvPr>
            <p:ph type="sldNum" sz="quarter" idx="10"/>
          </p:nvPr>
        </p:nvSpPr>
        <p:spPr/>
        <p:txBody>
          <a:bodyPr/>
          <a:lstStyle/>
          <a:p>
            <a:fld id="{747641A0-CF2C-4CD0-B63C-5A16DC22D8C5}" type="slidenum">
              <a:rPr lang="en-US" smtClean="0"/>
              <a:t>8</a:t>
            </a:fld>
            <a:endParaRPr lang="en-US"/>
          </a:p>
        </p:txBody>
      </p:sp>
    </p:spTree>
    <p:extLst>
      <p:ext uri="{BB962C8B-B14F-4D97-AF65-F5344CB8AC3E}">
        <p14:creationId xmlns:p14="http://schemas.microsoft.com/office/powerpoint/2010/main" val="537016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Global natural catastrophes rose to the</a:t>
            </a:r>
            <a:r>
              <a:rPr lang="en-US" baseline="0" dirty="0" smtClean="0"/>
              <a:t> highest level in 4 years. Total losses were estimated at $175 billion which was about 67% larger than 2015 and almost as high as the $180 billion in losses set in 2012 (the year of Sandy).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Astonishingly, only $50 billion of the $175 billion (or 30%) WAS INSURED!</a:t>
            </a:r>
            <a:endParaRPr lang="en-US" dirty="0"/>
          </a:p>
        </p:txBody>
      </p:sp>
      <p:sp>
        <p:nvSpPr>
          <p:cNvPr id="4" name="Slide Number Placeholder 3"/>
          <p:cNvSpPr>
            <a:spLocks noGrp="1"/>
          </p:cNvSpPr>
          <p:nvPr>
            <p:ph type="sldNum" sz="quarter" idx="10"/>
          </p:nvPr>
        </p:nvSpPr>
        <p:spPr/>
        <p:txBody>
          <a:bodyPr/>
          <a:lstStyle/>
          <a:p>
            <a:fld id="{747641A0-CF2C-4CD0-B63C-5A16DC22D8C5}" type="slidenum">
              <a:rPr lang="en-US" smtClean="0"/>
              <a:t>9</a:t>
            </a:fld>
            <a:endParaRPr lang="en-US"/>
          </a:p>
        </p:txBody>
      </p:sp>
    </p:spTree>
    <p:extLst>
      <p:ext uri="{BB962C8B-B14F-4D97-AF65-F5344CB8AC3E}">
        <p14:creationId xmlns:p14="http://schemas.microsoft.com/office/powerpoint/2010/main" val="3989667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47641A0-CF2C-4CD0-B63C-5A16DC22D8C5}" type="slidenum">
              <a:rPr lang="en-US" smtClean="0"/>
              <a:t>10</a:t>
            </a:fld>
            <a:endParaRPr lang="en-US"/>
          </a:p>
        </p:txBody>
      </p:sp>
    </p:spTree>
    <p:extLst>
      <p:ext uri="{BB962C8B-B14F-4D97-AF65-F5344CB8AC3E}">
        <p14:creationId xmlns:p14="http://schemas.microsoft.com/office/powerpoint/2010/main" val="614069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705600" y="4206240"/>
            <a:ext cx="960120" cy="457200"/>
          </a:xfrm>
          <a:prstGeom prst="rect">
            <a:avLst/>
          </a:prstGeom>
        </p:spPr>
        <p:txBody>
          <a:bodyPr/>
          <a:lstStyle/>
          <a:p>
            <a:endParaRPr lang="en-US"/>
          </a:p>
        </p:txBody>
      </p:sp>
      <p:sp>
        <p:nvSpPr>
          <p:cNvPr id="17" name="Footer Placeholder 16"/>
          <p:cNvSpPr>
            <a:spLocks noGrp="1"/>
          </p:cNvSpPr>
          <p:nvPr>
            <p:ph type="ftr" sz="quarter" idx="11"/>
          </p:nvPr>
        </p:nvSpPr>
        <p:spPr>
          <a:xfrm>
            <a:off x="5410200" y="4205288"/>
            <a:ext cx="1295400" cy="457200"/>
          </a:xfrm>
        </p:spPr>
        <p:txBody>
          <a:bodyPr/>
          <a:lstStyle/>
          <a:p>
            <a:endParaRPr lang="en-US"/>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AA10C721-AE2B-4C04-8E90-2142017EF61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86536" y="612648"/>
            <a:ext cx="957264" cy="457200"/>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10C721-AE2B-4C04-8E90-2142017EF61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86536" y="612648"/>
            <a:ext cx="957264" cy="457200"/>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10C721-AE2B-4C04-8E90-2142017EF61E}"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pic>
        <p:nvPicPr>
          <p:cNvPr id="4" name="Picture 18" descr="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userDrawn="1"/>
        </p:nvSpPr>
        <p:spPr>
          <a:xfrm>
            <a:off x="503238" y="6492875"/>
            <a:ext cx="180975" cy="122238"/>
          </a:xfrm>
          <a:prstGeom prst="rect">
            <a:avLst/>
          </a:prstGeom>
        </p:spPr>
        <p:txBody>
          <a:bodyPr lIns="0" tIns="0" rIns="0" bIns="0" anchor="ctr">
            <a:spAutoFit/>
          </a:bodyPr>
          <a:lstStyle>
            <a:defPPr>
              <a:defRPr lang="en-US"/>
            </a:defPPr>
            <a:lvl1pPr algn="r">
              <a:defRPr sz="1000">
                <a:solidFill>
                  <a:schemeClr val="tx1">
                    <a:tint val="75000"/>
                  </a:schemeClr>
                </a:solidFill>
                <a:latin typeface="Arial" pitchFamily="34" charset="0"/>
                <a:cs typeface="Arial" pitchFamily="34" charset="0"/>
              </a:defRPr>
            </a:lvl1pPr>
          </a:lstStyle>
          <a:p>
            <a:pPr algn="l">
              <a:defRPr/>
            </a:pPr>
            <a:fld id="{6E8DC758-9574-49E4-9983-D8F0E3D0F3F0}" type="slidenum">
              <a:rPr lang="en-US" sz="800" b="1" smtClean="0">
                <a:solidFill>
                  <a:schemeClr val="accent1"/>
                </a:solidFill>
              </a:rPr>
              <a:pPr algn="l">
                <a:defRPr/>
              </a:pPr>
              <a:t>‹#›</a:t>
            </a:fld>
            <a:endParaRPr lang="en-AU" sz="800" b="1" dirty="0">
              <a:solidFill>
                <a:schemeClr val="accent1"/>
              </a:solidFill>
            </a:endParaRPr>
          </a:p>
        </p:txBody>
      </p:sp>
      <p:sp>
        <p:nvSpPr>
          <p:cNvPr id="6" name="TextBox 20"/>
          <p:cNvSpPr txBox="1">
            <a:spLocks noChangeArrowheads="1"/>
          </p:cNvSpPr>
          <p:nvPr userDrawn="1"/>
        </p:nvSpPr>
        <p:spPr bwMode="auto">
          <a:xfrm>
            <a:off x="655638" y="6499225"/>
            <a:ext cx="46037"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AU" altLang="en-US" sz="800" b="1">
                <a:solidFill>
                  <a:schemeClr val="accent2"/>
                </a:solidFill>
                <a:cs typeface="Arial" panose="020B0604020202020204" pitchFamily="34" charset="0"/>
                <a:sym typeface="Symbol" panose="05050102010706020507" pitchFamily="18" charset="2"/>
              </a:rPr>
              <a:t></a:t>
            </a:r>
            <a:endParaRPr lang="en-AU" altLang="en-US" sz="800" b="1">
              <a:solidFill>
                <a:schemeClr val="accent2"/>
              </a:solidFill>
              <a:cs typeface="Arial" panose="020B0604020202020204" pitchFamily="34" charset="0"/>
            </a:endParaRPr>
          </a:p>
        </p:txBody>
      </p:sp>
      <p:sp>
        <p:nvSpPr>
          <p:cNvPr id="2" name="Title 1"/>
          <p:cNvSpPr>
            <a:spLocks noGrp="1"/>
          </p:cNvSpPr>
          <p:nvPr>
            <p:ph type="title"/>
          </p:nvPr>
        </p:nvSpPr>
        <p:spPr/>
        <p:txBody>
          <a:bodyPr/>
          <a:lstStyle/>
          <a:p>
            <a:r>
              <a:rPr lang="en-US" smtClean="0"/>
              <a:t>Click to edit Master title style</a:t>
            </a:r>
            <a:endParaRPr lang="en-AU" dirty="0"/>
          </a:p>
        </p:txBody>
      </p:sp>
      <p:sp>
        <p:nvSpPr>
          <p:cNvPr id="23" name="Text Placeholder 22"/>
          <p:cNvSpPr>
            <a:spLocks noGrp="1"/>
          </p:cNvSpPr>
          <p:nvPr>
            <p:ph type="body" sz="quarter" idx="15"/>
          </p:nvPr>
        </p:nvSpPr>
        <p:spPr>
          <a:xfrm>
            <a:off x="503238" y="1519200"/>
            <a:ext cx="8064000" cy="3240088"/>
          </a:xfrm>
        </p:spPr>
        <p:txBody>
          <a:bodyPr/>
          <a:lstStyle>
            <a:lvl1pPr>
              <a:defRPr sz="3800" b="1">
                <a:solidFill>
                  <a:schemeClr val="accent1"/>
                </a:solidFill>
              </a:defRPr>
            </a:lvl1pPr>
            <a:lvl2pPr marL="0" indent="0">
              <a:spcBef>
                <a:spcPts val="600"/>
              </a:spcBef>
              <a:buFontTx/>
              <a:buNone/>
              <a:defRPr b="1">
                <a:solidFill>
                  <a:schemeClr val="accent2"/>
                </a:solidFill>
              </a:defRPr>
            </a:lvl2pPr>
          </a:lstStyle>
          <a:p>
            <a:pPr lvl="0"/>
            <a:r>
              <a:rPr lang="en-US" smtClean="0"/>
              <a:t>Click to edit Master text styles</a:t>
            </a:r>
          </a:p>
          <a:p>
            <a:pPr lvl="1"/>
            <a:r>
              <a:rPr lang="en-US" smtClean="0"/>
              <a:t>Second level</a:t>
            </a:r>
          </a:p>
        </p:txBody>
      </p:sp>
      <p:sp>
        <p:nvSpPr>
          <p:cNvPr id="7" name="Date Placeholder 37"/>
          <p:cNvSpPr>
            <a:spLocks noGrp="1"/>
          </p:cNvSpPr>
          <p:nvPr>
            <p:ph type="dt" sz="half" idx="16"/>
          </p:nvPr>
        </p:nvSpPr>
        <p:spPr>
          <a:xfrm>
            <a:off x="749300" y="6489700"/>
            <a:ext cx="1241425" cy="123825"/>
          </a:xfrm>
          <a:prstGeom prst="rect">
            <a:avLst/>
          </a:prstGeom>
        </p:spPr>
        <p:txBody>
          <a:bodyPr/>
          <a:lstStyle>
            <a:lvl1pPr>
              <a:defRPr dirty="0"/>
            </a:lvl1pPr>
          </a:lstStyle>
          <a:p>
            <a:pPr>
              <a:defRPr/>
            </a:pPr>
            <a:endParaRPr lang="en-AU"/>
          </a:p>
        </p:txBody>
      </p:sp>
      <p:sp>
        <p:nvSpPr>
          <p:cNvPr id="8" name="Footer Placeholder 38"/>
          <p:cNvSpPr>
            <a:spLocks noGrp="1"/>
          </p:cNvSpPr>
          <p:nvPr>
            <p:ph type="ftr" sz="quarter" idx="17"/>
          </p:nvPr>
        </p:nvSpPr>
        <p:spPr>
          <a:xfrm>
            <a:off x="503238" y="6202363"/>
            <a:ext cx="7597775" cy="215900"/>
          </a:xfrm>
        </p:spPr>
        <p:txBody>
          <a:bodyPr/>
          <a:lstStyle>
            <a:lvl1pPr>
              <a:defRPr dirty="0" smtClean="0"/>
            </a:lvl1pPr>
          </a:lstStyle>
          <a:p>
            <a:pPr>
              <a:defRPr/>
            </a:pPr>
            <a:endParaRPr lang="en-AU"/>
          </a:p>
        </p:txBody>
      </p:sp>
    </p:spTree>
    <p:extLst>
      <p:ext uri="{BB962C8B-B14F-4D97-AF65-F5344CB8AC3E}">
        <p14:creationId xmlns:p14="http://schemas.microsoft.com/office/powerpoint/2010/main" val="3481621104"/>
      </p:ext>
    </p:extLst>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457200" y="1981200"/>
            <a:ext cx="8229600" cy="38862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10C721-AE2B-4C04-8E90-2142017EF61E}"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600200"/>
            <a:ext cx="7772400" cy="1743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722313" y="3367088"/>
            <a:ext cx="7772400" cy="2347912"/>
          </a:xfrm>
        </p:spPr>
        <p:txBody>
          <a:bodyPr anchor="t"/>
          <a:lstStyle>
            <a:lvl1pPr marL="45720" indent="0">
              <a:buNone/>
              <a:defRPr sz="2100" b="0">
                <a:solidFill>
                  <a:schemeClr val="tx2">
                    <a:lumMod val="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4" name="Date Placeholder 3"/>
          <p:cNvSpPr>
            <a:spLocks noGrp="1"/>
          </p:cNvSpPr>
          <p:nvPr>
            <p:ph type="dt" sz="half" idx="10"/>
          </p:nvPr>
        </p:nvSpPr>
        <p:spPr>
          <a:xfrm>
            <a:off x="6586536" y="612648"/>
            <a:ext cx="957264" cy="457200"/>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10C721-AE2B-4C04-8E90-2142017EF61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2057401"/>
            <a:ext cx="4038600" cy="3810000"/>
          </a:xfrm>
        </p:spPr>
        <p:txBody>
          <a:bodyPr>
            <a:normAutofit/>
          </a:bodyPr>
          <a:lstStyle>
            <a:lvl1pPr>
              <a:defRPr sz="2400"/>
            </a:lvl1pPr>
            <a:lvl2pPr>
              <a:defRPr sz="2400"/>
            </a:lvl2pPr>
            <a:lvl3pPr>
              <a:defRPr sz="2400"/>
            </a:lvl3pPr>
            <a:lvl4pPr>
              <a:defRPr sz="2400"/>
            </a:lvl4pPr>
            <a:lvl5pPr>
              <a:defRPr sz="2400"/>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Content Placeholder 3"/>
          <p:cNvSpPr>
            <a:spLocks noGrp="1"/>
          </p:cNvSpPr>
          <p:nvPr>
            <p:ph sz="half" idx="2"/>
          </p:nvPr>
        </p:nvSpPr>
        <p:spPr>
          <a:xfrm>
            <a:off x="4648200" y="2057400"/>
            <a:ext cx="4038600" cy="3809999"/>
          </a:xfrm>
        </p:spPr>
        <p:txBody>
          <a:bodyPr>
            <a:normAutofit/>
          </a:bodyPr>
          <a:lstStyle>
            <a:lvl1pPr>
              <a:defRPr sz="2400"/>
            </a:lvl1pPr>
            <a:lvl2pPr>
              <a:defRPr sz="2400"/>
            </a:lvl2pPr>
            <a:lvl3pPr>
              <a:defRPr sz="2400"/>
            </a:lvl3pPr>
            <a:lvl4pPr>
              <a:defRPr sz="2400"/>
            </a:lvl4pPr>
            <a:lvl5pPr>
              <a:defRPr sz="24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D9C4C27-3F92-447F-917C-AFF9186DA294}"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1981200"/>
            <a:ext cx="4041648" cy="720970"/>
          </a:xfrm>
          <a:solidFill>
            <a:schemeClr val="accent2">
              <a:satMod val="150000"/>
              <a:alpha val="25000"/>
            </a:schemeClr>
          </a:solidFill>
          <a:ln w="12700">
            <a:solidFill>
              <a:schemeClr val="accent2"/>
            </a:solidFill>
          </a:ln>
        </p:spPr>
        <p:txBody>
          <a:bodyPr anchor="ctr">
            <a:noAutofit/>
          </a:bodyPr>
          <a:lstStyle>
            <a:lvl1pPr marL="45720" indent="0">
              <a:buNone/>
              <a:defRPr sz="2400" b="1">
                <a:solidFill>
                  <a:schemeClr val="tx1">
                    <a:lumMod val="50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 Master text styles</a:t>
            </a:r>
          </a:p>
        </p:txBody>
      </p:sp>
      <p:sp>
        <p:nvSpPr>
          <p:cNvPr id="4" name="Text Placeholder 3"/>
          <p:cNvSpPr>
            <a:spLocks noGrp="1"/>
          </p:cNvSpPr>
          <p:nvPr>
            <p:ph type="body" sz="half" idx="3"/>
          </p:nvPr>
        </p:nvSpPr>
        <p:spPr>
          <a:xfrm>
            <a:off x="4721225" y="1981200"/>
            <a:ext cx="4041775" cy="720970"/>
          </a:xfrm>
          <a:solidFill>
            <a:schemeClr val="accent2">
              <a:satMod val="150000"/>
              <a:alpha val="25000"/>
            </a:schemeClr>
          </a:solidFill>
          <a:ln w="12700">
            <a:solidFill>
              <a:schemeClr val="accent2"/>
            </a:solidFill>
          </a:ln>
        </p:spPr>
        <p:txBody>
          <a:bodyPr anchor="ctr">
            <a:noAutofit/>
          </a:bodyPr>
          <a:lstStyle>
            <a:lvl1pPr marL="45720" indent="0">
              <a:buNone/>
              <a:defRPr sz="2400" b="1">
                <a:solidFill>
                  <a:schemeClr val="tx1">
                    <a:lumMod val="50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 Master text styles</a:t>
            </a:r>
          </a:p>
        </p:txBody>
      </p:sp>
      <p:sp>
        <p:nvSpPr>
          <p:cNvPr id="5" name="Content Placeholder 4"/>
          <p:cNvSpPr>
            <a:spLocks noGrp="1"/>
          </p:cNvSpPr>
          <p:nvPr>
            <p:ph sz="quarter" idx="2"/>
          </p:nvPr>
        </p:nvSpPr>
        <p:spPr>
          <a:xfrm>
            <a:off x="381000" y="2708519"/>
            <a:ext cx="4041648" cy="3463681"/>
          </a:xfrm>
        </p:spPr>
        <p:txBody>
          <a:bodyPr>
            <a:normAutofit/>
          </a:bodyPr>
          <a:lstStyle>
            <a:lvl1pPr>
              <a:defRPr sz="2400">
                <a:solidFill>
                  <a:schemeClr val="tx1">
                    <a:lumMod val="50000"/>
                  </a:schemeClr>
                </a:solidFill>
              </a:defRPr>
            </a:lvl1pPr>
            <a:lvl2pPr>
              <a:defRPr sz="2400">
                <a:solidFill>
                  <a:schemeClr val="tx1">
                    <a:lumMod val="50000"/>
                  </a:schemeClr>
                </a:solidFill>
              </a:defRPr>
            </a:lvl2pPr>
            <a:lvl3pPr>
              <a:defRPr sz="2400">
                <a:solidFill>
                  <a:schemeClr val="tx1">
                    <a:lumMod val="50000"/>
                  </a:schemeClr>
                </a:solidFill>
              </a:defRPr>
            </a:lvl3pPr>
            <a:lvl4pPr>
              <a:defRPr sz="2400">
                <a:solidFill>
                  <a:schemeClr val="tx1">
                    <a:lumMod val="50000"/>
                  </a:schemeClr>
                </a:solidFill>
              </a:defRPr>
            </a:lvl4pPr>
            <a:lvl5pPr>
              <a:defRPr sz="2400">
                <a:solidFill>
                  <a:schemeClr val="tx1">
                    <a:lumMod val="50000"/>
                  </a:schemeClr>
                </a:solidFill>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6" name="Content Placeholder 5"/>
          <p:cNvSpPr>
            <a:spLocks noGrp="1"/>
          </p:cNvSpPr>
          <p:nvPr>
            <p:ph sz="quarter" idx="4"/>
          </p:nvPr>
        </p:nvSpPr>
        <p:spPr>
          <a:xfrm>
            <a:off x="4718304" y="2708519"/>
            <a:ext cx="4041775" cy="3463681"/>
          </a:xfrm>
        </p:spPr>
        <p:txBody>
          <a:bodyPr>
            <a:normAutofit/>
          </a:bodyPr>
          <a:lstStyle>
            <a:lvl1pPr>
              <a:defRPr sz="2400">
                <a:solidFill>
                  <a:schemeClr val="tx1">
                    <a:lumMod val="50000"/>
                  </a:schemeClr>
                </a:solidFill>
              </a:defRPr>
            </a:lvl1pPr>
            <a:lvl2pPr>
              <a:defRPr sz="2400">
                <a:solidFill>
                  <a:schemeClr val="tx1">
                    <a:lumMod val="50000"/>
                  </a:schemeClr>
                </a:solidFill>
              </a:defRPr>
            </a:lvl2pPr>
            <a:lvl3pPr>
              <a:defRPr sz="2400">
                <a:solidFill>
                  <a:schemeClr val="tx1">
                    <a:lumMod val="50000"/>
                  </a:schemeClr>
                </a:solidFill>
              </a:defRPr>
            </a:lvl3pPr>
            <a:lvl4pPr>
              <a:defRPr sz="2400">
                <a:solidFill>
                  <a:schemeClr val="tx1">
                    <a:lumMod val="50000"/>
                  </a:schemeClr>
                </a:solidFill>
              </a:defRPr>
            </a:lvl4pPr>
            <a:lvl5pPr>
              <a:defRPr sz="2400">
                <a:solidFill>
                  <a:schemeClr val="tx1">
                    <a:lumMod val="50000"/>
                  </a:schemeClr>
                </a:solidFill>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27" name="Slide Number Placeholder 26"/>
          <p:cNvSpPr>
            <a:spLocks noGrp="1"/>
          </p:cNvSpPr>
          <p:nvPr>
            <p:ph type="sldNum" sz="quarter" idx="11"/>
          </p:nvPr>
        </p:nvSpPr>
        <p:spPr/>
        <p:txBody>
          <a:bodyPr rtlCol="0"/>
          <a:lstStyle/>
          <a:p>
            <a:fld id="{AA10C721-AE2B-4C04-8E90-2142017EF61E}" type="slidenum">
              <a:rPr lang="en-US" smtClean="0"/>
              <a:t>‹#›</a:t>
            </a:fld>
            <a:endParaRPr lang="en-US"/>
          </a:p>
        </p:txBody>
      </p:sp>
      <p:sp>
        <p:nvSpPr>
          <p:cNvPr id="10" name="Title 1"/>
          <p:cNvSpPr>
            <a:spLocks noGrp="1"/>
          </p:cNvSpPr>
          <p:nvPr>
            <p:ph type="title"/>
          </p:nvPr>
        </p:nvSpPr>
        <p:spPr>
          <a:xfrm>
            <a:off x="457200" y="838199"/>
            <a:ext cx="8229600" cy="1097461"/>
          </a:xfrm>
        </p:spPr>
        <p:txBody>
          <a:bodyPr/>
          <a:lstStyle/>
          <a:p>
            <a:r>
              <a:rPr kumimoji="0" lang="en-US" smtClean="0"/>
              <a:t>Click to edit Master title style</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583680" y="612648"/>
            <a:ext cx="957264" cy="457200"/>
          </a:xfrm>
          <a:prstGeom prst="rect">
            <a:avLst/>
          </a:prstGeom>
        </p:spPr>
        <p:txBody>
          <a:bodyPr/>
          <a:lstStyle/>
          <a:p>
            <a:endParaRPr lang="en-US"/>
          </a:p>
        </p:txBody>
      </p:sp>
      <p:sp>
        <p:nvSpPr>
          <p:cNvPr id="4" name="Footer Placeholder 3"/>
          <p:cNvSpPr>
            <a:spLocks noGrp="1"/>
          </p:cNvSpPr>
          <p:nvPr>
            <p:ph type="ftr" sz="quarter" idx="11"/>
          </p:nvPr>
        </p:nvSpPr>
        <p:spPr>
          <a:xfrm>
            <a:off x="5257800" y="612648"/>
            <a:ext cx="1325880" cy="457200"/>
          </a:xfrm>
        </p:spPr>
        <p:txBody>
          <a:bodyPr/>
          <a:lstStyle/>
          <a:p>
            <a:endParaRPr lang="en-US"/>
          </a:p>
        </p:txBody>
      </p:sp>
      <p:sp>
        <p:nvSpPr>
          <p:cNvPr id="5" name="Slide Number Placeholder 4"/>
          <p:cNvSpPr>
            <a:spLocks noGrp="1"/>
          </p:cNvSpPr>
          <p:nvPr>
            <p:ph type="sldNum" sz="quarter" idx="12"/>
          </p:nvPr>
        </p:nvSpPr>
        <p:spPr>
          <a:xfrm>
            <a:off x="8174736" y="2272"/>
            <a:ext cx="762000" cy="365760"/>
          </a:xfrm>
        </p:spPr>
        <p:txBody>
          <a:bodyPr/>
          <a:lstStyle/>
          <a:p>
            <a:fld id="{AA10C721-AE2B-4C04-8E90-2142017EF61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586536" y="612648"/>
            <a:ext cx="957264" cy="457200"/>
          </a:xfrm>
          <a:prstGeom prst="rect">
            <a:avLst/>
          </a:prstGeom>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10C721-AE2B-4C04-8E90-2142017EF61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Date Placeholder 4"/>
          <p:cNvSpPr>
            <a:spLocks noGrp="1"/>
          </p:cNvSpPr>
          <p:nvPr>
            <p:ph type="dt" sz="half" idx="10"/>
          </p:nvPr>
        </p:nvSpPr>
        <p:spPr>
          <a:xfrm>
            <a:off x="6586536" y="612648"/>
            <a:ext cx="957264" cy="457200"/>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10C721-AE2B-4C04-8E90-2142017EF61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6586536" y="612648"/>
            <a:ext cx="957264" cy="457200"/>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10C721-AE2B-4C04-8E90-2142017EF61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838199"/>
            <a:ext cx="8229600" cy="1097461"/>
          </a:xfrm>
          <a:prstGeom prst="rect">
            <a:avLst/>
          </a:prstGeom>
        </p:spPr>
        <p:txBody>
          <a:bodyPr vert="horz" anchor="ctr">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2057400"/>
            <a:ext cx="8229600" cy="3782992"/>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3" name="Footer Placeholder 2"/>
          <p:cNvSpPr>
            <a:spLocks noGrp="1"/>
          </p:cNvSpPr>
          <p:nvPr>
            <p:ph type="ftr" sz="quarter" idx="3"/>
          </p:nvPr>
        </p:nvSpPr>
        <p:spPr>
          <a:xfrm>
            <a:off x="5407339" y="612648"/>
            <a:ext cx="3558410" cy="225552"/>
          </a:xfrm>
          <a:prstGeom prst="rect">
            <a:avLst/>
          </a:prstGeom>
        </p:spPr>
        <p:txBody>
          <a:bodyPr vert="horz"/>
          <a:lstStyle>
            <a:lvl1pPr algn="r" eaLnBrk="1" latinLnBrk="0" hangingPunct="1">
              <a:defRPr kumimoji="0" sz="800">
                <a:solidFill>
                  <a:schemeClr val="accent2"/>
                </a:solidFill>
              </a:defRPr>
            </a:lvl1pPr>
          </a:lstStyle>
          <a:p>
            <a:endParaRPr lang="en-US" dirty="0"/>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600">
                <a:solidFill>
                  <a:schemeClr val="bg1"/>
                </a:solidFill>
              </a:defRPr>
            </a:lvl1pPr>
          </a:lstStyle>
          <a:p>
            <a:fld id="{AA10C721-AE2B-4C04-8E90-2142017EF61E}" type="slidenum">
              <a:rPr lang="en-US" smtClean="0"/>
              <a:pPr/>
              <a:t>‹#›</a:t>
            </a:fld>
            <a:endParaRPr lang="en-US" dirty="0"/>
          </a:p>
        </p:txBody>
      </p:sp>
      <p:pic>
        <p:nvPicPr>
          <p:cNvPr id="21" name="Picture 16"/>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6172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930627" y="6199496"/>
            <a:ext cx="1178117" cy="625875"/>
          </a:xfrm>
          <a:prstGeom prst="rect">
            <a:avLst/>
          </a:prstGeom>
        </p:spPr>
      </p:pic>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hf hdr="0" ftr="0" dt="0"/>
  <p:txStyles>
    <p:titleStyle>
      <a:lvl1pPr algn="l" rtl="0" eaLnBrk="1" latinLnBrk="0" hangingPunct="1">
        <a:spcBef>
          <a:spcPct val="0"/>
        </a:spcBef>
        <a:buNone/>
        <a:defRPr kumimoji="0" sz="4000" b="1" kern="1200">
          <a:solidFill>
            <a:schemeClr val="tx2">
              <a:lumMod val="75000"/>
            </a:schemeClr>
          </a:solidFill>
          <a:latin typeface="+mj-lt"/>
          <a:ea typeface="+mj-ea"/>
          <a:cs typeface="+mj-cs"/>
        </a:defRPr>
      </a:lvl1pPr>
    </p:titleStyle>
    <p:bodyStyle>
      <a:lvl1pPr marL="365760" indent="-256032" algn="l" rtl="0" eaLnBrk="1" latinLnBrk="0" hangingPunct="1">
        <a:spcBef>
          <a:spcPts val="600"/>
        </a:spcBef>
        <a:spcAft>
          <a:spcPts val="600"/>
        </a:spcAft>
        <a:buClr>
          <a:schemeClr val="accent3"/>
        </a:buClr>
        <a:buFont typeface="Georgia"/>
        <a:buChar char="•"/>
        <a:defRPr kumimoji="0" sz="2400" kern="1200">
          <a:solidFill>
            <a:schemeClr val="tx1">
              <a:lumMod val="50000"/>
            </a:schemeClr>
          </a:solidFill>
          <a:latin typeface="+mn-lt"/>
          <a:ea typeface="+mn-ea"/>
          <a:cs typeface="+mn-cs"/>
        </a:defRPr>
      </a:lvl1pPr>
      <a:lvl2pPr marL="658368" indent="-246888" algn="l" rtl="0" eaLnBrk="1" latinLnBrk="0" hangingPunct="1">
        <a:spcBef>
          <a:spcPts val="600"/>
        </a:spcBef>
        <a:spcAft>
          <a:spcPts val="600"/>
        </a:spcAft>
        <a:buClr>
          <a:schemeClr val="accent2"/>
        </a:buClr>
        <a:buFont typeface="Georgia"/>
        <a:buChar char="▫"/>
        <a:defRPr kumimoji="0" sz="2400" kern="1200">
          <a:solidFill>
            <a:schemeClr val="tx1">
              <a:lumMod val="50000"/>
            </a:schemeClr>
          </a:solidFill>
          <a:latin typeface="+mn-lt"/>
          <a:ea typeface="+mn-ea"/>
          <a:cs typeface="+mn-cs"/>
        </a:defRPr>
      </a:lvl2pPr>
      <a:lvl3pPr marL="923544" indent="-219456" algn="l" rtl="0" eaLnBrk="1" latinLnBrk="0" hangingPunct="1">
        <a:spcBef>
          <a:spcPts val="600"/>
        </a:spcBef>
        <a:spcAft>
          <a:spcPts val="600"/>
        </a:spcAft>
        <a:buClr>
          <a:schemeClr val="accent1"/>
        </a:buClr>
        <a:buFont typeface="Wingdings 2"/>
        <a:buChar char=""/>
        <a:defRPr kumimoji="0" sz="2400" kern="1200">
          <a:solidFill>
            <a:schemeClr val="tx1">
              <a:lumMod val="50000"/>
            </a:schemeClr>
          </a:solidFill>
          <a:latin typeface="+mn-lt"/>
          <a:ea typeface="+mn-ea"/>
          <a:cs typeface="+mn-cs"/>
        </a:defRPr>
      </a:lvl3pPr>
      <a:lvl4pPr marL="1179576" indent="-201168" algn="l" rtl="0" eaLnBrk="1" latinLnBrk="0" hangingPunct="1">
        <a:spcBef>
          <a:spcPts val="600"/>
        </a:spcBef>
        <a:spcAft>
          <a:spcPts val="600"/>
        </a:spcAft>
        <a:buClr>
          <a:schemeClr val="accent1"/>
        </a:buClr>
        <a:buFont typeface="Wingdings 2"/>
        <a:buChar char=""/>
        <a:defRPr kumimoji="0" sz="2400" kern="1200">
          <a:solidFill>
            <a:schemeClr val="tx1">
              <a:lumMod val="50000"/>
            </a:schemeClr>
          </a:solidFill>
          <a:latin typeface="+mn-lt"/>
          <a:ea typeface="+mn-ea"/>
          <a:cs typeface="+mn-cs"/>
        </a:defRPr>
      </a:lvl4pPr>
      <a:lvl5pPr marL="1389888" indent="-182880" algn="l" rtl="0" eaLnBrk="1" latinLnBrk="0" hangingPunct="1">
        <a:spcBef>
          <a:spcPts val="600"/>
        </a:spcBef>
        <a:spcAft>
          <a:spcPts val="600"/>
        </a:spcAft>
        <a:buClr>
          <a:schemeClr val="accent3"/>
        </a:buClr>
        <a:buFont typeface="Georgia"/>
        <a:buChar char="▫"/>
        <a:defRPr kumimoji="0" sz="2400" kern="1200">
          <a:solidFill>
            <a:schemeClr val="tx1">
              <a:lumMod val="50000"/>
            </a:schemeClr>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hyperlink" Target="http://www.nhma.info/" TargetMode="External"/><Relationship Id="rId4" Type="http://schemas.openxmlformats.org/officeDocument/2006/relationships/hyperlink" Target="mailto:nathazma@gmail.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730403"/>
            <a:ext cx="5410200" cy="1204306"/>
          </a:xfrm>
        </p:spPr>
        <p:txBody>
          <a:bodyPr>
            <a:noAutofit/>
          </a:bodyPr>
          <a:lstStyle/>
          <a:p>
            <a:r>
              <a:rPr lang="en-US" sz="4000" dirty="0" smtClean="0">
                <a:latin typeface="AlternateGothic2 BT" panose="020B0608020202050204" pitchFamily="34" charset="0"/>
              </a:rPr>
              <a:t>Linking Catastrophe Insurance </a:t>
            </a:r>
            <a:br>
              <a:rPr lang="en-US" sz="4000" dirty="0" smtClean="0">
                <a:latin typeface="AlternateGothic2 BT" panose="020B0608020202050204" pitchFamily="34" charset="0"/>
              </a:rPr>
            </a:br>
            <a:r>
              <a:rPr lang="en-US" sz="4000" dirty="0" smtClean="0">
                <a:latin typeface="AlternateGothic2 BT" panose="020B0608020202050204" pitchFamily="34" charset="0"/>
              </a:rPr>
              <a:t>to Disaster Risk Reduction</a:t>
            </a:r>
            <a:endParaRPr lang="en-US" sz="4000" dirty="0">
              <a:latin typeface="AlternateGothic2 BT" panose="020B0608020202050204" pitchFamily="34"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20747" b="25265"/>
          <a:stretch/>
        </p:blipFill>
        <p:spPr>
          <a:xfrm>
            <a:off x="152400" y="5611484"/>
            <a:ext cx="2114550" cy="117031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9000" y="5794899"/>
            <a:ext cx="1828800" cy="834501"/>
          </a:xfrm>
          <a:prstGeom prst="rect">
            <a:avLst/>
          </a:prstGeom>
        </p:spPr>
      </p:pic>
    </p:spTree>
    <p:extLst>
      <p:ext uri="{BB962C8B-B14F-4D97-AF65-F5344CB8AC3E}">
        <p14:creationId xmlns:p14="http://schemas.microsoft.com/office/powerpoint/2010/main" val="32062224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2016 Global CAT Year In Review</a:t>
            </a:r>
            <a:br>
              <a:rPr lang="en-US" sz="3600" dirty="0" smtClean="0"/>
            </a:br>
            <a:endParaRPr lang="en-US" sz="3600" dirty="0"/>
          </a:p>
        </p:txBody>
      </p:sp>
      <p:pic>
        <p:nvPicPr>
          <p:cNvPr id="7" name="Content Placeholder 6"/>
          <p:cNvPicPr>
            <a:picLocks noGrp="1" noChangeAspect="1"/>
          </p:cNvPicPr>
          <p:nvPr>
            <p:ph idx="1"/>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1143" t="1836" r="1834" b="2433"/>
          <a:stretch/>
        </p:blipFill>
        <p:spPr>
          <a:xfrm>
            <a:off x="420624" y="1371600"/>
            <a:ext cx="8266176" cy="4633771"/>
          </a:xfrm>
        </p:spPr>
      </p:pic>
      <p:sp>
        <p:nvSpPr>
          <p:cNvPr id="3" name="Slide Number Placeholder 2"/>
          <p:cNvSpPr>
            <a:spLocks noGrp="1"/>
          </p:cNvSpPr>
          <p:nvPr>
            <p:ph type="sldNum" sz="quarter" idx="12"/>
          </p:nvPr>
        </p:nvSpPr>
        <p:spPr/>
        <p:txBody>
          <a:bodyPr/>
          <a:lstStyle/>
          <a:p>
            <a:fld id="{AA10C721-AE2B-4C04-8E90-2142017EF61E}" type="slidenum">
              <a:rPr lang="en-US" smtClean="0"/>
              <a:t>10</a:t>
            </a:fld>
            <a:endParaRPr lang="en-US" dirty="0"/>
          </a:p>
        </p:txBody>
      </p:sp>
    </p:spTree>
    <p:extLst>
      <p:ext uri="{BB962C8B-B14F-4D97-AF65-F5344CB8AC3E}">
        <p14:creationId xmlns:p14="http://schemas.microsoft.com/office/powerpoint/2010/main" val="8406934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2016 Global CAT Year </a:t>
            </a:r>
            <a:r>
              <a:rPr lang="en-US" sz="3600" smtClean="0"/>
              <a:t>In Review</a:t>
            </a:r>
            <a:br>
              <a:rPr lang="en-US" sz="3600" smtClean="0"/>
            </a:br>
            <a:endParaRPr lang="en-US" sz="3600" dirty="0"/>
          </a:p>
        </p:txBody>
      </p:sp>
      <p:pic>
        <p:nvPicPr>
          <p:cNvPr id="6" name="Content Placeholder 5"/>
          <p:cNvPicPr>
            <a:picLocks noGrp="1" noChangeAspect="1"/>
          </p:cNvPicPr>
          <p:nvPr>
            <p:ph idx="1"/>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1113" t="1869" r="1415" b="2616"/>
          <a:stretch/>
        </p:blipFill>
        <p:spPr>
          <a:xfrm>
            <a:off x="405384" y="1371600"/>
            <a:ext cx="8357616" cy="4653062"/>
          </a:xfrm>
        </p:spPr>
      </p:pic>
      <p:sp>
        <p:nvSpPr>
          <p:cNvPr id="3" name="Slide Number Placeholder 2"/>
          <p:cNvSpPr>
            <a:spLocks noGrp="1"/>
          </p:cNvSpPr>
          <p:nvPr>
            <p:ph type="sldNum" sz="quarter" idx="12"/>
          </p:nvPr>
        </p:nvSpPr>
        <p:spPr/>
        <p:txBody>
          <a:bodyPr/>
          <a:lstStyle/>
          <a:p>
            <a:fld id="{AA10C721-AE2B-4C04-8E90-2142017EF61E}" type="slidenum">
              <a:rPr lang="en-US" smtClean="0"/>
              <a:t>11</a:t>
            </a:fld>
            <a:endParaRPr lang="en-US" dirty="0"/>
          </a:p>
        </p:txBody>
      </p:sp>
    </p:spTree>
    <p:extLst>
      <p:ext uri="{BB962C8B-B14F-4D97-AF65-F5344CB8AC3E}">
        <p14:creationId xmlns:p14="http://schemas.microsoft.com/office/powerpoint/2010/main" val="8845208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2016 Global CAT Year In Review</a:t>
            </a:r>
            <a:br>
              <a:rPr lang="en-US" sz="3600" dirty="0" smtClean="0"/>
            </a:br>
            <a:endParaRPr lang="en-US" sz="3600" dirty="0"/>
          </a:p>
        </p:txBody>
      </p:sp>
      <p:pic>
        <p:nvPicPr>
          <p:cNvPr id="11" name="Content Placeholder 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527739"/>
            <a:ext cx="9127186" cy="4339661"/>
          </a:xfrm>
          <a:ln w="28575">
            <a:noFill/>
          </a:ln>
        </p:spPr>
      </p:pic>
      <p:sp>
        <p:nvSpPr>
          <p:cNvPr id="3" name="Slide Number Placeholder 2"/>
          <p:cNvSpPr>
            <a:spLocks noGrp="1"/>
          </p:cNvSpPr>
          <p:nvPr>
            <p:ph type="sldNum" sz="quarter" idx="12"/>
          </p:nvPr>
        </p:nvSpPr>
        <p:spPr/>
        <p:txBody>
          <a:bodyPr/>
          <a:lstStyle/>
          <a:p>
            <a:fld id="{AA10C721-AE2B-4C04-8E90-2142017EF61E}" type="slidenum">
              <a:rPr lang="en-US" smtClean="0"/>
              <a:t>12</a:t>
            </a:fld>
            <a:endParaRPr lang="en-US" dirty="0"/>
          </a:p>
        </p:txBody>
      </p:sp>
      <p:sp>
        <p:nvSpPr>
          <p:cNvPr id="6" name="Oval 5"/>
          <p:cNvSpPr/>
          <p:nvPr/>
        </p:nvSpPr>
        <p:spPr>
          <a:xfrm>
            <a:off x="8427720" y="1905000"/>
            <a:ext cx="640080" cy="64008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8427720" y="2438400"/>
            <a:ext cx="640080" cy="64008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8427720" y="3017520"/>
            <a:ext cx="640080" cy="64008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8427720" y="3627120"/>
            <a:ext cx="640080" cy="64008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8427720" y="4191000"/>
            <a:ext cx="640080" cy="64008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67727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Wind Coverage</a:t>
            </a:r>
            <a:br>
              <a:rPr lang="en-US" sz="3600" dirty="0" smtClean="0"/>
            </a:br>
            <a:endParaRPr lang="en-US" sz="3600" dirty="0"/>
          </a:p>
        </p:txBody>
      </p:sp>
      <p:sp>
        <p:nvSpPr>
          <p:cNvPr id="5" name="Content Placeholder 4"/>
          <p:cNvSpPr>
            <a:spLocks noGrp="1"/>
          </p:cNvSpPr>
          <p:nvPr>
            <p:ph idx="1"/>
          </p:nvPr>
        </p:nvSpPr>
        <p:spPr>
          <a:xfrm>
            <a:off x="457200" y="1981200"/>
            <a:ext cx="8001000" cy="3886200"/>
          </a:xfrm>
        </p:spPr>
        <p:txBody>
          <a:bodyPr>
            <a:normAutofit lnSpcReduction="10000"/>
          </a:bodyPr>
          <a:lstStyle/>
          <a:p>
            <a:pPr marL="342900" indent="-342900">
              <a:spcBef>
                <a:spcPts val="300"/>
              </a:spcBef>
              <a:spcAft>
                <a:spcPts val="300"/>
              </a:spcAft>
              <a:buFont typeface="Wingdings" panose="05000000000000000000" pitchFamily="2" charset="2"/>
              <a:buChar char="§"/>
            </a:pPr>
            <a:r>
              <a:rPr lang="en-US" dirty="0" smtClean="0"/>
              <a:t>Wind, </a:t>
            </a:r>
            <a:r>
              <a:rPr lang="en-US" dirty="0"/>
              <a:t>regardless of </a:t>
            </a:r>
            <a:r>
              <a:rPr lang="en-US" dirty="0" smtClean="0"/>
              <a:t>source, </a:t>
            </a:r>
            <a:r>
              <a:rPr lang="en-US" dirty="0"/>
              <a:t>is generally a covered peril in most property insurance </a:t>
            </a:r>
            <a:r>
              <a:rPr lang="en-US" dirty="0" smtClean="0"/>
              <a:t>packages</a:t>
            </a:r>
          </a:p>
          <a:p>
            <a:pPr marL="621792" lvl="1" indent="-274320">
              <a:spcBef>
                <a:spcPts val="300"/>
              </a:spcBef>
              <a:spcAft>
                <a:spcPts val="300"/>
              </a:spcAft>
              <a:buFont typeface="Arial" panose="020B0604020202020204" pitchFamily="34" charset="0"/>
              <a:buChar char="•"/>
            </a:pPr>
            <a:r>
              <a:rPr lang="en-US" dirty="0" smtClean="0"/>
              <a:t>In </a:t>
            </a:r>
            <a:r>
              <a:rPr lang="en-US" dirty="0"/>
              <a:t>high wind zones such as Florida, some property insurers will not cover wind or sublimit extreme </a:t>
            </a:r>
            <a:r>
              <a:rPr lang="en-US" dirty="0" smtClean="0"/>
              <a:t>exposures</a:t>
            </a:r>
          </a:p>
          <a:p>
            <a:pPr marL="621792" lvl="1" indent="-274320">
              <a:spcBef>
                <a:spcPts val="300"/>
              </a:spcBef>
              <a:spcAft>
                <a:spcPts val="300"/>
              </a:spcAft>
              <a:buFont typeface="Arial" panose="020B0604020202020204" pitchFamily="34" charset="0"/>
              <a:buChar char="•"/>
            </a:pPr>
            <a:r>
              <a:rPr lang="en-US" dirty="0" smtClean="0"/>
              <a:t>These </a:t>
            </a:r>
            <a:r>
              <a:rPr lang="en-US" dirty="0"/>
              <a:t>property owners must then find coverage elsewhere </a:t>
            </a:r>
            <a:endParaRPr lang="en-US" dirty="0" smtClean="0"/>
          </a:p>
          <a:p>
            <a:pPr marL="621792" lvl="1" indent="-274320">
              <a:spcBef>
                <a:spcPts val="300"/>
              </a:spcBef>
              <a:spcAft>
                <a:spcPts val="300"/>
              </a:spcAft>
              <a:buFont typeface="Arial" panose="020B0604020202020204" pitchFamily="34" charset="0"/>
              <a:buChar char="•"/>
            </a:pPr>
            <a:r>
              <a:rPr lang="en-US" dirty="0" smtClean="0"/>
              <a:t>Other </a:t>
            </a:r>
            <a:r>
              <a:rPr lang="en-US" dirty="0"/>
              <a:t>insurers or </a:t>
            </a:r>
            <a:r>
              <a:rPr lang="en-US" dirty="0" smtClean="0"/>
              <a:t>Fair Access to Insurance Requirements (FAIR) plans</a:t>
            </a:r>
          </a:p>
          <a:p>
            <a:pPr marL="621792" lvl="1" indent="-274320">
              <a:spcBef>
                <a:spcPts val="300"/>
              </a:spcBef>
              <a:spcAft>
                <a:spcPts val="300"/>
              </a:spcAft>
              <a:buFont typeface="Arial" panose="020B0604020202020204" pitchFamily="34" charset="0"/>
              <a:buChar char="•"/>
            </a:pPr>
            <a:r>
              <a:rPr lang="en-US" dirty="0" smtClean="0"/>
              <a:t>It </a:t>
            </a:r>
            <a:r>
              <a:rPr lang="en-US" dirty="0"/>
              <a:t>is generally assumed that 100% of property owners have wind coverage</a:t>
            </a:r>
          </a:p>
          <a:p>
            <a:pPr marL="457200" lvl="1" indent="0">
              <a:buNone/>
            </a:pPr>
            <a:endParaRPr lang="en-US" dirty="0"/>
          </a:p>
        </p:txBody>
      </p:sp>
      <p:sp>
        <p:nvSpPr>
          <p:cNvPr id="3" name="Slide Number Placeholder 2"/>
          <p:cNvSpPr>
            <a:spLocks noGrp="1"/>
          </p:cNvSpPr>
          <p:nvPr>
            <p:ph type="sldNum" sz="quarter" idx="12"/>
          </p:nvPr>
        </p:nvSpPr>
        <p:spPr/>
        <p:txBody>
          <a:bodyPr/>
          <a:lstStyle/>
          <a:p>
            <a:fld id="{AA10C721-AE2B-4C04-8E90-2142017EF61E}" type="slidenum">
              <a:rPr lang="en-US" smtClean="0"/>
              <a:t>13</a:t>
            </a:fld>
            <a:endParaRPr lang="en-US" dirty="0"/>
          </a:p>
        </p:txBody>
      </p:sp>
      <p:pic>
        <p:nvPicPr>
          <p:cNvPr id="1026" name="Picture 2" descr="C:\Users\Veronica\AppData\Local\Microsoft\Windows\INetCache\IE\T1599AN5\Vento[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609600"/>
            <a:ext cx="1938153"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8126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Wind Coverage (cont.)</a:t>
            </a:r>
            <a:br>
              <a:rPr lang="en-US" sz="3600" dirty="0" smtClean="0"/>
            </a:br>
            <a:endParaRPr lang="en-US" sz="3600" dirty="0"/>
          </a:p>
        </p:txBody>
      </p:sp>
      <p:sp>
        <p:nvSpPr>
          <p:cNvPr id="5" name="Content Placeholder 4"/>
          <p:cNvSpPr>
            <a:spLocks noGrp="1"/>
          </p:cNvSpPr>
          <p:nvPr>
            <p:ph idx="1"/>
          </p:nvPr>
        </p:nvSpPr>
        <p:spPr>
          <a:xfrm>
            <a:off x="457200" y="1981200"/>
            <a:ext cx="8001000" cy="3886200"/>
          </a:xfrm>
        </p:spPr>
        <p:txBody>
          <a:bodyPr/>
          <a:lstStyle/>
          <a:p>
            <a:pPr marL="342900" indent="-342900">
              <a:spcBef>
                <a:spcPts val="300"/>
              </a:spcBef>
              <a:spcAft>
                <a:spcPts val="300"/>
              </a:spcAft>
              <a:buFont typeface="Wingdings" panose="05000000000000000000" pitchFamily="2" charset="2"/>
              <a:buChar char="§"/>
            </a:pPr>
            <a:r>
              <a:rPr lang="en-US" dirty="0"/>
              <a:t>We are in a soft market</a:t>
            </a:r>
          </a:p>
          <a:p>
            <a:pPr marL="621792" lvl="1" indent="-274320">
              <a:spcBef>
                <a:spcPts val="300"/>
              </a:spcBef>
              <a:spcAft>
                <a:spcPts val="300"/>
              </a:spcAft>
              <a:buFont typeface="Arial" panose="020B0604020202020204" pitchFamily="34" charset="0"/>
              <a:buChar char="•"/>
            </a:pPr>
            <a:r>
              <a:rPr lang="en-US" dirty="0" smtClean="0"/>
              <a:t>Capacity </a:t>
            </a:r>
            <a:r>
              <a:rPr lang="en-US" dirty="0"/>
              <a:t>is plentiful, inexpensive and those trends look to remain in place </a:t>
            </a:r>
          </a:p>
          <a:p>
            <a:pPr marL="621792" lvl="1" indent="-274320">
              <a:spcBef>
                <a:spcPts val="300"/>
              </a:spcBef>
              <a:spcAft>
                <a:spcPts val="300"/>
              </a:spcAft>
              <a:buFont typeface="Arial" panose="020B0604020202020204" pitchFamily="34" charset="0"/>
              <a:buChar char="•"/>
            </a:pPr>
            <a:r>
              <a:rPr lang="en-US" dirty="0"/>
              <a:t>Lots of competition</a:t>
            </a:r>
          </a:p>
          <a:p>
            <a:pPr marL="621792" lvl="1" indent="-274320">
              <a:spcBef>
                <a:spcPts val="300"/>
              </a:spcBef>
              <a:spcAft>
                <a:spcPts val="300"/>
              </a:spcAft>
              <a:buFont typeface="Arial" panose="020B0604020202020204" pitchFamily="34" charset="0"/>
              <a:buChar char="•"/>
            </a:pPr>
            <a:r>
              <a:rPr lang="en-US" dirty="0"/>
              <a:t>(Re)insurers are writing business at near break-even levels</a:t>
            </a:r>
          </a:p>
          <a:p>
            <a:pPr marL="621792" lvl="1" indent="-274320">
              <a:spcBef>
                <a:spcPts val="300"/>
              </a:spcBef>
              <a:spcAft>
                <a:spcPts val="300"/>
              </a:spcAft>
              <a:buFont typeface="Arial" panose="020B0604020202020204" pitchFamily="34" charset="0"/>
              <a:buChar char="•"/>
            </a:pPr>
            <a:r>
              <a:rPr lang="en-US" dirty="0"/>
              <a:t>Property owners can get as much coverage as they desire and have leverage</a:t>
            </a:r>
          </a:p>
          <a:p>
            <a:pPr marL="621792" lvl="1" indent="-274320">
              <a:spcBef>
                <a:spcPts val="300"/>
              </a:spcBef>
              <a:spcAft>
                <a:spcPts val="300"/>
              </a:spcAft>
              <a:buFont typeface="Arial" panose="020B0604020202020204" pitchFamily="34" charset="0"/>
              <a:buChar char="•"/>
            </a:pPr>
            <a:r>
              <a:rPr lang="en-US" dirty="0"/>
              <a:t>Soft marker economics are affecting other perils</a:t>
            </a:r>
          </a:p>
          <a:p>
            <a:pPr marL="457200" lvl="1" indent="0">
              <a:buNone/>
            </a:pPr>
            <a:endParaRPr lang="en-US" dirty="0"/>
          </a:p>
        </p:txBody>
      </p:sp>
      <p:sp>
        <p:nvSpPr>
          <p:cNvPr id="3" name="Slide Number Placeholder 2"/>
          <p:cNvSpPr>
            <a:spLocks noGrp="1"/>
          </p:cNvSpPr>
          <p:nvPr>
            <p:ph type="sldNum" sz="quarter" idx="12"/>
          </p:nvPr>
        </p:nvSpPr>
        <p:spPr/>
        <p:txBody>
          <a:bodyPr/>
          <a:lstStyle/>
          <a:p>
            <a:fld id="{AA10C721-AE2B-4C04-8E90-2142017EF61E}" type="slidenum">
              <a:rPr lang="en-US" smtClean="0"/>
              <a:t>14</a:t>
            </a:fld>
            <a:endParaRPr lang="en-US" dirty="0"/>
          </a:p>
        </p:txBody>
      </p:sp>
      <p:pic>
        <p:nvPicPr>
          <p:cNvPr id="6" name="Picture 2" descr="C:\Users\Veronica\AppData\Local\Microsoft\Windows\INetCache\IE\T1599AN5\Vento[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609600"/>
            <a:ext cx="1938153"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4133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Earthquake Coverage</a:t>
            </a:r>
            <a:br>
              <a:rPr lang="en-US" sz="3600" dirty="0" smtClean="0"/>
            </a:br>
            <a:endParaRPr lang="en-US" sz="3600" dirty="0"/>
          </a:p>
        </p:txBody>
      </p:sp>
      <p:sp>
        <p:nvSpPr>
          <p:cNvPr id="3" name="Slide Number Placeholder 2"/>
          <p:cNvSpPr>
            <a:spLocks noGrp="1"/>
          </p:cNvSpPr>
          <p:nvPr>
            <p:ph type="sldNum" sz="quarter" idx="12"/>
          </p:nvPr>
        </p:nvSpPr>
        <p:spPr/>
        <p:txBody>
          <a:bodyPr/>
          <a:lstStyle/>
          <a:p>
            <a:fld id="{AA10C721-AE2B-4C04-8E90-2142017EF61E}" type="slidenum">
              <a:rPr lang="en-US" smtClean="0"/>
              <a:t>15</a:t>
            </a:fld>
            <a:endParaRPr lang="en-US" dirty="0"/>
          </a:p>
        </p:txBody>
      </p:sp>
      <p:sp>
        <p:nvSpPr>
          <p:cNvPr id="5" name="Content Placeholder 4"/>
          <p:cNvSpPr>
            <a:spLocks noGrp="1"/>
          </p:cNvSpPr>
          <p:nvPr>
            <p:ph idx="1"/>
          </p:nvPr>
        </p:nvSpPr>
        <p:spPr>
          <a:xfrm>
            <a:off x="457200" y="1981200"/>
            <a:ext cx="8610600" cy="4876800"/>
          </a:xfrm>
        </p:spPr>
        <p:txBody>
          <a:bodyPr/>
          <a:lstStyle/>
          <a:p>
            <a:pPr marL="342900" indent="-342900">
              <a:spcBef>
                <a:spcPts val="300"/>
              </a:spcBef>
              <a:spcAft>
                <a:spcPts val="300"/>
              </a:spcAft>
              <a:buFont typeface="Wingdings" panose="05000000000000000000" pitchFamily="2" charset="2"/>
              <a:buChar char="§"/>
            </a:pPr>
            <a:r>
              <a:rPr lang="en-US" dirty="0" smtClean="0"/>
              <a:t>Most </a:t>
            </a:r>
            <a:r>
              <a:rPr lang="en-US" dirty="0"/>
              <a:t>typically excluded from property insurance policies</a:t>
            </a:r>
          </a:p>
          <a:p>
            <a:pPr marL="621792" lvl="1" indent="-274320">
              <a:spcBef>
                <a:spcPts val="300"/>
              </a:spcBef>
              <a:spcAft>
                <a:spcPts val="300"/>
              </a:spcAft>
              <a:buFont typeface="Arial" panose="020B0604020202020204" pitchFamily="34" charset="0"/>
              <a:buChar char="•"/>
            </a:pPr>
            <a:r>
              <a:rPr lang="en-US" dirty="0"/>
              <a:t>Commercial packages </a:t>
            </a:r>
            <a:r>
              <a:rPr lang="en-US" dirty="0" smtClean="0"/>
              <a:t>provide </a:t>
            </a:r>
            <a:r>
              <a:rPr lang="en-US" dirty="0"/>
              <a:t>some coverage but not at same limits as fire</a:t>
            </a:r>
          </a:p>
          <a:p>
            <a:pPr marL="621792" lvl="1" indent="-274320">
              <a:spcBef>
                <a:spcPts val="300"/>
              </a:spcBef>
              <a:spcAft>
                <a:spcPts val="300"/>
              </a:spcAft>
              <a:buFont typeface="Arial" panose="020B0604020202020204" pitchFamily="34" charset="0"/>
              <a:buChar char="•"/>
            </a:pPr>
            <a:r>
              <a:rPr lang="en-US" dirty="0"/>
              <a:t>Commercial earthquake is generally sublimited, with California </a:t>
            </a:r>
            <a:r>
              <a:rPr lang="en-US" dirty="0" smtClean="0"/>
              <a:t>exposures </a:t>
            </a:r>
            <a:r>
              <a:rPr lang="en-US" dirty="0"/>
              <a:t>further sublimited</a:t>
            </a:r>
          </a:p>
          <a:p>
            <a:pPr marL="621792" lvl="1" indent="-274320">
              <a:spcBef>
                <a:spcPts val="300"/>
              </a:spcBef>
              <a:spcAft>
                <a:spcPts val="300"/>
              </a:spcAft>
              <a:buFont typeface="Arial" panose="020B0604020202020204" pitchFamily="34" charset="0"/>
              <a:buChar char="•"/>
            </a:pPr>
            <a:r>
              <a:rPr lang="en-US" dirty="0"/>
              <a:t>Most homeowners can get </a:t>
            </a:r>
            <a:r>
              <a:rPr lang="en-US" dirty="0" smtClean="0"/>
              <a:t>coverage </a:t>
            </a:r>
            <a:r>
              <a:rPr lang="en-US" dirty="0"/>
              <a:t>as an endorsement to their policies</a:t>
            </a:r>
          </a:p>
          <a:p>
            <a:pPr marL="621792" lvl="1" indent="-274320">
              <a:spcBef>
                <a:spcPts val="300"/>
              </a:spcBef>
              <a:spcAft>
                <a:spcPts val="300"/>
              </a:spcAft>
              <a:buFont typeface="Arial" panose="020B0604020202020204" pitchFamily="34" charset="0"/>
              <a:buChar char="•"/>
            </a:pPr>
            <a:r>
              <a:rPr lang="en-US" dirty="0" smtClean="0"/>
              <a:t>California </a:t>
            </a:r>
            <a:r>
              <a:rPr lang="en-US" dirty="0"/>
              <a:t>homeowners generally get coverage via the </a:t>
            </a:r>
            <a:r>
              <a:rPr lang="en-US" dirty="0" smtClean="0"/>
              <a:t>California </a:t>
            </a:r>
            <a:r>
              <a:rPr lang="en-US" dirty="0"/>
              <a:t>Earthquake Authority (CEA)</a:t>
            </a:r>
          </a:p>
          <a:p>
            <a:pPr marL="621792" lvl="1" indent="-274320">
              <a:spcBef>
                <a:spcPts val="300"/>
              </a:spcBef>
              <a:spcAft>
                <a:spcPts val="300"/>
              </a:spcAft>
              <a:buFont typeface="Arial" panose="020B0604020202020204" pitchFamily="34" charset="0"/>
              <a:buChar char="•"/>
            </a:pPr>
            <a:r>
              <a:rPr lang="en-US" dirty="0" smtClean="0"/>
              <a:t>High deductibles (10-15%), buy </a:t>
            </a:r>
            <a:r>
              <a:rPr lang="en-US" dirty="0"/>
              <a:t>downs can be purchased</a:t>
            </a:r>
          </a:p>
          <a:p>
            <a:pPr marL="457200" lvl="1" indent="0">
              <a:buNone/>
            </a:pPr>
            <a:endParaRPr lang="en-US" dirty="0"/>
          </a:p>
        </p:txBody>
      </p:sp>
      <p:pic>
        <p:nvPicPr>
          <p:cNvPr id="2050" name="Picture 2" descr="C:\Users\Veronica\AppData\Local\Microsoft\Windows\INetCache\IE\T1599AN5\Earthquake_Sign_Photo[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1793"/>
          <a:stretch/>
        </p:blipFill>
        <p:spPr bwMode="auto">
          <a:xfrm>
            <a:off x="7624852" y="533400"/>
            <a:ext cx="1519148" cy="150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7284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Earthquake Coverage (cont.)</a:t>
            </a:r>
            <a:br>
              <a:rPr lang="en-US" sz="3600" dirty="0" smtClean="0"/>
            </a:br>
            <a:endParaRPr lang="en-US" sz="3600" dirty="0"/>
          </a:p>
        </p:txBody>
      </p:sp>
      <p:sp>
        <p:nvSpPr>
          <p:cNvPr id="5" name="Content Placeholder 4"/>
          <p:cNvSpPr>
            <a:spLocks noGrp="1"/>
          </p:cNvSpPr>
          <p:nvPr>
            <p:ph idx="1"/>
          </p:nvPr>
        </p:nvSpPr>
        <p:spPr>
          <a:xfrm>
            <a:off x="457200" y="1981200"/>
            <a:ext cx="8001000" cy="3886200"/>
          </a:xfrm>
        </p:spPr>
        <p:txBody>
          <a:bodyPr/>
          <a:lstStyle/>
          <a:p>
            <a:pPr marL="342900" indent="-342900">
              <a:spcBef>
                <a:spcPts val="300"/>
              </a:spcBef>
              <a:spcAft>
                <a:spcPts val="300"/>
              </a:spcAft>
              <a:buFont typeface="Wingdings" panose="05000000000000000000" pitchFamily="2" charset="2"/>
              <a:buChar char="§"/>
            </a:pPr>
            <a:r>
              <a:rPr lang="en-US" dirty="0"/>
              <a:t>90% of California homeowners do NOT have earthquake coverage</a:t>
            </a:r>
          </a:p>
          <a:p>
            <a:pPr marL="621792" lvl="1" indent="-274320">
              <a:spcBef>
                <a:spcPts val="300"/>
              </a:spcBef>
              <a:spcAft>
                <a:spcPts val="300"/>
              </a:spcAft>
              <a:buFont typeface="Arial" panose="020B0604020202020204" pitchFamily="34" charset="0"/>
              <a:buChar char="•"/>
            </a:pPr>
            <a:r>
              <a:rPr lang="en-US" dirty="0"/>
              <a:t>Combination of high deductibles </a:t>
            </a:r>
            <a:r>
              <a:rPr lang="en-US" dirty="0" smtClean="0"/>
              <a:t>and </a:t>
            </a:r>
            <a:r>
              <a:rPr lang="en-US" dirty="0"/>
              <a:t>pricey premiums makes for bad economics</a:t>
            </a:r>
          </a:p>
          <a:p>
            <a:pPr marL="621792" lvl="1" indent="-274320">
              <a:spcBef>
                <a:spcPts val="300"/>
              </a:spcBef>
              <a:spcAft>
                <a:spcPts val="300"/>
              </a:spcAft>
              <a:buFont typeface="Arial" panose="020B0604020202020204" pitchFamily="34" charset="0"/>
              <a:buChar char="•"/>
            </a:pPr>
            <a:r>
              <a:rPr lang="en-US" dirty="0"/>
              <a:t>Poor </a:t>
            </a:r>
            <a:r>
              <a:rPr lang="en-US" dirty="0" smtClean="0"/>
              <a:t>take-up, </a:t>
            </a:r>
            <a:r>
              <a:rPr lang="en-US" dirty="0"/>
              <a:t>a function of </a:t>
            </a:r>
            <a:r>
              <a:rPr lang="en-US" dirty="0" smtClean="0"/>
              <a:t>price, </a:t>
            </a:r>
            <a:r>
              <a:rPr lang="en-US" dirty="0"/>
              <a:t>which is a function of distribution</a:t>
            </a:r>
          </a:p>
        </p:txBody>
      </p:sp>
      <p:sp>
        <p:nvSpPr>
          <p:cNvPr id="3" name="Slide Number Placeholder 2"/>
          <p:cNvSpPr>
            <a:spLocks noGrp="1"/>
          </p:cNvSpPr>
          <p:nvPr>
            <p:ph type="sldNum" sz="quarter" idx="12"/>
          </p:nvPr>
        </p:nvSpPr>
        <p:spPr/>
        <p:txBody>
          <a:bodyPr/>
          <a:lstStyle/>
          <a:p>
            <a:fld id="{AA10C721-AE2B-4C04-8E90-2142017EF61E}" type="slidenum">
              <a:rPr lang="en-US" smtClean="0"/>
              <a:t>16</a:t>
            </a:fld>
            <a:endParaRPr lang="en-US" dirty="0"/>
          </a:p>
        </p:txBody>
      </p:sp>
      <p:pic>
        <p:nvPicPr>
          <p:cNvPr id="6" name="Picture 2" descr="C:\Users\Veronica\AppData\Local\Microsoft\Windows\INetCache\IE\T1599AN5\Earthquake_Sign_Photo[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1793"/>
          <a:stretch/>
        </p:blipFill>
        <p:spPr bwMode="auto">
          <a:xfrm>
            <a:off x="7624852" y="533400"/>
            <a:ext cx="1519148" cy="150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5147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Flood Coverage</a:t>
            </a:r>
            <a:br>
              <a:rPr lang="en-US" sz="3600" dirty="0" smtClean="0"/>
            </a:br>
            <a:endParaRPr lang="en-US" sz="3600" dirty="0"/>
          </a:p>
        </p:txBody>
      </p:sp>
      <p:sp>
        <p:nvSpPr>
          <p:cNvPr id="5" name="Content Placeholder 4"/>
          <p:cNvSpPr>
            <a:spLocks noGrp="1"/>
          </p:cNvSpPr>
          <p:nvPr>
            <p:ph idx="1"/>
          </p:nvPr>
        </p:nvSpPr>
        <p:spPr>
          <a:xfrm>
            <a:off x="457200" y="1981200"/>
            <a:ext cx="8229600" cy="4191000"/>
          </a:xfrm>
        </p:spPr>
        <p:txBody>
          <a:bodyPr/>
          <a:lstStyle/>
          <a:p>
            <a:pPr marL="342900" indent="-342900">
              <a:spcBef>
                <a:spcPts val="300"/>
              </a:spcBef>
              <a:spcAft>
                <a:spcPts val="300"/>
              </a:spcAft>
              <a:buFont typeface="Wingdings" panose="05000000000000000000" pitchFamily="2" charset="2"/>
              <a:buChar char="§"/>
            </a:pPr>
            <a:r>
              <a:rPr lang="en-US" dirty="0" smtClean="0"/>
              <a:t>Most </a:t>
            </a:r>
            <a:r>
              <a:rPr lang="en-US" dirty="0"/>
              <a:t>typically excluded from property insurance policies</a:t>
            </a:r>
          </a:p>
          <a:p>
            <a:pPr marL="621792" lvl="1" indent="-274320">
              <a:spcBef>
                <a:spcPts val="300"/>
              </a:spcBef>
              <a:spcAft>
                <a:spcPts val="300"/>
              </a:spcAft>
              <a:buFont typeface="Arial" panose="020B0604020202020204" pitchFamily="34" charset="0"/>
              <a:buChar char="•"/>
            </a:pPr>
            <a:r>
              <a:rPr lang="en-US" dirty="0"/>
              <a:t>Commercial packages </a:t>
            </a:r>
            <a:r>
              <a:rPr lang="en-US" dirty="0" smtClean="0"/>
              <a:t>provide </a:t>
            </a:r>
            <a:r>
              <a:rPr lang="en-US" dirty="0"/>
              <a:t>some coverage but not at same limits as fire</a:t>
            </a:r>
          </a:p>
          <a:p>
            <a:pPr marL="621792" lvl="1" indent="-274320">
              <a:spcBef>
                <a:spcPts val="300"/>
              </a:spcBef>
              <a:spcAft>
                <a:spcPts val="300"/>
              </a:spcAft>
              <a:buFont typeface="Arial" panose="020B0604020202020204" pitchFamily="34" charset="0"/>
              <a:buChar char="•"/>
            </a:pPr>
            <a:r>
              <a:rPr lang="en-US" dirty="0"/>
              <a:t>The vast majority of coverage is offered by the National Flood Insurance Program (</a:t>
            </a:r>
            <a:r>
              <a:rPr lang="en-US" dirty="0" smtClean="0"/>
              <a:t>NFIP), as </a:t>
            </a:r>
            <a:r>
              <a:rPr lang="en-US" dirty="0"/>
              <a:t>a separate policy</a:t>
            </a:r>
          </a:p>
          <a:p>
            <a:pPr marL="621792" lvl="1" indent="-274320">
              <a:spcBef>
                <a:spcPts val="300"/>
              </a:spcBef>
              <a:spcAft>
                <a:spcPts val="300"/>
              </a:spcAft>
              <a:buFont typeface="Arial" panose="020B0604020202020204" pitchFamily="34" charset="0"/>
              <a:buChar char="•"/>
            </a:pPr>
            <a:r>
              <a:rPr lang="en-US" dirty="0"/>
              <a:t>Homeowners with federally backed mortgages must purchase coverage if in a flood zone</a:t>
            </a:r>
          </a:p>
          <a:p>
            <a:pPr marL="621792" lvl="1" indent="-274320">
              <a:spcBef>
                <a:spcPts val="300"/>
              </a:spcBef>
              <a:spcAft>
                <a:spcPts val="300"/>
              </a:spcAft>
              <a:buFont typeface="Arial" panose="020B0604020202020204" pitchFamily="34" charset="0"/>
              <a:buChar char="•"/>
            </a:pPr>
            <a:r>
              <a:rPr lang="en-US" dirty="0"/>
              <a:t>Limits are </a:t>
            </a:r>
            <a:r>
              <a:rPr lang="en-US" dirty="0" smtClean="0"/>
              <a:t>low ($</a:t>
            </a:r>
            <a:r>
              <a:rPr lang="en-US" dirty="0"/>
              <a:t>250k max for </a:t>
            </a:r>
            <a:r>
              <a:rPr lang="en-US" dirty="0" smtClean="0"/>
              <a:t>homeowners, $</a:t>
            </a:r>
            <a:r>
              <a:rPr lang="en-US" dirty="0"/>
              <a:t>500k max for commercial </a:t>
            </a:r>
            <a:r>
              <a:rPr lang="en-US" dirty="0" smtClean="0"/>
              <a:t>entities)</a:t>
            </a:r>
            <a:endParaRPr lang="en-US" dirty="0"/>
          </a:p>
          <a:p>
            <a:pPr marL="621792" lvl="1" indent="-274320">
              <a:spcBef>
                <a:spcPts val="300"/>
              </a:spcBef>
              <a:spcAft>
                <a:spcPts val="300"/>
              </a:spcAft>
              <a:buFont typeface="Arial" panose="020B0604020202020204" pitchFamily="34" charset="0"/>
              <a:buChar char="•"/>
            </a:pPr>
            <a:r>
              <a:rPr lang="en-US" dirty="0"/>
              <a:t>Excess flood coverage is available for property </a:t>
            </a:r>
            <a:r>
              <a:rPr lang="en-US" dirty="0" smtClean="0"/>
              <a:t>owners</a:t>
            </a:r>
            <a:endParaRPr lang="en-US" dirty="0"/>
          </a:p>
        </p:txBody>
      </p:sp>
      <p:sp>
        <p:nvSpPr>
          <p:cNvPr id="3" name="Slide Number Placeholder 2"/>
          <p:cNvSpPr>
            <a:spLocks noGrp="1"/>
          </p:cNvSpPr>
          <p:nvPr>
            <p:ph type="sldNum" sz="quarter" idx="12"/>
          </p:nvPr>
        </p:nvSpPr>
        <p:spPr/>
        <p:txBody>
          <a:bodyPr/>
          <a:lstStyle/>
          <a:p>
            <a:fld id="{AA10C721-AE2B-4C04-8E90-2142017EF61E}" type="slidenum">
              <a:rPr lang="en-US" smtClean="0"/>
              <a:t>17</a:t>
            </a:fld>
            <a:endParaRPr lang="en-US" dirty="0"/>
          </a:p>
        </p:txBody>
      </p:sp>
      <p:pic>
        <p:nvPicPr>
          <p:cNvPr id="3074" name="Picture 2" descr="C:\Users\Veronica\AppData\Local\Microsoft\Windows\INetCache\IE\S2EE27Z3\361px-New_Zealand_Sign_Assembly_-_Flooding.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3991" y="533400"/>
            <a:ext cx="1163809" cy="150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7296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Flood Coverage (cont.)</a:t>
            </a:r>
            <a:br>
              <a:rPr lang="en-US" sz="3600" dirty="0" smtClean="0"/>
            </a:br>
            <a:endParaRPr lang="en-US" sz="3600" dirty="0"/>
          </a:p>
        </p:txBody>
      </p:sp>
      <p:sp>
        <p:nvSpPr>
          <p:cNvPr id="5" name="Content Placeholder 4"/>
          <p:cNvSpPr>
            <a:spLocks noGrp="1"/>
          </p:cNvSpPr>
          <p:nvPr>
            <p:ph idx="1"/>
          </p:nvPr>
        </p:nvSpPr>
        <p:spPr>
          <a:xfrm>
            <a:off x="457200" y="1981200"/>
            <a:ext cx="8001000" cy="3886200"/>
          </a:xfrm>
        </p:spPr>
        <p:txBody>
          <a:bodyPr/>
          <a:lstStyle/>
          <a:p>
            <a:pPr marL="342900" indent="-342900">
              <a:spcBef>
                <a:spcPts val="300"/>
              </a:spcBef>
              <a:spcAft>
                <a:spcPts val="300"/>
              </a:spcAft>
              <a:buFont typeface="Wingdings" panose="05000000000000000000" pitchFamily="2" charset="2"/>
              <a:buChar char="§"/>
            </a:pPr>
            <a:r>
              <a:rPr lang="en-US" dirty="0"/>
              <a:t>Because of Hurricanes Katrina and Sandy, the NFIP is deeply in debt</a:t>
            </a:r>
          </a:p>
          <a:p>
            <a:pPr marL="621792" lvl="1" indent="-274320">
              <a:spcBef>
                <a:spcPts val="300"/>
              </a:spcBef>
              <a:spcAft>
                <a:spcPts val="300"/>
              </a:spcAft>
              <a:buFont typeface="Arial" panose="020B0604020202020204" pitchFamily="34" charset="0"/>
              <a:buChar char="•"/>
            </a:pPr>
            <a:r>
              <a:rPr lang="en-US" dirty="0" smtClean="0"/>
              <a:t>Rates </a:t>
            </a:r>
            <a:r>
              <a:rPr lang="en-US" dirty="0"/>
              <a:t>are on the rise</a:t>
            </a:r>
          </a:p>
          <a:p>
            <a:pPr marL="621792" lvl="1" indent="-274320">
              <a:spcBef>
                <a:spcPts val="300"/>
              </a:spcBef>
              <a:spcAft>
                <a:spcPts val="300"/>
              </a:spcAft>
              <a:buFont typeface="Arial" panose="020B0604020202020204" pitchFamily="34" charset="0"/>
              <a:buChar char="•"/>
            </a:pPr>
            <a:r>
              <a:rPr lang="en-US" dirty="0"/>
              <a:t>NFIP adding surcharges to recoup additional funds for debt relief</a:t>
            </a:r>
          </a:p>
          <a:p>
            <a:pPr marL="621792" lvl="1" indent="-274320">
              <a:spcBef>
                <a:spcPts val="300"/>
              </a:spcBef>
              <a:spcAft>
                <a:spcPts val="300"/>
              </a:spcAft>
              <a:buFont typeface="Arial" panose="020B0604020202020204" pitchFamily="34" charset="0"/>
              <a:buChar char="•"/>
            </a:pPr>
            <a:r>
              <a:rPr lang="en-US" dirty="0"/>
              <a:t>More likely that take-up rates will decrease</a:t>
            </a:r>
          </a:p>
        </p:txBody>
      </p:sp>
      <p:sp>
        <p:nvSpPr>
          <p:cNvPr id="3" name="Slide Number Placeholder 2"/>
          <p:cNvSpPr>
            <a:spLocks noGrp="1"/>
          </p:cNvSpPr>
          <p:nvPr>
            <p:ph type="sldNum" sz="quarter" idx="12"/>
          </p:nvPr>
        </p:nvSpPr>
        <p:spPr/>
        <p:txBody>
          <a:bodyPr/>
          <a:lstStyle/>
          <a:p>
            <a:fld id="{AA10C721-AE2B-4C04-8E90-2142017EF61E}" type="slidenum">
              <a:rPr lang="en-US" smtClean="0"/>
              <a:t>18</a:t>
            </a:fld>
            <a:endParaRPr lang="en-US" dirty="0"/>
          </a:p>
        </p:txBody>
      </p:sp>
      <p:pic>
        <p:nvPicPr>
          <p:cNvPr id="6" name="Picture 2" descr="C:\Users\Veronica\AppData\Local\Microsoft\Windows\INetCache\IE\S2EE27Z3\361px-New_Zealand_Sign_Assembly_-_Flooding.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3991" y="533400"/>
            <a:ext cx="1163809" cy="150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71987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The Protection Gap</a:t>
            </a:r>
            <a:br>
              <a:rPr lang="en-US" sz="3600" dirty="0" smtClean="0"/>
            </a:br>
            <a:endParaRPr lang="en-US" sz="3600" dirty="0"/>
          </a:p>
        </p:txBody>
      </p:sp>
      <p:pic>
        <p:nvPicPr>
          <p:cNvPr id="27" name="Content Placeholder 2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 y="1447800"/>
            <a:ext cx="6253975" cy="4561654"/>
          </a:xfrm>
        </p:spPr>
      </p:pic>
      <p:sp>
        <p:nvSpPr>
          <p:cNvPr id="3" name="Slide Number Placeholder 2"/>
          <p:cNvSpPr>
            <a:spLocks noGrp="1"/>
          </p:cNvSpPr>
          <p:nvPr>
            <p:ph type="sldNum" sz="quarter" idx="12"/>
          </p:nvPr>
        </p:nvSpPr>
        <p:spPr/>
        <p:txBody>
          <a:bodyPr/>
          <a:lstStyle/>
          <a:p>
            <a:fld id="{AA10C721-AE2B-4C04-8E90-2142017EF61E}" type="slidenum">
              <a:rPr lang="en-US" smtClean="0"/>
              <a:t>19</a:t>
            </a:fld>
            <a:endParaRPr lang="en-US" dirty="0"/>
          </a:p>
        </p:txBody>
      </p:sp>
      <p:cxnSp>
        <p:nvCxnSpPr>
          <p:cNvPr id="11" name="Curved Connector 10"/>
          <p:cNvCxnSpPr/>
          <p:nvPr/>
        </p:nvCxnSpPr>
        <p:spPr>
          <a:xfrm rot="10800000" flipV="1">
            <a:off x="5029200" y="2667000"/>
            <a:ext cx="2123386" cy="228600"/>
          </a:xfrm>
          <a:prstGeom prst="curvedConnector3">
            <a:avLst>
              <a:gd name="adj1" fmla="val 50000"/>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7239000" y="2438400"/>
            <a:ext cx="1534214" cy="4572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smtClean="0">
                <a:solidFill>
                  <a:schemeClr val="bg2">
                    <a:lumMod val="10000"/>
                  </a:schemeClr>
                </a:solidFill>
              </a:rPr>
              <a:t>Katrina</a:t>
            </a:r>
            <a:endParaRPr lang="en-US" sz="2400" dirty="0">
              <a:solidFill>
                <a:schemeClr val="bg2">
                  <a:lumMod val="10000"/>
                </a:schemeClr>
              </a:solidFill>
            </a:endParaRPr>
          </a:p>
        </p:txBody>
      </p:sp>
      <p:sp>
        <p:nvSpPr>
          <p:cNvPr id="23" name="Rectangle 22"/>
          <p:cNvSpPr/>
          <p:nvPr/>
        </p:nvSpPr>
        <p:spPr>
          <a:xfrm>
            <a:off x="7228787" y="2971800"/>
            <a:ext cx="1534213" cy="4572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smtClean="0">
                <a:solidFill>
                  <a:schemeClr val="bg2">
                    <a:lumMod val="10000"/>
                  </a:schemeClr>
                </a:solidFill>
              </a:rPr>
              <a:t>Sandy</a:t>
            </a:r>
            <a:endParaRPr lang="en-US" sz="2400" dirty="0">
              <a:solidFill>
                <a:schemeClr val="bg2">
                  <a:lumMod val="10000"/>
                </a:schemeClr>
              </a:solidFill>
            </a:endParaRPr>
          </a:p>
        </p:txBody>
      </p:sp>
      <p:cxnSp>
        <p:nvCxnSpPr>
          <p:cNvPr id="24" name="Straight Arrow Connector 23"/>
          <p:cNvCxnSpPr/>
          <p:nvPr/>
        </p:nvCxnSpPr>
        <p:spPr>
          <a:xfrm flipH="1">
            <a:off x="5715000" y="3124200"/>
            <a:ext cx="1524000"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urved Connector 29"/>
          <p:cNvCxnSpPr/>
          <p:nvPr/>
        </p:nvCxnSpPr>
        <p:spPr>
          <a:xfrm rot="10800000" flipV="1">
            <a:off x="3886200" y="1981200"/>
            <a:ext cx="2926080" cy="1219200"/>
          </a:xfrm>
          <a:prstGeom prst="curvedConnector3">
            <a:avLst>
              <a:gd name="adj1" fmla="val 6875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6858000" y="1676400"/>
            <a:ext cx="2205729" cy="6096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smtClean="0">
                <a:solidFill>
                  <a:schemeClr val="bg2">
                    <a:lumMod val="10000"/>
                  </a:schemeClr>
                </a:solidFill>
              </a:rPr>
              <a:t>Northridge EQ</a:t>
            </a:r>
            <a:endParaRPr lang="en-US" sz="2400" dirty="0">
              <a:solidFill>
                <a:schemeClr val="bg2">
                  <a:lumMod val="10000"/>
                </a:schemeClr>
              </a:solidFill>
            </a:endParaRPr>
          </a:p>
        </p:txBody>
      </p:sp>
    </p:spTree>
    <p:extLst>
      <p:ext uri="{BB962C8B-B14F-4D97-AF65-F5344CB8AC3E}">
        <p14:creationId xmlns:p14="http://schemas.microsoft.com/office/powerpoint/2010/main" val="17163011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1981200"/>
            <a:ext cx="4041648" cy="720970"/>
          </a:xfrm>
        </p:spPr>
        <p:txBody>
          <a:bodyPr/>
          <a:lstStyle/>
          <a:p>
            <a:r>
              <a:rPr lang="en-US" sz="2400" dirty="0" smtClean="0"/>
              <a:t>Nicholas Lamparelli</a:t>
            </a:r>
            <a:endParaRPr lang="en-US" sz="2400" dirty="0"/>
          </a:p>
        </p:txBody>
      </p:sp>
      <p:sp>
        <p:nvSpPr>
          <p:cNvPr id="7" name="Slide Number Placeholder 6"/>
          <p:cNvSpPr>
            <a:spLocks noGrp="1"/>
          </p:cNvSpPr>
          <p:nvPr>
            <p:ph type="sldNum" sz="quarter" idx="11"/>
          </p:nvPr>
        </p:nvSpPr>
        <p:spPr/>
        <p:txBody>
          <a:bodyPr/>
          <a:lstStyle/>
          <a:p>
            <a:fld id="{AA10C721-AE2B-4C04-8E90-2142017EF61E}" type="slidenum">
              <a:rPr lang="en-US" smtClean="0"/>
              <a:t>2</a:t>
            </a:fld>
            <a:endParaRPr lang="en-US"/>
          </a:p>
        </p:txBody>
      </p:sp>
      <p:sp>
        <p:nvSpPr>
          <p:cNvPr id="2" name="Title 1"/>
          <p:cNvSpPr>
            <a:spLocks noGrp="1"/>
          </p:cNvSpPr>
          <p:nvPr>
            <p:ph type="title"/>
          </p:nvPr>
        </p:nvSpPr>
        <p:spPr/>
        <p:txBody>
          <a:bodyPr>
            <a:noAutofit/>
          </a:bodyPr>
          <a:lstStyle/>
          <a:p>
            <a:r>
              <a:rPr lang="en-US" sz="3600" dirty="0" smtClean="0"/>
              <a:t>Welcome!</a:t>
            </a:r>
            <a:br>
              <a:rPr lang="en-US" sz="3600" dirty="0" smtClean="0"/>
            </a:br>
            <a:endParaRPr lang="en-US" sz="3600" dirty="0"/>
          </a:p>
        </p:txBody>
      </p:sp>
      <p:sp>
        <p:nvSpPr>
          <p:cNvPr id="8" name="TextBox 7"/>
          <p:cNvSpPr txBox="1"/>
          <p:nvPr/>
        </p:nvSpPr>
        <p:spPr>
          <a:xfrm>
            <a:off x="457201" y="6211669"/>
            <a:ext cx="7315200" cy="584775"/>
          </a:xfrm>
          <a:prstGeom prst="rect">
            <a:avLst/>
          </a:prstGeom>
          <a:noFill/>
        </p:spPr>
        <p:txBody>
          <a:bodyPr wrap="square" rtlCol="0">
            <a:spAutoFit/>
          </a:bodyPr>
          <a:lstStyle/>
          <a:p>
            <a:r>
              <a:rPr lang="en-US" sz="1600" i="1" dirty="0">
                <a:solidFill>
                  <a:schemeClr val="tx1">
                    <a:lumMod val="50000"/>
                  </a:schemeClr>
                </a:solidFill>
              </a:rPr>
              <a:t>This presentation is not and cannot be legal advice, nor does </a:t>
            </a:r>
            <a:r>
              <a:rPr lang="en-US" sz="1600" i="1" dirty="0" smtClean="0">
                <a:solidFill>
                  <a:schemeClr val="tx1">
                    <a:lumMod val="50000"/>
                  </a:schemeClr>
                </a:solidFill>
              </a:rPr>
              <a:t>it </a:t>
            </a:r>
            <a:r>
              <a:rPr lang="en-US" sz="1600" i="1" dirty="0">
                <a:solidFill>
                  <a:schemeClr val="tx1">
                    <a:lumMod val="50000"/>
                  </a:schemeClr>
                </a:solidFill>
              </a:rPr>
              <a:t>necessarily represent the views of anyone other </a:t>
            </a:r>
            <a:r>
              <a:rPr lang="en-US" sz="1600" i="1" dirty="0" smtClean="0">
                <a:solidFill>
                  <a:schemeClr val="tx1">
                    <a:lumMod val="50000"/>
                  </a:schemeClr>
                </a:solidFill>
              </a:rPr>
              <a:t>than the presenter(s).</a:t>
            </a:r>
            <a:endParaRPr lang="en-US" sz="1600" i="1" dirty="0">
              <a:solidFill>
                <a:schemeClr val="tx1">
                  <a:lumMod val="50000"/>
                </a:schemeClr>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573" y="2743200"/>
            <a:ext cx="3316069" cy="3316069"/>
          </a:xfrm>
          <a:prstGeom prst="rect">
            <a:avLst/>
          </a:prstGeom>
        </p:spPr>
      </p:pic>
    </p:spTree>
    <p:extLst>
      <p:ext uri="{BB962C8B-B14F-4D97-AF65-F5344CB8AC3E}">
        <p14:creationId xmlns:p14="http://schemas.microsoft.com/office/powerpoint/2010/main" val="22688736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Why Does The Protection Gap Exist</a:t>
            </a:r>
            <a:br>
              <a:rPr lang="en-US" sz="3600" dirty="0" smtClean="0"/>
            </a:br>
            <a:endParaRPr lang="en-US" sz="36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52155297"/>
              </p:ext>
            </p:extLst>
          </p:nvPr>
        </p:nvGraphicFramePr>
        <p:xfrm>
          <a:off x="152400" y="1676400"/>
          <a:ext cx="8839200" cy="419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AA10C721-AE2B-4C04-8E90-2142017EF61E}" type="slidenum">
              <a:rPr lang="en-US" smtClean="0"/>
              <a:t>20</a:t>
            </a:fld>
            <a:endParaRPr lang="en-US" dirty="0"/>
          </a:p>
        </p:txBody>
      </p:sp>
    </p:spTree>
    <p:extLst>
      <p:ext uri="{BB962C8B-B14F-4D97-AF65-F5344CB8AC3E}">
        <p14:creationId xmlns:p14="http://schemas.microsoft.com/office/powerpoint/2010/main" val="39638515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Solutions To Protection Gap</a:t>
            </a:r>
            <a:br>
              <a:rPr lang="en-US" sz="3600" dirty="0" smtClean="0"/>
            </a:br>
            <a:endParaRPr lang="en-US" sz="3600" dirty="0"/>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63918" y="1905001"/>
            <a:ext cx="6016164" cy="4038598"/>
          </a:xfrm>
        </p:spPr>
      </p:pic>
      <p:sp>
        <p:nvSpPr>
          <p:cNvPr id="3" name="Slide Number Placeholder 2"/>
          <p:cNvSpPr>
            <a:spLocks noGrp="1"/>
          </p:cNvSpPr>
          <p:nvPr>
            <p:ph type="sldNum" sz="quarter" idx="12"/>
          </p:nvPr>
        </p:nvSpPr>
        <p:spPr/>
        <p:txBody>
          <a:bodyPr/>
          <a:lstStyle/>
          <a:p>
            <a:fld id="{AA10C721-AE2B-4C04-8E90-2142017EF61E}" type="slidenum">
              <a:rPr lang="en-US" smtClean="0"/>
              <a:t>21</a:t>
            </a:fld>
            <a:endParaRPr lang="en-US" dirty="0"/>
          </a:p>
        </p:txBody>
      </p:sp>
    </p:spTree>
    <p:extLst>
      <p:ext uri="{BB962C8B-B14F-4D97-AF65-F5344CB8AC3E}">
        <p14:creationId xmlns:p14="http://schemas.microsoft.com/office/powerpoint/2010/main" val="40596751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chemeClr val="tx2"/>
                </a:solidFill>
              </a:rPr>
              <a:t>Reinsurance Capital Is Plentiful</a:t>
            </a:r>
            <a:br>
              <a:rPr lang="en-US" sz="3600" dirty="0" smtClean="0">
                <a:solidFill>
                  <a:schemeClr val="tx2"/>
                </a:solidFill>
              </a:rPr>
            </a:br>
            <a:endParaRPr lang="en-US" sz="3600" dirty="0">
              <a:solidFill>
                <a:schemeClr val="tx2"/>
              </a:solidFill>
            </a:endParaRPr>
          </a:p>
        </p:txBody>
      </p:sp>
      <p:pic>
        <p:nvPicPr>
          <p:cNvPr id="8" name="Content Placeholder 7"/>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991" t="11000" r="2119" b="1350"/>
          <a:stretch/>
        </p:blipFill>
        <p:spPr>
          <a:xfrm>
            <a:off x="983561" y="1905000"/>
            <a:ext cx="7288056" cy="4267200"/>
          </a:xfrm>
        </p:spPr>
      </p:pic>
      <p:sp>
        <p:nvSpPr>
          <p:cNvPr id="9" name="Content Placeholder 8"/>
          <p:cNvSpPr>
            <a:spLocks noGrp="1"/>
          </p:cNvSpPr>
          <p:nvPr>
            <p:ph sz="half" idx="2"/>
          </p:nvPr>
        </p:nvSpPr>
        <p:spPr>
          <a:xfrm>
            <a:off x="1451514" y="1447800"/>
            <a:ext cx="6227669" cy="467848"/>
          </a:xfrm>
        </p:spPr>
        <p:txBody>
          <a:bodyPr/>
          <a:lstStyle/>
          <a:p>
            <a:pPr marL="109728" indent="0">
              <a:buNone/>
            </a:pPr>
            <a:r>
              <a:rPr lang="en-US" dirty="0" smtClean="0">
                <a:solidFill>
                  <a:srgbClr val="C00000"/>
                </a:solidFill>
              </a:rPr>
              <a:t>Reinsurance Supply Advances to New Peak</a:t>
            </a:r>
            <a:endParaRPr lang="en-US" dirty="0">
              <a:solidFill>
                <a:srgbClr val="C00000"/>
              </a:solidFill>
            </a:endParaRPr>
          </a:p>
        </p:txBody>
      </p:sp>
      <p:sp>
        <p:nvSpPr>
          <p:cNvPr id="3" name="Slide Number Placeholder 2"/>
          <p:cNvSpPr>
            <a:spLocks noGrp="1"/>
          </p:cNvSpPr>
          <p:nvPr>
            <p:ph type="sldNum" sz="quarter" idx="12"/>
          </p:nvPr>
        </p:nvSpPr>
        <p:spPr/>
        <p:txBody>
          <a:bodyPr/>
          <a:lstStyle/>
          <a:p>
            <a:fld id="{AA10C721-AE2B-4C04-8E90-2142017EF61E}" type="slidenum">
              <a:rPr lang="en-US" smtClean="0"/>
              <a:t>22</a:t>
            </a:fld>
            <a:endParaRPr lang="en-US" dirty="0"/>
          </a:p>
        </p:txBody>
      </p:sp>
      <p:sp>
        <p:nvSpPr>
          <p:cNvPr id="5" name="AutoShape 2" descr="data:image/jpeg;base64,/9j/4AAQSkZJRgABAQAAAQABAAD/2wBDAAMCAgICAgMCAgIDAwMDBAYEBAQEBAgGBgUGCQgKCgkICQkKDA8MCgsOCwkJDRENDg8QEBEQCgwSExIQEw8QEBD/2wBDAQMDAwQDBAgEBAgQCwkLEBAQEBAQEBAQEBAQEBAQEBAQEBAQEBAQEBAQEBAQEBAQEBAQEBAQEBAQEBAQEBAQEBD/wAARCAGbAns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U6KK+bviDf8AxQ8XftOf8Kr8K/FXUfCWlR+FE1g/ZbOGfdMJyh4kGeQR3/h6VhXr+x5UotuTsrW7N9WuiPVynKnmtScPaRpqEXNylzWSVr6RUn17H0jRXy98VE+Pv7Pfhc/FGP44yeMNL0u6t11LR9V0e3h+0QySLH+7lT5lbLDpj1ycbT7v4t+KHgbwD4Wg8Y+NvEFvo2m3CI0bT7i7sy7giIoLu2OcKCeCamGKhJSc/d5bXvbS+2t7a+p04rIK1KFGphJqvGq5Rj7NTvzR5bx5ZRjK9pReiaaej3Oqorgvhz8dfhV8WLm5sPAvi6G/vbRfMmtJIJbedU4+YRyqrMvI5AIGRnrWH4C8faDoXhnxt4p8S/GAeJ9L0XXrpbq7fS3thpCgoPse1QWl2Ej5wOd1U8RT0d1ytN3urWVvPz32XXoc7yXG03OnVpyjUi4rkcJ8zcnZfZsr9LtX+zc9ZoryK8/az/Z6sNUg0i4+JVmJrgRlZEtrh4ELqCoeZYzGhweQzAr/ABYrq/iF8YPhv8LNNs9V8c+KbfT4NQbbZqqPPJcnAP7uOJWZhyMkDAyMnkU/rNHlcudWWjd1oxTyLNKdSnRnhqilU+FOErytvyq13byOyorkPAXxc+HXxO0a617wP4nt9TtLAlbvEckclucE/PHIquvAOMjnBxnFafhDxt4X8e+HIPF3hHVk1HSLrzPKuUjdA2xircOA3DKR07VaqQls1tf5d/TzOWvgMXhXJV6Uo8rUZXi1ZtNpO60bSbSerSZuUV59J8fvg/D4W0/xtP44s4tD1S7ksLS9kilSOSdN29eUBXGxuWAHHWo9D/aF+DviHwfqfj7TvGtuug6RMLe8vLm3mtljkIBVAsqKzkhlwFBJyMc1H1ijr760V91to7+lmvvR0/2Jmai5/VqllLlvyS+K9uXbe+lt76bnotFeWeCv2nvgd8QfEEHhbwv44jm1S7ybaC4sri1Nxxn5DNGoY4BwM5PpWh4s/aB+D3gfUtU0bxT44tbC/wBG8kXdq0MzSqZl3RqiqhMjFecJuIHJxS+s0eXn51bvdWKlkOawr/VZYaoqlr8vJLms3ZO1r2u0r99Nz0OiuO+G/wAXvh18W7G51D4feJodVjsnEdzGI5IZYWOcb45FVwDg4OMHBwTg1y+tftV/ADw/4ik8L6p8RrNL6Cb7POY7eeWCGTONrzIhjU5BBy3GDnFOWIowScpJJ7arX07k08jzOrXnhqeGqOpD4oqEnKPqrXXzPWaK5Pxx8Vvh58ONAg8T+M/Fdlp2nXePs0uTKbjIyPKSMM0nBB+UHjmqfw4+Nnww+LJuovAXiuDUbiyANxbNFJBPGucbjHKqttzxuAIzxmq9tT5/Zcy5u19fuMVleOlhnjVRn7JaOfK+VPb4rW38zuKKjnlEEEk5VmEaF9qjJOBnAr5d+FEfxR/aY8PXXxLvPjlq/ha0mvp4LLQ/D8cKCwSNsKs7kFncjDYbsQRwcDOriOSapQi5StfpsrLr5s68tyj69Qq4urVjTpU3FOTUnrK/KkopvXlbu7JW3u0n9TUV5B8H9V+L+ha94p8DfFp5tYsNCWO50nxV9iECX9uy5ZHCfL5icZxycNnOMn0Pwh428L+PfDkHi7wjqyajpF15nlXKRugbYxVuHAbhlI6dqunWhUipbaXs9Gumq9TDH5XWwM5K6nBcvvxu4PmXNHWys2r+60pKzTV0zcorgv8Ahevwm/4ROw8cnxlbLoWqX/8AZdpetBMEkussPLwU3DlG5IA461neFf2lvgf418Ur4N8N+PrS61WVmSCJoJokuGXIIildAkh4ONrHOOM0vrFJyUOZXeyutev5NP5lLI8zcJ1FhqnLC/M+SVo23u7aW6326np1FedeLv2hPg54E1LU9G8VeN7ax1DSDALq1MEzyhpl3RqqohMhK84TOBycVoeFfit4H+JnhDUPEvw68TQanBaxSq7RqySQShCQHjkAdT3GRz2zUvFUkpOMk2k20mr6EyyfMKdGOJqUJxpu1pOMlH3tVra2qaa7rY7WivAv2bPjfbaz8LfAy/Ezxh53inxbPqENk1xCVN40Nw67QyIIwQuwYJBPHUmvXvFXj3wl4Jl0mDxRrMdjLrl6mnafGY3dri4f7qKEBP4nAGRk1cK0JwVRPR2+9209dVp5mmYZJjcux08BODlOMpJWTalyNxbjpdq8Xrbo77M36KK+aP2kfiT8VT4zHgj4LaybK88K6BceKtdZYVl86JSoituQcMwDHHBIYVGJxMMLDnnr6ejb+5Jv5BkuT1c8xSwtKUY6NuUm1FJd2k93ZLTdo+l6KwPAPjDTviB4K0XxppTD7NrFlFdquclCy/Mh91bKn3Brz7xN+1J8ENO1DUvCEPxHsk1yFJrdCsMrQJchW2objZ5IbcMct1GOvFPEYinhouVRrr1Wtu3cjDZNj8ZXnh6FGUpQfvJRb5bOz5rJ2SZ7BRXg37PXxttL34P+AL74o+Lt/iHxfc3lnZzTwkG8mS6kRUyibFO3YBnGfevWfGHj3wj4Cg0+48W6ymnpql7Hp1mDG8jT3L52RqqKTk4PbFXGtCUee+mn3u2nrqtPNF47JcZgMbLAyg5SUpRVk2pcknFuOl2rp/dqdBRXmnj79o/4MfDLWW8O+L/GkVvqkaCSW0t7We6kiUjIMghRtnBBw2Dgg1r6f8ZfhlqvgG4+J+neLrW48M2ik3F8iSEQ4IBDx7fMVhuX5SueRxzUrE0XzWmvd31Wnr2IlkuZRpQryw81CbSi+SVpN7KLtZt9Lb9DtKK8ivP2s/2erDVINIuPiVZia4EZWRLa4eBC6gqHmWMxocHkMwK/xYruvGnxE8EfDzw9/wAJV4z8SWel6WSoS4kYt5pYZCxqoLSEgEgKCcAmhYii4uamrLd3WnqFXJcyoTp06uHnGVT4U4STl/hVtfkdHRXB/Dj45/Cv4tT3Vn4C8WQ6hd2S757V4JbedUzjf5cqqzLyPmAIGQDyaw/EP7VPwD8L+IJ/DGsfEO2S+tZfJuPJtbieKCTONryxxtGpByD83BBzih4mjFKTmrPbVa+hcMhzWpXlhYYao6kVdx5JcyXdq10j1iiua8SfEnwJ4R8Ijx54h8U2FroDokkd+JPMjmVxlPL2ZMhYcgKCTWL8OPjx8KPixe3OmeBPFsV/fWkfmzWklvNbTCPIG8JKill5HK5AyM9ar2tPn9lzLm7X1+4545Xjp4eWLjRm6cXZy5Xyp9m7WXzO/orM8S+ItI8JaBf+JtfvVtNO02Bri5nZWYRoo5JCgk/gK8c/ZX+PyfGTwjqdz4k12zk8Qafdzz3dtDbtBHa2bOfJOSMFcKeSxbjk1LxFNVvYN+9Zy+S/pv0T7G1DJ8ZicBVzKnBulTlGMnZ7yvbpbS2uujce6PdqK8ks/wBq/wDZ8v8AxCvhi2+JNk13JN9nSVredbV5P7ouCgiPbndg54NetAgjIqqdWnWXNTkmvJ3MMbluNy1xjjKMqbkrrmi43XdXSuLRXyZ8ePj78RfhR+0dYwadLdX/AIM07Q7bUdc0yOJGC28k7wyTg43blLRkYOMgZ4JNeoftIfETUtC/Z21n4ifDrxD5E7QWVzp+oW+1wY5biIbl3Aggo57d65P7QpeyqVVf3G0110bV/R2dvRnuS4Rx0Z4GN48uL5VCV3ZOTStLS6aum9Ho7q57HRXF6z8TvCHw+8B6Z4u+Inia20y2ntYN002S80rRhiERAWdjycKpOMnpVX4efHf4UfFSa6tPA/i6G/u7JPNntHglt7hU/vCOVVZl5HKgjketdkqtOFR0nJcy6X1PGWU46VCWLhRk6UXZzUXyp7fFa34nfUVznhX4h+DPG3hl/GPhfXoL7RojKsl0FeNUMWfMDBwGXGO496bo/wAR/BGv+CW+I2keIbe48NpBNdNqAV1RYoSwkYggMNuxsjGeKPawte62v8u/p5mM8DioOUZUpJxlyv3XpJ3tF6aSdnpvo+x0tFZfhjxNofjLQLLxP4bvvtmmajH51tceW8YkTJG4K4DAcdxXzV4Dt/jP8X/HHxJitPjxrHhyx8M+JrjTLS0t9Ntp1EQZioywB4AA71lVr+znGEYuTd3pbpbu13PSy/JJYyNedepGjGjbm51PRuXLa0Yyd776aH1TRXzvpXib4t/CH40+Evht478fx+ONB8cQ3SWd1Np0Vpd2NxAgcg+Vw6HKjJ5+btt+b0D4gftFfBr4YauNA8Z+NYLTUggke1gtp7qSJCM5kEKNs45+bBI5FKOLpOHPN8urWtlqunbz06FV+HMbGtTo4Ne39pHni6alK8buLdnFSVpRad4qzXazPSKKwvDvjjwh4s8Mp4y8O+IrG+0R42l+3RygRIq/f3k42FcHIbBGOcV5xH+2B+zpJqq6QvxIgDvL5CztY3S2xfPTzzH5eP8Aa3bfetJ16VNqM5JN7a7nJh8lzLGSnDD4ec3D4koSfL/istNup7JRXifjDx14psf2o/AHgjT9bkTQNX0S+uruzVUKTyIshRycZ42joe1eh6N8T/AniLxdqXgXQvEMV/rWjruv7e3ikdbbth5Qvlhs8bd2cgjGQaVOvCpps7tW78u9i8Vk2Kw1KnVUeZTpqp7qb5YuTj72mmq9NVqdTRRRWx5IUUUUAFFFFABRRRQAUUUUAFFFFABRRRQAUUUUAFFFFABRRRQAV8pfEDwpr/jH9s46V4c8daj4Tul8CpMb6wiSSRkF0QY8Pxgkg/8AARX1bXGj4V+Hh8WG+MQvNR/tptG/sMweYn2XyPM8zdt2b9+e+/GO1cmKw7xEqfZSu9bfZkunm0fQ8O5tDKKleq/ilSlGOikuZtWummradUz5g8V+Ada0D4x+G/B/7SfxI8SeLfA+tXCtoVy0y29i+oKflt76FQeuQFYMM59C4Xovjt/wnWpftYeA9E8IW/haa6svD095o8HiYT/YftJeTzWUQjcZQkaFew256gV9BfFD4Y+Fvi74PuvBXi6GY2dwySpNbsqT28qnKyRMQQrDkcgggkEEE1z/AI7+AXhb4heHdA0rW9c15NX8MKv9l+I7e6WLVIXAALmRUCkttUt8oyRkYPNccsFUhHlhraSknfVqzVm31j0b3Vuup9Tg+LsLVqUMRjPdkoVKUkoLkXNGyqxhHlXvfDUirNpXW9l5hffD7486x8Z/APjvx/q/wk0i70a5ljA0e6vYr3UbVwFlhCzIfNwpOBkYLnnmvPNK/wCTaf2if+xx1P8A9GQV9BeCf2ctG8O+Mrb4heLfG3iXxt4g0+JodPuNbuVeOxVhgmKNQAGIJBJJ65wDzVm3/Zz8EW3gfxn4ATVNcOn+OdSn1TUZTPD50UsrIWEJ8raqjYMBlY9eTWVbAValKcYqzlGotXfWXJa//gLvbT7zop8VYChKnTlNSjB0LONNxjaFWU5JJttpJ6Xs220klY4fxb4Y0Cy/Ybm0y30m1S2i8GwXqoIgB9o8lJPN/wB8v827rmuUk8F+J9f0f4KeOvhn4z8MJ4+8P+D7Z7fQdcmB+3Wz2yh5EQHeCMuCwAHT5l28/RWq/DTQtX+GEnwmubu/XSJNJTRjMkiC58lYwgbcUK78Ac7cZ7Vx3in9mjwhr+keEbbTPEXiHQdY8D2MenaRrmnXSx3qwJGE2SkLtcEDkALyWxgMQerF4Wc68qtNae5azs1yue3TRSW+jV0cGWcS4alCUKtRpyq1ZXceeLjUp8tpLdqT0lb3ktVqjh/hR4zt5fiH448L+NvhEPBPxI1XRf7T1Ga1vjc2mqQRr5ayoAxRDlui5z82WzkVr/sXyxR/sv6FJJIqpGdSLsTgKBdTE5/Cuz+GnwJ0P4e67qPjC/8AEmueKvE2q262lzq2tXAllW3BB8mNQAETIBI55HXtXJ2H7IvhbSbi+07R/iH420/wlqM73F14YtdT8uykLn5o8hd4iYcFQckcFjWUMPiKaTsm3Fx6K3vXV+m29lv0Kx2a5Nj6VfCKq4RcqM72nJN04ThKMFKTkl7y5FJ2SVm4qx81aHY2esfs7fBXTb6FJ7S9+JnkzRuMq8bzyBlI7ggkV9P/ALT+seCNH8PeHdH1z4dDxlq2s67bx6Doy3JtY5r5RhHlcEDYoIBDAg7gCMZIt6b+y18PtL8I+E/Bdtq/iA2Pg7Xh4isHe4gMslyHL7JSIsGPLHhQpx/FXT/F34PeHfjFotlpus3+paZeaTeJqGmanpswiubO4Xo6MQR9R7AgggEEMJWp0JQSV3ydtoxgna+l/ddr9bM6cx4nyzH5tQxDnNUo1K8nbmi0qk3KL91qVtubladrpO581fGO++NF78RPg5f/ABU0DwbocX/CY2cenWulXEs98v72PzBJIfk8vGwYXvjPau++Hei6Ze/trfFLWLuzilu9O0nTVtZHUExeZBEHK56EhQMjsSO9bz/sleGNV1HSvEfjD4i+N/EHiHRb+C/stUu9RjZ4PKbcsSRtGY1jLBWb5dxKj5h0r0PQvhX4e8PfEnxJ8UbK81F9V8UW9tb3kMsiG3RYVCoY1CBgSFGcsfbFPDYSrCsqlTbmlLe71p8q+d/uJzDiXLlgJYXCytL2E6fuxlGN5VoT0u2+VxUrtu7e61Pn3UpLzw9+0X8drnwzGbe7PgD7fGsAxuulgj2yYHVs8565J9a7X9nfwf8AD7VP2TdI0jVbO0k0XWNKnm1l2wu+Qs/nSO/UMhUgN1XYMdBXpWnfCfw3pvxQ1v4sRXWoSarr2nRaZdW8rxm1EKbcFV2btx2DOWI5PFecXn7IPhrZf6J4e+JHjbQPCWqyvLeeG7DUFWzbecuiblJRG7rzkcdMYUMLVoxaUVK6krPZXnKSv5NSV7dtn0yq59l2Y4aGFnXlRcVh5c6i226VPkktNbp6we292tGeR3ovtQ/aK8F6N8B7rwdqmmaJ4K3+GD4lubq4slUTukrwvHlzMNpXnosZ6bRXoNp8Pvjfe/HzwZ8Q/iFq/wAKtLu9PiuraaDQru8ivdUtXjIKFJk/ehCQRyMZPtXoPjP9m34eeKtF8O6bpZ1HwxeeEYxFoep6Lc+TdWaAfd3kHep6ndySScgk5Z4B/Z40Twj4wX4ieJPF/iLxn4nhgNraX+t3IkFnEQQRCigBCQSCeepxjJy6WEqQqrm1Sm5Xvpq29t762ttbr0N8TxRgK2F56M7TVKdK0qfNUlzcyvz3UbSUuaT3UrtJ6M9K17WLbw9omoa9eRTy2+m2st3KkCb5GSNSzBV7tgHA7187ad+z38HfjJp8Pxm+D/ifxP4Iu9eD3AudEvDbgy7yH8yEE7SGByqMoz9a+l2VXUqygqRggjgivDZv2U9I0fU72++GHxN8Z+BLbUZmnuNM0m+X7D5jdWSJ1Own6kAYAAAxXRiqLqTTcFJW9Gn5Ps/VbdenzXDuY08BTqKOJlQqtq0rOUJR1vGcVfrZp2kt00tzA+F3ir4n+GviJ4y+APxF8Vp4vXTPDx1jTdaMIjuBE2EMUwBOWO8EZJPB5IIxp/sXyxR/sv6FJJIqpGdSLsTgKBdTE5/CvQPhd8FfCfwrXUrvTrrVNY1nW2V9U1nWLn7Te3hAwA74ACjPAAHvmuGsP2RfC2k3F9p2j/EPxtp/hLUZ3uLrwxa6n5dlIXPzR5C7xEw4Kg5I4LGueOHxNOz+JuLjvt711d9bLRvfS/U9nGZtk+Y0q+F5/ZqUqM+ZU7KcqcJxm1CLtByc7xWi015bnzFdwWF9+xZ4BttSl2WVx4/Mdw+cbYme4DHPb5Sa+g/20NF0TRPgro17odjbWepeH9a05fDv2dAjQy7wBHFjoNgJ2jj5AewrlP2ifg34X+G3wO8DfDDRJNSvtHbxzaCQ3kqtMyT+cXBaNUAHzEDABHrXqfh/9lvw7p3iHSNZ8TePPF/i208NyibQ9M1q/E1rZOv3H2hQXZcDaSeMDg1hSw9SSlQS29mm77csYX9dtPPsfTY/Pcv9phs5daSgq2IqRhyv31Kast7K+0ub7Ldr7PiPh7o+iaj+3F8RNT1WCGXU9O0SxksRIATGXgt1kkXPRgCFyOzkd6n0q3ttH/a6+I+n+HY0isdQ8EpfatFCMJ9u3KEZgOA5RifU7mPc1gf8Kti+I37W/wATZo/E+veG9T0mx0uaw1TSLjypYy9uiuhBBV0YAZBHYc9c+7fDb4I+FvhrYaylnqGq6vq3iNi+r61qdwJr27baQMvgAKu44AHGec0UaFTEUY2jZJ1He+93ONvvet+iXy8rOMxwmAipTquU54XD0/Z2dl7tKfNe9rJK6W/O9ktX8s6F4Q1DWv2FvDPjLw9lNe8Canc+IrCVR8yiG9lMo+mzL47mMV3vhDxfZftK/tF+FPEenjzPD/gHw3Fq8qfeVNVvEBEZ7bkGPo0LV6a8Xwk/ZY+Dlv4X8Q65eDw3Gbm1hbUE+0TXTzeZK0J8qMKSQXA+UDA5PeuY/Yk+F8nw/wDhO+uahpsllf8Aiu7bUfJmH72G0Hy26N3+7l/+2la0qL+tRgnpFRlLylGPKvv0a/wXOnG53RrZdj8z5Wm6tWOHk1a8cQ37RL/DGMtvhdTXc981TUrLRtNu9X1K4WC0sYHuZ5XOAkaKWZj7AAmvkL4JeIvjvfXXiz4weH/gdbeJIPiHftcwXl54hgsmSxiLRQwCJwTtUAjJxu447n6k+Ifgix+I/gzVPBGqanqOn2Wrw/Z7ibT5ESfy8gsqs6OoDAbT8p4J6Vo+GvD+meE/D2m+GNFhMVhpNpFZ2yE5IjjUKuT3OByfWuurhp163O5NJKytbVve90+iSXqz4nKs3wuVZdWp+yjVq1ZJNS5lFU4+9vCUHeU7O17LkWmp8o/BbxH4y8B+APi58GNY0WTQvEPhnTr/AF7QtPW6W4MFpcRO6xxyJxII5CvzDvJ0BGK7P4PeFvA15+xdb6fc2lm+mah4eu7vUZGVTm4xIZJGP99HXg9RsXHQV6vqvwl8N6r8UNL+LTXeo22s6bp8ulvHBJGLe9tn3HZOjISwUsSMMvOM5xXnj/sg+D0e+0jTPHfjPTfB+pTvcXXha01EJYMzHJVRt3LGTyUzz644rilhK8abppc14OC16Jvlb9U1fzW3b6WtxDlmY3qSqOhOc6daXLFtc8VKM4rW92/fg22rykm09TxrSfCN54i/YF8Pa9ou5NY8HXVx4isJE+8jW97MXI+kZc/VRXXWfjCz/aR/aB+Gw0/bJonhDw+nizUIwcql/Oq+XE3bcjeUR/wKvf8A4efCzw18N/h3a/DHSZby+0e2iuIc37pJLIkzu7hyiqpGZGHCjjFc98Ef2c/AXwEGrnwbdatdSa00Rnl1KaOR0WPdtRCkaYX5yecnpzW8cJUVeL+x7rf+KKaX48r/AO3R1+LMBUhjqurq+0rOg7fZru079uWN2v70meYeHvFfirWPiH48u/2bPg9oGTqzWGveJtf1SYR3d7FncqwglwiljwnBBBwOK8u8Ii9j/Zl/aEg1E6f9pj8SXYnGnAi0Eu+IP5IbkR5Hy5524r6E1D9lrSD4n1rXPC3xM8beFrDxJcteatpWj6gsME8zffdSVLRlsnOMnnAIGALWi/srfDfw74K8X/D3RdQ1+20Pxk6SXVv9rjc2hXH+oZ4ywzgZ8wv0FcU8DiatKUZLXklHdWu7bJJWWnr38+6lxNkmFivZSbvLDy+GbnalKLlzzlJ3aV+VRSjZWVtEcv4t8MaBZfsNzaZb6TapbReDYL1UEQA+0eSknm/75f5t3XNcPpiR6/8AEb9mPSPEyLc6Wvg/7dbxzjdHLfLZqQSDwWXZGw9DivpfVfhpoWr/AAwk+E1zd366RJpKaMZkkQXPkrGEDbihXfgDnbjPaud8Ufs9eCPFXgTw14IubzV7R/B8MEWh6zaXIi1GzaJFRXWRVC5IRdw24JAIAIBHficNOWJdamvdXI0u/K5/kpJrzR4+W8TYOjSqUsRKV51Kz5rXcVVpOCmtd03qt7bamH8cdO+HOgale+PUuobL4lf8IvqsGg7Lp4proR27sQI1IEpXdkbgcdugx5P+z7of7Qd18DdHs/AmlfBe48MarbSmVdUXUWuLkszLL9q2Aoz5BU9RgADgCva/AX7PGh+E/FrePvE3i7xB418RrbNZW17rtwsotIGyGSJAAFyCQTz1OMZOedm/ZH0Sxk1Cw8EfFHxz4S8P6tK8t3oel6gq2oL/AHxFuUmMEcHrxx0wBhPC1nN1OX4k1ZO3VvXve+tuvc6cHneWYfBvLXX57OElOpCUo+7z+7GKalFR5k4X6ufw3R5rb/BLWP8AhQnhTwLqHxb8DQ+ItF8WHUvC8keo/aNOu5QSUsx5ihnIeRztVXI4GDk10nhnxvr+k/HXwxB+0D8HLDSfGWrW82laJ4p0e/eS0uUAJaJod5xnd1bLAsPlA5Hpetfs1fDDVvhnpnwttrO90vTtEmW7028sbjZeWt0CT56ykHLksSSQRzwBgYreDf2c9N0HxhYePPF/j/xT421nR45ItLfWrpXisg4wzpGqj5yOCxJ7HGQCLhhatOvFxWi5b63TSiovfVSsrJrdb9UVV4my/GYfEPFVHJy9tZcjhO9S7TjKEuXlk7OpCfMt7J3R6zcoklvKkiBlZCCCMg8V8P8AhC51DTf2AvGN3owKXMl9dwSvGPm8h7uNJBkdtjMD7E19yEAggjINeTfDv9nTw78O7fxHoFv4j1fVvCviJZlfw/qLJJa24mP7zZgBuR8v065PNXjMLUxEpKG0oSjfs24tfJ2toeFw3nOFyvDTWIeqq0Kqja6kqbnzR7JtSVr6aM53x54U8Bx/sb3ulwWNl/Y1p4RW9smCLgXAtxJFMD/faTBz1JY+td78Ab3UtR+CXga+1eSSS7m0KzaR5CSz/uhhiT1JGDn3rz6P9jvwsbWHwzf/ABJ8dX3gu3nE8XhibUx9jGG3CNiFDGMHkLkEdc55r3q0tLawtYbGyt44Le3jWKKKNQqoijCqAOgAAGK6KMZyrTryjy8ySt6X7etl6E51mGDlgfqeGrOs5VZVXJxcbKSStrq5PeVtNFZs+dtR0vT9b/bYv9G1a0iurK++G7W9xBKu5JY3usMpHcEEivD/AIxX+q/BH4a+PP2avE888+j3Yt9V8E30uT5lr9siaW0Lf3k+Y/gx4DKK+zR8K/Dw+LDfGIXmo/202jf2GYPMT7L5HmeZu27N+/PffjHas/4z/A3wP8ddAttA8ZrewiyuPtFreWMiR3ELYwyqzow2sMZBU5wD1ANediMvqzoSVP425rycZSb19Lprz06s97J+LsDhMdhFik5YeEKPNprGpSd1OPp8L7xk+tj5++JbeO9U/aI+Fej+EofC893Z+Dxe6RD4mE5sftRDea6iEFjKEjQr6bc9QK6e++H3x51j4z+AfHfj/V/hJpF3o1zLGBo91exXuo2rgLLCFmQ+bhScDIwXPPNeq/Ej4EeDviXo+i2OpXeqabqPhvadI1nTbgQ31myhRlXxjB2rkY6jIweayfBP7OWjeHfGVt8QvFvjbxL428QafE0On3Gt3KvHYqwwTFGoADEEgkk9c4B5ro+rT+sNtXXO5Xvpvfbe/Ts116Ex4mwP1Gm4SUKkKU6fK6blJ83P8MrqKjJS96+qd2lLQ+ffEOt3/wAKZvjR8BdLPl3Pi3VbSXwzF03LqrrFMqeyKcDHdTWf4sur34XeC/H37K2hyym71jxNptl4f3NktZaiodwO+1TE6E+slfVPiz4D+BfGfxR8O/FvWPtw1rw0gS2jikQW821mZDKpQsSjOSu1l5xnNL4k+BHgfxT8WNB+MmqG/wD7c8PQCC3ijkjFtLjeUaRShYspkJBDDkDriuZZdV5VFvS/I/8Ar0ndL16f1p3UONMsj7OVaLb5VUnpviIKCg/OL9m7v/p5I7Hwv4fsfCnhvSvDGmJstNJs4bKEf7EaBR+gr5P+D3g34qeJviH8Ybj4ffGVvBdtD4yukuLceHrbUftDlmIfdMQVwOMDivsSuN8AfCvw98OdU8U6tol5qM83i3VX1e9W7kRljmbOVi2opCc9GLH3r0a9B160ZvZKWza1du1uzPjcozz+zsLjOazq1VC3NCM02p80rqalHbZtb7HJeB/gBd6P47g+J3xI+I+qeOvEtjbvbadNc2sVpbWSOCHMUEeVViCRnPQnjOCPDP2df+GgtSk8e+Ivh9bfDN7u88VXserzeIzff2h5ykERkwggRKD8o7HdX2lXjXij9mfRtR8X6l448DePfFPgXVNbIOqjQ7tUgvW/56PGykB+T8wPUk4ySTz1sI4ThOinZKSsnZ+8073e+2t9dT1cp4njWhiKOZyjepGCi3C8IqDb5OSHLyxd7rlVuZJ21ueaeF/Dr/B7wP8AGXXPjNc+DtT8P6rJHc3nh/wje3BjguJN0csJRwjQ+aWiH3ux6AAVyHxju/jNd/sz3ltcfC3wV4J8AW1lZtbWU9/Ld6ikJlj8kREfKJCWUkv82C2fmNfReg/s2fDTQ/h1rnw3eDUNRtfEzNLrGoXtz5l9eTk5Ezy4HzKwDLgYB5wSSTycn7HfhzWNC/4Rfxv8UvHviTSLaHyNOsrrU1WKywNqSKqph5EHClwVAz8tclfA15UnRgtORJardXum7Xdrrl6b3se/geKcojjfruJneUa0JawlrGEYRThBT5IzvF3lO7tZp3un418XdN+I/iL4g/BzS/hdqkVl4kv/AAA0cN3NLs8tGt280h8EqxTcAQMgkEY6j2r9jO78Gf8ACqf7D0HRf7J8QaPdvZ+KLWc5ujqKkh5ZWPzENjK9hgqPumu0074F+FdO8VeDfGC6vrU9/wCCNHOiWAlmhKTQGMpumAjBZ8HqpUZ7VcsPg74Z0j4q33xc0a/1Sw1PVrRbTUrKCWMWV9t+7LLGULeYMDDKw6e7Z7qWGnSxMq+6k5X8k22rfqvO/Q8rN+JsDmWUrKk3FQimpJNc01Ob5J94uMrxf2ZeTZ3dFFFegfnQUUUUAFFFFABRRRQAUUUUAFFFFABRRRQAUUUUAFFFFABRRRQAUUUUAFFFFABRRRQAUUUUAFFFFABRRRQAUUUUAFFFFABRRRQAUUUUAFFFFABRRRQAUUUUARzW8FyoS4hjlUEMA6hgCOh571JRRQO72CiiigQUUUUAFFFFABRRRQAUUUUAFFFFABRRRQAUUUUAFFFFABRRRQAUUUUAFFFFABRRRQAUUUUAFFFFABRRRQAUUUUAFFFFABRRRQAUUUUAFFFFABRRRQAUUUUAFFFFABRRRQAUUUUAFc34o+I3gbwVq/h/QfFfiex0vUPFV6dP0a3uJNr3twFz5aD1xjrgZIHUgHpK+I/i/wCHPi1+0Z8R/iLq3wy8H+HdX03wbaJ4P8O6rqXiSXTpNO1u3mhvrm8t4ks5xOVuI7OI5ePm1dc4YkS5JSSe2778q3/FpLzaK5bxb+S9X/kryfVpOx9uUV+dfjL47aF8Tbfxh4+8d/E3xF4K1iHwLpuofDbSLDxBc6cZda2TpeJDbxOq390moRrbPC6yYVQNgDkm34un8e3vgb43/F7xF458aWHjLwHr2gHSba28R3sFlpc7afpclzGtokogdHeaVWSRGXBOAMsTpGLlNwfTd7r4lHTu091001uyG/htvLZedk9e29l6PTQ+4fiH8TfAvwo0KLxL8QfEMOj6bNdRWMU0kcknmXEmdkarGrMWODgAdqr/AA7+L3w1+LEN9L8PfF9lrLaZIkd9DHujntWcZTzIpAsiBgCVLKAcHGcGvGf26tSXSfAXw81WXxfp/hVbX4k6BM2t6gsbW2ngNIfPlEjIhRep3MB7ivmr4hfETxvFr/xD8U+BPjJo3xHtNR0/wvZ678QPDwfTbLQtLXUZUnsXnsWm2/JM8r3ETGWKNnPy7VNRTfPe+/M4r/wGLu99Ped72Vlpd+67nGyi1/KpffKUbLzstFq297LVfpXXNfED4keCvhboK+JfHmux6XYSXMVlE5ikmkmuJTiOKOKJWkkdjnCqpPBOODXwlpmteKLrwnceG/Dfx0i1Dw1e/E3whpML+DPF2sakmnpcyEXttDrFyA8qSKY2Mcc0nlMWzs3AVP428FWL/Exvhpc+IvGNz4f8LfG3w3a6PBN4t1R5bOC90dZ541nNx5pHmgshZy0e9whUOwNwi5yUdryjH73Sv+FRW9GQ5KKbfSMpfcptfjDX1PvTwp4s8P8AjfQrfxL4X1AXum3TSLFMI3j3FHZHG1wGBDKw5Hai28W+G7zxTf8Agm11aGTXNMs7fULuyGfMht52kWKQ8YwzQyAc/wAJr82z8Q/HuuWHgvTviJ8UrTSPC02k+I7q01PxT461XQLe71OLXbuIr9ttDvmngt1g8qGR9oUsVViONSfxT45tbi+1rxD8Qb+4ivvBvw5h8XeK9MF3p9x/YcmragtzeB5EiuIN0JXfKURlVnf5eoiL5+VraUuXXpfmSbfRXjd/3de6VVE6blF7xV/XWN7d9JWX97T1/Q/SvF3hvW9c1rw1pWrw3Op+HXgj1S2TO+1aaMSRBsjHzIQwxnitivk79i5/Aj/FX49D4ZeL7nxN4ZTWtFTT9Qm1eXVA6jTlDJHdyu7zRo+5VYu2AuASAK8X+HXjf4iap8XdM1DX/jDouj+PX8f3unaroEnibWrvVZNPS4mH2L+wkje1it/swR47gIqD5JDLlmy/txh3Sf38v/yWv4Xdrzf93Kp2bX3Xf/tv+dtbfodq2raXoGl3mua5qNtYadp8D3V3d3MqxxQQopZ5HdsBVABJJ4AFUNG8Y+GfEOp3mj6Lq8V3d2Fva3dxHGrYSG4VmhfcRtIZVYjBPTnFfmvo/iQ614B+Kfga6+ImsePrrW/hp4j1CfVNH8bajcAzWx3q2raTcfvtJvCx8sRxyCGRBJGYyowOqm8UapqN1D4P8FfFXxQPC9xqHwq061n0zxVdyFba7Nyt2sVyJWceZt2uQ2TtGT8ow4Rc7JdXBL/t+Uo+ujj22HK0W/JTb/7dUH+Kl3P0Yor4CutC1HwZN4v8QaL8QPHhn8DfGvQPDWgQ3XizUbmC10u7m003Ns8ckzLcK/22cEzB2A2gEBRXOXHxVk1n9ofw1e6H43v7KbVfijeeGtWsLv4i39xrX2AtcW7QzaRCkdpp1pvWMwHLSkmJg5diailL23Jybztb/t5U2v8A04r9rO1wqfulNy2jf8Oe/wD6Q7d7q9j9D/D/AIi0HxXpUeueGdYs9U06Z5I4rq0mWWKRo3aNwrLkHDoynHcGtGvyu8Ga1LongH4ZeCP+Fh6Zofgsx+KX1SXxD8QdW0ezXxBDqW1bWe9tpDLDMltiVLZnRGLvJtZ+TuePPiD4l0jwz4J8U+Lvj9J4gn07waL62sYPFOreFr7UVTUJvKvtJlngWHVbxoliieC5gYyAKw4my1rllZp6N2/9K/Pldu6ak2le1Ti4SlHqv80v117NNJN2v+kmueIdC8M2kV/4h1e0063nuYLKKW5mWNXuJpFjiiUnq7uyqqjkkgCoPDfi7w34viv5/DWrQ38el6hcaVeNFn9zdwNtliOQPmVuD2r5/wD22bbQtf8Agf4S17xPdalpGm23jXwpfXkzapPpjWcD6jAsrzyQyJs2JIx3E/u2AdSrKrDxPRNAHhnSNd+MHhvxb4nt9aX9oT+yoRB4guxYNp9zrUNvPC1oJPs8qyJK5ZnRnJKnd8q4VL3qkoT0tLl+d6ST++o/u+TzqSSpRqR6q/8A5LUl/wC2L7/mv0ErO8P+ItB8V6VHrnhnWLPVNOmeSOK6tJllikaN2jcKy5Bw6Mpx3Br88fBPxVfxJ+0R4CvdE8bahbp4q8Z67o2t6dd/EW/v9aNr5N6qQX2mxpFZ6WiyRR+QifvQFUhid7V7V+yb9s0H9iHVo/hXeTaj4r0yPxIsVrLqUt9Lb6vHPceVAyyu5ibiE+V8oJfcRlyTHPag67Wyvb7m/lZrXvpbqbezvW9jfW6Wvm5L84v5a+S+pte13SfDGiah4k1++jstM0q1lvby5kzthgjUs7nHOAoJ/CptM1Kx1nTbXV9MuVuLO+gS5t5k+7JE6hlYZ7EEGvzVl8ZeDL6K+0T4b/GLxf4nS/8AgV4qv/F+n6n4jvr+KPWVgtgXniuJGWC6BeUPEAuwbcIm75tHUfG0lj4d8SXeqfE/xHpHxY0GPwxb/DDw3a69c263tm9hYmMQacjiK+jnna6Sdmjk2hCCUCCtowvNwfS3z9+cHbvdxTjteN30sYOXuxkut99LWjCSv20k1LezsvM/Qrw/4u8N+KptWt/D2rQ30mhag+laisec212iI7RNkfeCyIeOPmFa7MFUsxwAMk1+cFxrvh/RPH/xc1Dw38SdasvjCnxfs4fDfhq11+4iS9hlNis6jTlcRXMTx+eJpGjbYsQO5Nop03xeuLz9orwxrHh3xrdWd1ffFK78P6np+ofEC9vdXNkGuIDBcaKkaWVhZF0jMO7dIcxtuLMTWUHzwptbzUfS7UH915q/VJdet1P3bqPpFv1suf8ASDt0b7H6D+E/Fvhzx14dsfFvhLVodT0jUozLa3cOdkqhipIyAeoI6dq16+NvBmsav4f/AOCXl1rmgareaZqVh4E1W4tLyzmaGe3lUzlXjdSGVgeQQcivOPjNDqXgPx1p3gbVvioPDXhGPwPBrej6h4v+JGu6X9r1eSSX7bcRXULu9zcxgQMtu7FVEhKRHe1Oq1TqSh2/yk/yi/m10u04puMZd7/g4r85L5J9bJ/fll4m0PUde1LwxZagsup6PHBLe24RgYUmDGIkkYO4I3QnpzitSvzs1Dxh8VNc1JPDWv8Axa8TSS3+ofCmyu77Sb6+0vzUvftAvHijYRS2/wBoAUuNiMTjIBAxpfESW98HR/Ej4aWfxfv/AA94a8PfEjRItPTxP4m1ZLKW3udHS4l0661iORrqyt5JmLiRpCocKhBD4NSXK5J9Jcv3Omn5/wDLxaWbdmt7Cv8AD5xUvvUn6fZfZK613P0Bor4Y+Efx+03Qtc+EGv8Ajbx7rHh3wXNoPi/R5LzxL4rF/Yahf219a+QyagVjjvV8tZ/s8zr5jxg8sSxPFfBfX/iN8TrdPEMHjTxrrWraH8LdT8TeHtPbX7+OO51hNc1JLWSeFZV88hI44vLlDKVwrKQAApPljzdPe+6Km/vahdK/Va9RwXOn3TivnJxj9ycrN+R+jlFfl3onj7xla/DbxP4g8JfH7TrnUpvhfrWp65Y6V4y1zWdTS+SBDHd3K3CeVpN1FMWXYrQ7tzKqN5Y2/ct34f134afs1eIE+F1xrmqeJIfDN5qOmyalqVzql1PqbWpdW33LuxLS4IQHbk4AAOKK37iMpS15VfTrrJaeXuvXzWm9lS/fThCOnM7a9NIvXz95aeuu1/X6K/Pm9+JnwY8K/C3Ub/4dfHP4j+KL7V/DmijxIlv44n+yafdz30MT3V9qU6zto8zNI6TLGEZYUkKxqyKy+eWnxTntLbVfDWq/Gi60fwPbfFnw3aXF74b8d6nqFnbaVdaZcNdRw6rcMtw9q0kTF5MhFZZGXbtyL5G5uCfVK/S7nGH3e8nftuk9CVNOHPZ7N+dlFy276Wt32bR+mWseLPDugajpmk6zqsVpdaw0y2SSA4lMMZlk+bG1QqKWJYgYFWdD1vR/Euj2XiHw/qdtqOmalAl1Z3dtIJIp4XAZJEYcMpBBBHBBr4G0vxDq2ueLdM8DeEviD4o1n4X6h4r8WaV4eu4/EV5N/aWnL4b8x4kvBL5tzDFeGcRSGRipT5W+UGvPJvHvhe1+BHwv8G+H/HNzbS6d8J01WCXUPifqGlWZ1JmKPHYw2ge41DUYpo2QWplWKBSiLGM4GDqKKba6Rfn70ZyfzSjbfd7mqhzOKvu2vLSSivvb+77j9M7bxb4bvPFN/wCCbXVoZNc0yzt9Qu7IZ8yG3naRYpDxjDNDIBz/AAmtevkj9kvxFqfi74sy+KNa1F9Q1DVvgz4EvLu6dstPM7agzux7ksST71w+qS+JbT4X/Fr4ov4+8bx3I+Kd34c1TUYvEF840XwuusQJdG2hEhjt/Kg80+ciCSNWchgAMbTg4VHSe65temlRU18rtNvorvyMYTU48/S8dOvvU/affo0l1dl5n3fRX51+L/FGnfYvF+gfDL48yJ8KbHxXoCaTqms+LNUk0a9upLS4a+0p9eglee3tSy2z+Z5rIsx8s8OVrK1H4peIvFGgfC7StX8Yt4d8Atp3iCD+0/GHxIv7Ox1LVLW+EceNdsEikvI1h3tbGQr5iAsd7oDUXvt3/wDbebX8l3dtk0zRq2/b9Wrfhd9td2ml+jWva5pPhjRNQ8Sa9fR2WmaVay3l5cyZ2wwxqWdzjnAUE/hU2m6jY6xp1rq+mXK3FnfQJc28y/dkjdQysM9iCDXzZaaj4h1b/gn54h1DxP4wTxVey+BNbK6ykVyn22AQXAhkP2mOOZz5QQGRkHmEbxkMCfA/BEN74m8P6Z4W/Zd+M3irWNRb4W/25r5/4Se7vUsPEVpLaSWEcoeRhZyTMl1BJarsUxKQY8KKqVoTqRltG33Wm3dekPvaXW6STlGnKP2rry3glr6z+5fJ/oxWTqPi3wzpOvaT4W1PXbK21jXfPOmWMkwE92IU3ymNOrBFwWI4GR614V+x/wDEPxJ8d7HxX+0JqUurWmieKbq207w7ot1O4hs7WyhEc8ixE7VeS7e5DMBkrFHngCvn2xsv2grX9tn4afEb4u/CC5j17X9W1ywsHi8S2ctnZaIloVjhgiViQYkd55WYB5XcgAYUClBqqqctLq/4aL11V+yT7K6TUoSmumn3Xv8AJWa0vrbo7r9DaK+VP2ufEfhbTfjR8GfD3xK+KGreDfA2sx+IBrLW3iK40a1u2jgt2gS5uIZIyibzwS68nbn5yD4Fqvj34iano/w10nxv8RYNO+Hl5beJpNH1zxd4x1Pw9Dq6wakU017nULTbNJL9h2yRLI4EozId7AVkpXt539NL7vo3bRdfItxtr/w+vZdUur6eZ+lFFfBPwxk+JHjfxLp0uo/E3xB4u1Lw58I/+Ei8Piw1XVLKy1LU11K8SyuZoZPIe6YxJFGWmj2zAliGDKa5TUviJouj/BNNb+DHx18c658QNT8Kadc+O7dvEN5qEOlhr60XUby7B82TSrqNZLlAsIjZY1kIjPlKRbVvvf8A6VON35Xg+Z68qaeutp629PxUH+U1y/zNNaWV/wBIaztW8RaDoMunwa1rFnYy6tdrYWCTzKjXVyyswijB5dyqO2BzhWPQGvzx0/W/Elzp8vhnwl8eba+8Maj478GacyeCvGmtastgbq5kW6jj1e5G7E0Xll4EmcxkbiqbxnQ8ZaJonh/4x2XhHXfGHiSLwl4J+NuiQ6a+p+LtQI0+K98PNO8ZuZJ95Vrnbt3uSPNdFIWR1aqceeSXRyUfxpp/+nFb0+RFSfJGT6qLl9ym1/6Rr66XPv6/8RaDpeq6Zoeo6xZ22o608senWksyrLdtEhkkEaHltqAscdB161o180ftGaboMf7TX7PGv63qlzY7dQ1y0t3Os3FnbyXRst1vCVSRUd5JBt2EEyD5CGU7a8i+A/jaS+8a/CO60j4n+I9a+Kmv6tqsPxU8PXWvXN0ljbJBcmT7Rp7uYrBYLhbaOBkjj3KwALhjUw99pdf6t928v5U09bl1PcjzeV/z/F2tFfafY+9KK+Jf25PHltaeOz4PPiS50e8sfBdzq9i1/wCPr3w7ZS3DzOkZsbaxj8/U9QVowBE0gRVdPlJfNdl8RfHXi6+/4J0p8QLXxbqVt4jvfAWl3razZ3TQ3QuZI4C8yyoQQ5LMSR6mpg+elKoujS+9yX5wf3otxtVjSvv+GkX+Ul+J9UUV+fXx9uvHXwV8VeMvBfw08b+KYvD194f8Kavrtxq3ibUro2EU+q3Fvf3oumeWe0V4kQSvDjYu51ClcjL034j+L/hX4d1b4zeHfi1Z+LvBPw68U6c99o/hjxLq+vWEdne2sltdQi+vFxdhZZbOcRrJL5Lq/wBzfihNODn0vb58yi/ld6Pyd0iEm5cq3tf748yXrbdfiz9Gax7Dxd4b1TxJq3hDT9Whn1jQorabUbRc77dLgMYWbjHzCN8YP8Jr4+/Z11j436l8aNA+CfxF8V+Ibq4+HNreeMPEF7JdyhdT/tS3hNjayNn95FFNcaiqxnIH2OLj5Ril8bvB8GqfE39p/wAcx+I/E+l6r4O8BaNqmjyaPr13pyw3sVnfSxzutvIizMrRgAShlwWGPmNFR+yiqktrN6eV7/O6at+NiqUfbScIb6JfNq3yaal3s9r6H2npPiXQ9cvtW0zSr9bi50O6Wy1CMKwMExjSUISQAfkkQ5GRz61Fqvi7w3oet6L4b1bVobbU/EUs0Ol2z53XTxRGWRVwMfKiljnHAr4Qn+I+u614jvU+LPxF8QaZ8NZviDZweJtQh1u6sYrKF/C1pPbQNcQurWlrJeOWfYyKXYAn5znI+G1rY/GHWvhVo2oeP/GWveHj8VfHNpp2pT6/epfz6XDYS+RELsSLcCMoAOHUlSc/eObUJOTj1ST+/kv6fHdLXRehlGpGUI1Okr2+Sm16/Br6o/R6q2palYaPp11q+q3kNpZWML3FzcTOFjiiRSzuxPAAAJJ9BXz5+z/rHjWD4B/EGw0TUtS1vV/CfiLxbo3h06ndyXtyUtLqdbOF5ZSzy7cIgLsSQACTXzGNZ8PeJ/AMWk+A/ix4s8WXOvfCXxBqfxQtZvFd/dNY6nDaxSQyXCGb/iXz/avOiMCeWHjDoyMi1jUnaEpQ6RUlfzjKS08lHXXRtdHdb0Ye0qRhLrNxfykovXzb93vZ9dD7wsPjX8MdS+HDfFy38ULH4RUBv7UubSe3jKlwiuFkRXKszLhguGyCCRzXQ6t4t8N6Fq+i6Dq+rQ2t/wCIp5bbS4HzuupY4mldVwMZEaM3OOBXzV8R/B1yn/BOw+H/AAtZapqUkPg3TNQWB7q4vrmRUMFzKFaVnkfCq+1MnAAVQAAA3xB8Zvhl8dvjh8F4/g54s0/xt/wjsuseIdXXRpln+w2jaXNBGLgg4hkeWZEVJCrZzwMGujEwVGrOnDVxbXyXX8G/l5HPQn7WjGrLTmTfzsrL72kewaV+0v8AAvW/FcPgvTPiLYTandXj6danypltbm7QkNbw3TIIJZQVYbEkLZUjGRVO4/av/Z3s9euvDd/8UtLs72x1CTSrlrqOaG3hu0k8toWuHQQhg428v14r5P8AC3jjw14W0HwV4e+F/wAWdH8a6E/ibTbWH4L+MdJtZfEuhSm+UyLE8LLPFJZMWlDTxyKqxZ8zG1j1fgn41/BDw78H/jR8OPGPjDQL7xBqPjTxtax+EUuo7jVdQae9nWKGOyUmZzIWAXC45znHNYtuMHNK7Sk7Ldtcmi335unMttXqbWTmoXsnJK/ZPn1e23L15ep9M/EL9oz4GfCjX7Twt8RvijoHh/V7+BLq2s725CSyws5RXA9CysAfUGrevfHT4P8AhfxrZfDvxB8Q9FsPEd+YRBp81wBJumJEKsfuo0hBCKxBc8KDXxTfXOpfBiy1jXbj9obWfD3xp0bwF4U0uz8HXGn2TLr91bWh8u2iE6ST6gktxLNG5tmjZHLZJKqRX+OGsSyePfivLqvjLTfD2rT+IPCs4+F80Sve+N5LaO0eKa3lLfaAHf8Acj7MCqm1JfOXrbkXtVTvdczV125klbe7s7tK7/u21MuZuHPa14pr1sm77WV9Feye/N0PtLV/2jPgZoPxDj+E2sfFHQLTxjLPBaposlyBdGaYKYk2+rB1IHuK6/VfF3hvQ9b0Xw3q2rQ22p+IpZodLtnzuuniiMsirgY+VFLHOOBXxm/iyDwD8VPEepfDX48ate+PvE3xTtYNU+G17p1jE09pIbe3nbyTG14YorOPzku1lWLbGDt5YHtf21G8DD4m/AVfiV4uufDXhp/EGrpqGow6vLpYRDpsgCPdxOjwxu21GYOvDEEgGsYu9KE3u2k+12ov5pc26vfsaWXtJwWyTf3c3pvy7aW7n0R4v+JfgXwD5p8YeIrfSxBpl1rMrTI5VLK22efMSAQAnmJkdeeAear6T8XPhzrurR6Ho/iq1u76XUZ9IWGNHJ+2QwLcSxE7cArE6vycYIwc8V+evjTxv4w1T4Z+I9F/4TXxBq/g2X4f/E7/AIR+a+1GacappVveWSWFzIzsTcFUeVI5n3MYyDuO4k9T4P8AE/jzQPH01r4B1G+S9v8A4i+MSlhDO6w39xF4Ugkto5YwdsoEyoQGBAOCOaUZrllOS0UHPz+Pls10dt13HyNyUE1dycfLSPNdPtfr2P0Qor8zdS+Iv9nfDI6p8GPjT4t1zX7/AOEmv6r8Rmk8T3l7NpOrR20RgnkR5G/s27F0Z41jjER2qRtwgI+lvhJo918Pv2mLbwZpfizxTqOleIPhnF4g1GDWtdu9SEuppfJEbpftEj+UzJIQyx7UOF+UYFb+zftfZX1116aKo3burU3Z+a03tnze57RL/O14LXs/3i08nrtf6cooorMoKKKKACoZLy0iuIrOW6hSeYExRM4DuB1Kjqcd8VNXwZ8bvAdxf+Nfi3aal8KfEes/FXxBr2k3Pwy8TWug3FzHY2ccNqIzDqSIYrBIJ0unmR5I9wckh94pRd6ih3/zSsu71vbTRPUbXuuX9ddX2XT1a0Pu2SK0maOaWOF2ibMbsASjdOD2PbikhvrK4aZLe8gla3bZMEkDGNvRsdD7Gvg3xp8Ifjjf/EvxJ8BPCfhnVrbwjpup6v8AFDQNfMDpp51K4sSLWwSbGwSR6pPNc7M5CqjYxXm2i/B/W5fhv4mtvCHhvxjH4iX4Xazpet6VYfCifQluLySBAtteXbybtTu/ODNG8KTlv3jF1D8qMm4OX929u/uttfKUXF6dn1SHyrnjHu7envJL74tSXzXRs/TDVvEWi6HoOoeJtS1COPTNKt5rq7uFzIIo4VLSHC5JKhTwATxjGa5Pwn8bvh5431w+HtF1KQzNoOl+IkkuIvKiks9QMottpY5Lt5L5QjI4rnNd+D/hPSv2Y/Efwx8IfDzSra1vvC13GujW2mxolxePaEAtEFw0rSBSWI3FgCea+VPAP7PfhPxz4e1+/wBV+BUlxa2PwL0bS9Fi1HwpLbiHWkGo/a0t4ZolK3Yn2sWRfMzIGBxICxVkqTqX1UbfP3ajf4wil667oVJe2hTktHL8PeppfhKV/TyP0CWTS9LFvYK9raCVikEIKx7z1IReMnvxU088NtC9xczJFFGpZ3dgqqB1JJ4Ar8zvG3ww8d63fT3Hxe0rxS95qvgTw3b+GpYvhjceJdRiuEsEFzb2t0HQaXepd75GMrRZLK7PhDt+qv2qPB8niH9nzQdD8RR+KL97HUdGuL25svDseuNHJCQWnv8AS1ZvtlsHGZYYt55DLkLurWrH2bave0uX8bXvtpu1fqtepFN8/L0vG/4J2+d7L0el9D2/U9c0z+1tJ0O40i7votVSa4jvI7US2cHlBWBll6IW3DZ/eIOOlbR8t8xNtbI5U88fSvzv0nwnqdz4d8Dt4u/Z21m78G6NY+P7GXS/D3hrVI4tTtblbc28kNjcb59P+0yNJ5UDlQm0sm1ANvtX7Dvgb4heA4vFmmfHDw/rknxFkGntc+I752u7e/0oW4FnawXYjSMtbYkjljHzGTdKciUGko3bXlf1u2retrNrdK90rajk1FPza+7r6dO12rNptr6fWfT7RobBJreFiCsMIZVJCjkKvoBjp0qNLjRWjbXY57IxiMhrwMmPLB5Bk9AQe+K+GPGH7ONt4muPHnifVvg9d32u6j8dtLlhv30eRrqTQWexjuWik27/ALG0TXIkKnyyPM3dDhdf+Ev/AAiOv69p2pfCHU5Pg5pfxhj1bUvDmm+HZp7OfTH0CFUuIrCGM/abVNQKvIkSOu9WYqdjYypz54qT0uk/vVJ/h7T74vbppUjyTcVra/ztz/nyf+TLfr9ziTSbWGXUQ9pDFOvnSz5VVdQPvM3QjHc9q47xj8Yfhx8NZZNI1e/MU9t4c1HxUtraWxfdptl5fnyIQNmQZUwuQWzxwCa+RPhv8C4/GHxS8D/8JB8G9QPwqTxF401HQNF1vQpFs9O02aCyFss9rMm22jkuEuZYYJVXGVIUEADiR8Fr/QrK1S/+DOr/AG0eBvih4b0Bx4XuJ5reU6lIdMt0dYmaENZtOLcsVVkkZUJ34aaspQjGy1lFyt1VoSaT8+ayt6rcqlGMpWeyko+vvWbXlypu/o9Ufoz4c8TaN4p0a01zR7xJLe7tobtQWAeNJYw6B1z8p2sDg1cs30+5Q3+nvbypccmaEqwkxxncOuMYr4K8cfs7ad4W0fSNK8I/CPxPpWla18GLuw8Uv4R0Qfbbq/W5014xcKwVbm5AN0xilJkkQTKAxJFeyfsR6ff6RpPjjSI/A9jpehDVoLjT9YsfC9/4Zt9bd7ZFmkXSLwn7KyFER2hVYpGyQMhieqcY881HZX/Cbj9ztdPrfRPVrmpyk6cJS3dvLeKl+btbpa57b4Y8afD7xxpOs6lod1Z3GnaXq93peoyzQeVGt7ay+XOG8wDO2RSN/Q4yCRg107wWd2IZnhhm8siSFyobaccMp7cdxX576N8MvD3hW8gtPFnwU1CbwJoXxb8U33i7R7TwZcXEM8E6zf2NdvaxQH7daxqwC+Wsqx7kJA28fRn7NNl4r8CfAXxFe6f4D1WG2i1jXtU8G+Fr1WsrqPSjM8llZ7JButt3OyNlzGsiqVGNoxi17PnfSMZP1cYtr11bS10T1vobNPn5F1lKK9OaaT9LRV3prJdD1gePfC2ofEHUfhNKssmr2Wi2+uXMcsIMBtJ5pYU+Y8Ft8L5XHTHrXT7o0+Tcq7cDGcY9K+DPit/wmHx1X4j/ABT8JfDDxpBbJ4L8JWcmn3+gXdpeSX1prUl9eWtvDPGj3LQxHBaNSrNgKSeKT4s6PrHx28Z/EPXNB+Gfje58Ma5L8NrOCW+8NX9ib+C31qeS9aOOaJJdkUcmXYqNq/McKVYu0lyRfxOVn5LmaUvRq1u+6ZDkvfn9lJNefuxuvVNv0tZ7H3Xb3Wk+RPqNrcWnklmaaeN12krwxZhxkYwc9MVFc6do+r6NeWg2fYdUgkWaS2k8syJIuGcSIQQSD94HPQg18B/Gn4HeI/Dfjzxro/gH4d3GifCseK/C2q6np2l+Dn1LTJ4Bpt3HPNHpkQVL1I7gWjTRxhjlVZlbbivon9jLwq3hTwN4nXT31z+xr/xFPd6Xb6h4SPhq2SMwxBzY2DyNJBbPIGcB0iy7SME2kEpJVIzT2S+/SP8A8k7d+V+drk3SlG2719Pi/FWV+1/S/K/ADX/gcvxO02707x58T/FGqXek3uieENc8ZwP9gutPt3V7qLTrgQRLPzCjNJLulkWIMHdQTXqfw/8A2kfhV8T/ABbZeH9Bg1qK41G3urnQNR1HRZrW01m3gYLPJYzyKBKq5U8YLKQyhl5rxHUpfEPxg+N3grxH4e8F/EPQfE1hHrOk+KdI8Qadc/2HoVlJZzRCe1uJYlt2uJZlt9klq7M8bybvlzin8H317VJ/2fPCMvw/8X6TffBTR78+L5b7w/d20FvJFpjWSwW8zxiO7aZ28xPIaQFEyccCnGd1eeyX33525J9lo2+rk+opx5ZNR6/g9Eo+r2XZJPbQ+vPFviLw14K8P6l448WXlvYaXoNnNe3l7Kmfs9ui7pG4BbovQcnAGDXl+k/tV/CCWx8R6trdv4h8JS6DpUWvXlvr+gXFjdXOnu3lxXEMZXdOGfEYVcuHKqVBYA9f4h+JWlH4M3XxW0PwrrXiuwn0MavZaNZabJLfaikkQeKBbfaX3vuUbSvGTkcGvjq70/xh8ZfAXjb4geIvA3xBu/ilcw6LqTaVdeC9T0vT7DSNP1W3vG0jTnu4YxczEI7M2d8zjhVVVUCTVVwlolv5b6+drXfRJO7u4jfwKUdW3p57aeWjaXdtWVlI+tPB/wC0L8OPFeleItTv7nUfCbeEUim1y18U2T6VPYQSoXinkWbA8p1DbXBIyrDhgQM0ftJ/CHWPhZ4e+LVk+oaxo3ii/ay8PWtrpUlxfandpLKgW3twC5b9xK+TgKilmKgHHJfC63sfjB8cfiB8UJPBerJ4NvfD+gaFZjxJoE9gdQvLSe7uZJFtryNJCsTTwqHKAb1baTtzXjNj8LNfs/gv8CdY8c+HvHlhovg7xN4jl8TWOiW1/Dq1tbXct+kM/lWoF4I8vHuMI3+XMWHy5NEtIpvRtr5K7V/mrNdr63HBKXN1tf5+7e1vJ3i118j7E+GnxN8L/Ffw23iXws16kcF3Pp95aX9o9rd2V3C22W3nhcBkdT1HQgggkEGuW+Nnx88M/Ba1M/jHwF4y1bSGiiM9/pWjrd2cZlmEKRSMXGHLlRjH8S+tcv8Asy634k0fw3caR4hsfHc2iax4q1KLwXJr9jfT31voqRLJEb6WdTNAhdZxEbohypiU8kCtf9r7Qdc8TfAPXNG8OaLfarfzX+kPHa2Ns88zqmpWzuQiAsQqKzE44CkngVUo3lC2l+W/dXSun2avqtbNWu9yIv4k+jf4NpPzTtvpfey2NbQPjj4M17W9G8I614X8QeGdR1SyvdTs7PxDpqWhjgsngR5Gy5CfNcxbPXDdMV3I8RwHxHL4dOnaioi09dQOoNbkWRVnZfLE2cGQbdxXspB714f8X/g/onxQ/af+HFx43+HUPifwtpfhLxCJzqGmfatOiu3nsBCsu9TFvKiUorc/IWAyuR8s6F8IPG8vw+1DRfGXw++IttpkXw2ttHP2DQJLm5hWDxTdSRQi2nAFyiWwhd7XlpLfhVIZcxCXNGLel+b8PaWbvt8K8tb3K5dJNdOX/wAmcNu9rv7rW6n6SWI06RDfaaLZkuj5hmg2kSn+9uH3vrT1vLR7l7JLqFriNQ7whwXVT0JXqAfWvnj9iey1LSvBfivSW8EWWiaTF4ikl0vULHw/f+H7XWUkgiaS6j0q9YvZDzNyFUCxMysyLySfFvBfh3SfCulTR3/7N3jLxH8dtNn8V3Osavbafe6at8Jku2jeXVkCR3cE6G3ihiSV2RihVEMWQVX7PbX3b/gn9yvq3ZrtvYpr2iv52/F6/h9732v9ieP/AIh+Bfhp4G8ReO9eeKTSNEQy6qtlGk0mSVUhkB5b5hkHnFHjbwH4O8f3nhWLXrh45/DOrw+ItMt4ZkjLzQxyRruQglo9szZAx25r83F+F/jS50nxkvgX4V6nFYaz8KDp72/h/wCF+p+HrVtSj1G0dbRluTJPfXMaGX9/ISz/ALzaTh8e/wAHhHwxYfF3xT/ws34HeK/FHxJv/iFaan4V12x0e6Ah0cRwLbumrIoit7a3QTCa3aVdx3KUfzBm3HllG2+/zjPlSXRv7a1tZN3tqS2vZt+q+Tgnr2Wri+t2la+h9mT3NlpmnvcEIlvbRM4WMDARVJIUD2HSub8B+OPA/jzwZ4Z8e+Hmgg03xNaR6jpIuo0gmdZ1DjCE8OQ3IHNfGPw7h8V3Ph79n/4XD4aeOYdY+Hur68niWS48M3sNnYE6ZqUUR+0vGIZVlaVNjRM6ncuSCyg+QeNPh1471T4OWPhDUPgdqVr4p0r4UaJY6NLP8OtU13Vr66SCR5IbW5Li20Z7eXG/92J3YqeSEWs+a0p9UnGz7pqTbXfZbeupfJeSjs7NvyfMo2fbdv8Ay3P0nk+LfhOTVNf0PSY9T1fUfC+p2Glata6fYvLJbTXaxvGTkAMixzJI7qSFXOeQRXXLd2clzJYrdQvcRqGkhDguqnoSvUA18C618NL2PxN8Tk0f4U6rFr2u+OPh3r8dzb+GJ1e6sEl057yUzrFhgk6XMkqltysJHcDlqn+HHgG+tfFvgDT7T4V+IrD4x6R481XUfHPiuXw/cwx3mkSNd+Y0mqNGIbuCeN7VYoVkcqVX5F8s4q1kk972/CF36JyfN1VnvZ2yjPmg57aX/wDSml6uyS73XdX+7EGjOraLELJlEW5rRdhAjJ6lP7pOe2KoTatp02uy+EbrQrwwwWCX5upbP/QNvmFRGJD8vmLt3FccKQa+M/gV8BZfAel/sz+K9M+E95ovilNX1aPxdqI0eSG+S1lsL7CX8hUOIvMW2CCU7QRGFxwK6H9qf4eav4r+Jfjy4vPCnjO78P33w20ixa98P6P9vYzR648zoIXGy7CJh5bYZeSLcoU7hRL3ZqPnJPtpFyT9Nld21NLaNrtFr5zUX87XdlfQ+wra4truBLm0njmhkGUkjYMrD1BHBrF8RaXZeItL1Xwppvie60HUL6HMl3pEkCX9vnA81fMR1DYGNzIwrxL9iaz1LSvBnivSn8D2WiaTD4ikl0y/sPD9/wCH7bWkkgiaS5j0q9YvZDzNyFUCxMysyLySfnX4eeF/FV5+0X8PPGtp8Irvw3qEHjzW5PEkVj8PtTiuLCCeG9RXv9fuXf8AtBJmMLgRYgQMgG0KgLlBSqRpPaSX426b2112tbVK+kqbjTlVW8W/wv8Ajp+OjfX7L8Han8MvhDqHh79nPQTPYvpvhxtSshcHMZtIp0gZpJmPzTPLKCcjLFmNejS3NtAyJNcRxtKwRAzgFmOcAZ6ng/lXyN+0v4W8D3f7TfhrxX8Xfg3rvjfwZbeAdTsRJa+E7rXLWDUZLuIxI8cEUmJWQSBCR8pYHK/eHH/DD4BfEDU9b0S78e+BZ5/FGg/BS3tNA1LWbP7Qmla2L25e1QTuGRbyGMwAsG3rgnOCcwqkp0/ayV379/k6j+9qCVuvMnpdJ26ajNwTsvdtfz9mvuTm235Na6tfXuteAPB3jDx5oHjq9na51XwdFf2dvDHMjQqLxI1lWZMEk4iTHIxz1rpRNo+r28sSy2d7BC+yVQyyIjrzhhyAR6HpX58eGfCkmj6Fo178HP2d/FVprnh/4X63p/xFsrjRb7Rn17U3t4RFaSXQWN7+5a4E8omgd22sxWQGRc8jpXww8ayXXjMeDPhvqb+EtT8J+HTqtp4e+Gt/4Us9UtrXWI31Cxht7hmmurj7G0iF3bzJlLKu4ZrRxSqKldW79N56/wCH3b38/Tmzu+T2lne606/Y09fe28vXl/Rbw98S/Cvifxr4g8BaLcyT6l4atbG7vWVAYDHdiQwmNwSG/wBS+fTiuhV9Ltbkwq9rDcXbMxUFVeUqBk46sQMZ9BXy/wDsl+GvDGm/G/4yeJPhv8LNZ8GeB9atvD39kC78NXOiWt3LHFci4a2t54oyih2G4BF+YlsYcE+a+MP2cbbxNcePPE+rfB67vtd1H47aXLDfvo8jXUmgs9jHctFJt3/Y2ia5EhU+WR5m7ocTZ+0jT7pfK84R/Dnv6Rena3ZQlPt/8hKX/ttvV/f9z2tzottpv2uynsorBAz+bEyLCBk7jkfL1zk0t7caT9gN3qM9p9iwshknZfKxkFWyeOuMH6V+ffxJ+DPinQNV8QaNongW60X4V6f8WG1K50228ESaxpwspNCthFdR6TEFF1apeeYXEasqyHftJQ4gk8D3Wl+A/Bvh648Bapq/hK78U6/qVlqHiL4T6je2ejBoY1hitfDVrcEpFO7TtA90iiL58RJuUmYy548y7Rf3qLt6+87d+XTV2Q1ytJ+f4OS/9tV+3Nrpv+hl3NpRW2N9LaYllU2/msuGk6rsz1b0xzUqxWsUstwkcSSOB5rgAMcDjcfYetflxP8ACzX4Pg98Px4y+GXiubXdF8Pa/pdloviD4d32rabdZ1aV4LKNbJhdaReMiwmK6jZYxHtCuQnHqPxTuPHNh4Y/aG8L6r8I/HDeJPij4W0a40PT9J0O91WGSUaSkFzAbuGNog8EqsGEjqzDaVDFgDb0jKS3V7Lvq0vm0r+S30abEr1Iwez3fba/yu7X2fTW6X3nJJpz3KLNJbG4hVpUDFd6L0Zh3A5wTUlrdWt7Al1ZXMVxDIMpJE4dWHsRwa/P7xr8A/E134B+LvizTvhndJ4gv/ibave3beHGu9Rv/CyrYtcxW8R2SXdsSrs0EbbZdki4JJFe1/sX+EIPDdz491DQpNZTw/ql7ZPawy+Am8I6WbhISJpbKxkfzRuzGsjmKJWeMFd53GimueN32T+9Rf3e9a/eLXpEpWt5tr7m19+l7dmmfSjXdn9p/s9rmH7Q0Zk8guN5TON23rjPGa4f4Z/Fnwp8Q5fElr4R0PVbXSvCupXGkyajPaJBZXVzBI8dwtthi7CORGVmKKCfu7hzXyPq3w/uZ/HGq6XP8KPEE/xoufi3FrNl4tPh+4eFfDf22Ng/9q7PJW0XTg9u1qZQS5K+WSc17f8Asp/CDQvBvwq8b+Grr4X6foUeueLvEyT2EmiparfWDX9wlsHjKASQm3KrHkFfLIC/Lis1Juk6q35W0vO0H+HM4+sX2sXO0ZqH961/L39fnyprya7pnfeE/wBob4XeNtU0TTfD2tSyp4h8PSeJ7C6mgMEElglwlvuJkwVYySLhWAOD+FeiT3tnatElzdwwtcOI4hJIFMjf3Vz1PsK/Pv8AZs/Z58K+KL/4Z6V46+BJl0nw58MdW03VLXWvCskNpFrp1GESB0niVHnZC7K/JYZZScZrzuL4UePZfD2gQ/Grw54mW0f4b6XpPh6Kf4X3fii8tbmIzrPaQ4ZW028J8hlkfy9wEZ8wCPjSVlFNa6v5rmqJW+UFbvzJrsKKvJp6WS++0L/c5O/a1vM/R74k/DeH4jWWnRL4y8T+Fr7SLz7bZ6l4fvUgnjfYyMrLKkkMqFXOUkjdc4IAIBEXwv8AA/gz4V+Cv7G8M6vNeWJurrUb3VL+9Wea8u55WkuLieUYUuzsxOAqjoAAAK8z+NvhHx7qX7IP/CJ6ZF4h1zWotJ0ePVbdlVNU1K0iltzqELLFIwM8tuk6lEdtzMVVmyCfCPH2mfDO40Vrb4P/ALMuqaR4J1LxZpkup6hq/gTWbjR4J4rGcC6j8MwmCWcIywwszRCFpZFdt5jBCkvZSnGLvql63cVfyT6a6tWdtxRftIRlJdG/uTdl3er6aJu19UfeDahYJaC/e+t1tinmCYyqIyn97dnGPeuO8dfFTwX8LIb/AFbxVaX9jpdtp/8Aat3q0OnvJa/66OFYzIgJaZmkTC4Py5OQBX54+DvDWgeGfEXwo0X45/CjxBqHhi08WeP7mHRZvA10I/sUi2sltOujxxyMLXdIGESI6xsRnlGIm8afA34gar8PLu31L4Q+IbvSbfwHrcmhadd6LLcy6dZnxTb3NjZFCrFLhLEErB/rFRSuPlIqklzQu9JJt+XuuVn2em3r6FR1T7p29ff5bryt1816n6cyahYQywQTXsEct1xAjyBWlOM/KCct+Fc34D8ceEvGd34ptfC1u8UvhrXZtD1QtbiLdexxxyOQR98bZU+b6+lfAv7U/hXUPGer+Mf+EB+CtxbXFpo2g/8ACIS2Xw01XUtS1C0iijlVrK9JW30VLclkMCRJMzJyCzKtfW37NWh+IdEvPjBda3oOpWP9qfEO+1Cx+2W0kBu7drKzCyx7wNyFlYBhkZUjPBpRWsm9lGT89JQS/Byut01bdMUtIxtu2vxjJv8AG1ns16nsccmjNqU5iksjfxRqJ9pTzlTtu/iA9M1bLoMAsBkZHPavzY+GXww1Xxp8YPAc2p/B268P2WtP4o03xpZ2fw+1OyOnx3tncjydR1u8d21RnfBEgPlBtmNu6MHU0zwp8bNY+HXjjWfih8H9c1q8+GnhS1+GGj2N9aXwXW4fty/2hq0UduyXF1A1vFZuVhYGURSID8xqb+6m+1/Lr12tfkV9rT5tosppKVl3t57pbb3tzO39227R97ax4k0ezh07VoNOuNaFxfxafFLpluLo27StsMjFT8ka/wAbZ4HWszwN8SfA/wAR/Cdn8RNHnWLTprm6sre4v0WGRZIbiS3kUbjxl4mA55GK+C/A3w28bQ+MdXPh7wBq/wDwjtz8Qfh7q9nNpfw5vPC+mSxQTzreXMNhJuaJIwsYkdyGICu3ylSUv/AviZvAvgbwZ4y+C8+IrDxdLb3+sfD3UvE8i3dxrMxjsobFHSC0mlhKSrd3KkbD8pC7iVNuEOZK7u1b0hGX5tru2tLu0RqKk7X6J/e5L9E3262V2ffFv8RPBk/xK1T4eGQReIdJ0yxv55JY1RGgu5JkhRJCcsxa3kyv09afYfETwnrvjLxV8O1eT7f4UtLK61UXEQW3EN2sjRYYnDcRPuz04r88/D/w8sIrCzuPjv8As++OfEl/N8D9B8P6LJN4Ovr57fXYzeK1uGETfZroExESsU8sDJdQw3anxD+E3xybWHm8Y6FrV5plvB4BHjG6/wCEam16C/Ftpl/HcObRcf2jHDdvA8saFyPlcq2MG5Llur7S5b9Heco3+SSb8pJ3s7mcHzXdvs3t1+GDt53cml5pqzsfpBby281vHLaSRvAygxtGQUK44II4xiuF8AfGjwr8Rp/EzaJZapbaX4X1ObSJtXv4Ugsru6hlaKdYGL7mEciFSzKoJxt3DmvOP2NPCCeG/Anii3tjrTaFqfiG4udNttR8I/8ACN2qRNDEshstPeRpIbV3DsA6RZdpCE2kE/PPh34K+GfAE3hnU/iD8A7iX4cweOPHEmtaTZ+DZbxDK92y6Nd3GnwQtJcW6QCaOF/LdEEsZXAIIT0qcr2cb66a+7o/vaXd9gveF0tea2nZKWv4L0Xdn6Bb9OsmMm62ga6cZbKqZXPA5/iJ4FWa+F/2efgZqOo/FfwLqfxK+FF+3h7Q/C/iC68NweINLaVdEjfX1l0uBvNBWG5jtCCiEiSNQQMbTj7op29yMn1vp1VpOOvnpe3Tz3Bv35RXS2ve6TuvLXR9fIKKKKQwooooAK83v/j38N/DN/4gtvH/AIz8LeF4dF1P+zYpb/xDaBrlxaxXDZj37opAsv8AqmG8qFfG1lr0ivkmz+AfxIb9qlPiPqHg+N/DcXxDvvECXj3ds221fw1b2cU4j8zzAftMboBt3DG7AXDUldz5eln9/NFffZt/L5p6KN/6+GT/ADSXzPc9S/aJ+Auj+HdF8Xar8ZfBlpoviIsNJ1CbWrdIL3YcP5TlsMEPDEfdPDYrpp/Hfgi2GrtceMNFiHh+zTUNWL38Q+wWrozpPP8AN+6jZEdgzYBCsQcA18T+Jv2ffi1o8d/e6f8AC7xX/aE+v+NW0/UPC+q6NM62epX6zQW17p+oN9luLG4UBnBPmIVAKrk1seKPhv8AtFaVonxL0UfBoeIdY+KXwv0jQEn8P32n2ml6bqttY3NvcQyLPPG0cQM6mMxo6kfL8uMiXJui6iXvWTS82m7fK1m9NXa2zdRiva8knpdq/kpJX+abaWuivfe31Pc/G/4N2fiEeE7r4q+EodZ+ytemwfWLcTrbrCJzKybsqnkkSbjgbPm6c1U0r9oX4Ea54Xv/ABtpPxj8GXOgaVPHbX2pprdv9mtZXIEaSSF9qFyRtyRuyMZzXzj4g/Zl+Kuv+AfjjolrocWn6r4wsPCiaRIb23Bv/wCzrG3FxbFwXEYMkcsWZF2/OThlJJwrr9nz4keOV1TXT8N/iKt5c3/hG2mbxz4l0ae4urSy1iO6uVW3sx5QihjEhWR5i772VY+mdpQSq+zT0ulf1e/nbZ66Wu+iMIzboKq1ra9vOy08uttPLu19VaX+0N8CNa1zSPDOkfGHwdeatr8KT6ZYw6zA092jglDGgbLFgrYHU7TjoaT4rfHT4f8Awb1PwbpPjXVoLS48b62mh6d5lzDEFkKM5lfzHU+WCqoSoJ3yxrj5q8A+KPwr+LR/aAvfEvw3+HGsRDVvEGhalPeTXelah4X1KC2ESS3V5bXeLuyvYY0ZYntAS22M5yWx67+0b4X8W63e/C3xD4V8MXuvL4S8d2msala2UsCzrZ/ZLqBpEE0katta4QkBs7QSAcYqYWkoS7ySa8rxv+Devk3ZdKneKmlq1Btf4uWVl96WnnbU7TTPjJ8Jta8cXfwz0j4leGr3xZYh/tOiwanC95EUALgxBt2VBG4YyuRnGaxPFf7RHwt8E/FnTPg74n8Tafpus6loN74h8y7voIYoLa2K7g+9wwZl82QfLjZbzNn5DXgPgH4PfFqxm+Gnws1L4XXGnL8O/H2oeKtQ8cPfWTWmpWkj3jqYFSU3TT3AuUSVZIkChXyzDbnsP2nfhr8RfFnj4an4P8F3muWmrfDHxZ4Q862ubaNbW/vBbyW3nedKhEb+Q6b1DYYruwDuGUpSjCMkr/F87QbXmrytGz1uvOxsoxdRwvppr29+z9bR97TTXyuemXn7T37Oen6JH4kvPjl4Hi0ua7lsIrs65bmKS4iCtJGrB8MVV1ZsdAwJ4INWviH+0D8HvhloFrrvij4jeGbQatYyX2jQz6vBEdVRU3r9nLNiQNlQGGRl19RnwT4mfDP412sXw80Dwj4J1uPStO8AHQbm48JHQodSg1LZCv2S5u9Qy0NgVjyxtcsWQdcIDyHhf4KfG34deALTS9R+B1z4xvfEfwcsPh/LZQ6npv8AxJdRtvtIdLh5p1Q2sv2hGMkJkIMIBTO2qxCcYzVN3abS87KevzcY26Wmt9LxQak4OorXSb8ruH5KTut/de2tvpnSP2mfg5L4b8E6z4v8e+HfCeoeO9Js9W03SdW1aCG5KXCKyLhmGfmcJuwAW4HPFd14v8ceDPh/or+JPHXivSPD2lI6xte6neR20Ads7V3yEDJwcDOTXwUP2Y/jR4f0u+0TXfBHxD1228XeBPDuhvYeF/EmjWdpDcWmnLa3FjqL3Yd1hDhnWa3Eq/vHwpbG76h+Nfwr8SeKvh/8NPCugaMdTbw34v8ADOoahHPeRuY7OymRppWkk2eaVVc8KGY9FycV0Vox9o1B6Oaj6RcrN/8Abq1vez30Wrzpt8qc9+Rv5qKaXzelt1tq7pbaftKfCS2ttZ17X/H/AIR0rw1p8thHZ6zJ4jtHivftVuJ4/kV90TFSSqty6guo281avvj14ItPGvhvw3DqNjc6P4k8M6l4qh8RR6hEdPjs7N7cM5kztKMLkMHDbQENfPfxY+B/xIuPir418fWXw98VXlpdeKtI1XRdX8Ja7p9trNikWitaS3NtBdN5Ey+YzRSQz7dyOWUNiuS8VfskfHP4s+HvhfB4m0zT9Av/AAj4b15mhtorC306W9/tG1uNNsdSsrYmGSOaODNwkCmISKSD90HnUrtN6Lr109m36tqVtFa793d2WjVrLv8AnzW+St3va99kr/b/APwnPgoaRpPiA+LdHGma/LBBpV6b6MQX8s/+pSB87ZGk/hCklu2araj8SPAem2Oo31x4z0FI9Kv00m7MmpwxrBqD7PLtJGLYSZjLGAjYY+YvHIrz34ueDvG3xi/ZsudOTwmfDvjsWFrrOm6TJdwP9g1uzdLi3iE8bmIr58SrvDY2tzjkD5/8J/stfGoeOvC9/wCJtFt00LXw/wAQPG0X2+F/K8Xot55VsAHPmLm8t8OuUH2BPm5XKrOUOdR6N7a6b6dG7Kfz5F9oIWcIyfVfj+mrj8ud/ZPUNR/bx+FWnadrIY2NzrHh/RNC1u/sbPXrK5jEWpXKQ4inidlkEIkikkcALtmiIPzg17b4B+Knw0+KdpeX3w28e6D4ng0+YW93JpN/FdCCQjIV9hO3I5Geo5GRXw/Zfs0fHC2+G938OtQ+FtzdT618PPAWlSML+wa1iu9J1F3vrWZjOPm8qXcpUMjhWAbOAfrDwd4B8RaL+0l8QvHk2jJbeHte8NeHrGyuklixPc2sl95ymNW3qVSaAbmUAggAnBxtJJNr+9JfJbP0drL1vdmabs32UfxUb/NNtv0tbt0mp/G74O6L44t/hnq/xQ8L2fiy6eOOHRp9VhS8Z5BmNPKLbgzjlVIy3YGorH48/BPVPF8Pw/0z4t+ELvxLcSTQxaVBrNvJdPLEzLJGI1YtvUo4KY3DY3HBr5T+Lfwj/aL8ZfEHXYLPwJ4gawX4i6N4hs10ifQLDQbvS7a4tHN1cMxXULrUAsLgiQhQEXacBVbqIv2d/iQvwv8AD2gQeE47TWbf42XfjC7eO6tt8WmyandSC83iTDN9nkiOwEyYwu3IIGMJOUYSa3tp68n3W5pXv/I9tbaTSjKUU9v0U3878sUv8S30v7BP+1H8Jrr4reG/hD4S8V6L4m1vW9QvdOvY9L1WGZ9KktraSdvPjUluTEydsMCDyCK6rX/ib4Z8PeJ9U8OeLdQ0PS9K07Qk1m9v7/WbaIRQvM0JEsDsHSLK/wCtYbCTtzkEV8xfCj4TfF3TfGH7Pnh3WfgdNo9p8G4tW0/W/E7ajp7W9751jJDHNarHMbiRJpNsj740ZXcZU4Zh0P7UHwL+JvxI8TfEq98KeFRqVn4i+GFn4csSby2iFxfpqkk7wESSKV/dMG3MAhzjOeK0cVeMU7p82vTSMrabq7S0eutterXXp8P4zSeuztFt3WllfTc9z8NfG74G63oOsan4T+KXg260bwkgTVZ7PVrc22mRgHaZWVtsSYU4JwpCnHSucu/2p/hI+o+Dv+Eb8V6Lr2heLLrVLaXXbLVYWs9MNjZvdTGd84XCJyCRtBBPFeT/AB9/Z/8AiR4q+JOs+K/Bvg22v9Jt/DvhExWJu7eBNXm0rW5LubT9rMNpMG0K0gEeSoLAZxifFH4RfFv46a/H4i0j4C23gO2vW8QwzS397YrqVy1z4dlsobq/W3lkTmZkiQI8jBFDMFFRKT9nKoldq+nV2dk/+3tbLdeadwpJSqKEtFpr6xvb/t16X2e2j0PrmXxx4Lglt4J/FujRyXemyaxbq99EplsI9nmXS5bmFfMjzIPlG9cnkV5r4W/av+DnjXx1rHhbwr400DVNH0Lw4PEd/wCI7XWIJLC2T7Q8TRSODiMqFDlmIG1gehzXz14s+D/x++NOl2OkyfCTUfBiaT8IdS8GtNrOq6e4utVebT28lVtp5W+zyLayIJSBkFtyr8u6t8U/gn8cPjj4j8XeL9H+COpeBIZ/B/h/Tbazu9W0uO61S507V1u5rZTBNNHGDEuyKSUbDtXcAvAtpKqkneN5fcvaKL89oystXfzV84tuldr3vd+/922v/JpK70Vn2dvrOx/aC+Bmp+DL34i2Hxd8Iz+GNOmFteaqmrwG2t5mICxu+7Cu25dqnk7hgHIrotG8b+FvFHhFfHPg/XtP1/RZraS5tr3TrpJ4J1TOdkiEqeVIPoQQelfGt58CvG+vab4m8aXPwl+L91qF1qXh+WKfV/G2jw+JR9hedvtllFbqbRZLczEIs8585WcEKFXd73+zr4Y+J2kfBrWNG+ImjJZand6jqsunRSWlhaX01pMxaKW/SwP2X7XIzO0jRnBLAsdxas6vMqNSUPiSuvuX3tt7W2W7d7XG3PBPZvX8fuStb1ey0vq/A79pr4S/Hjw/pt94V8Y6H/bl1pEGr32gJqsM17p0ciqxWZFORtLAMcYBIBxmk1f9qj4CWPgXxj8QNH+J/hvxDYeBrOS81aLSNWtriVNoISMDzAu6Rx5aZIDOdoOa+XvCn7PHxu8X/Cv4cfCO9+FM3w41D4f+C9e0m/12fUbGWC8u7/TpLWOK3NpNJIytJKJ5mdUAaIY3nBrotW+EPxf+J+i3UMHwUn8BSeH/AIOa14Cjt7vULBv7X1G6ihWGG3NtM4+yxmBiskvlnMw+QfMReI0c/Z9E7eek2n98Yq2/vJ7WuUdXDn6tX8tYq33Nu60XLbvb17Qv21PgRqHie60DXfHXh3w/bDTdH1LTtQ1DW7ZIdSW/jkcLCd2D5ZQKzAkZYciu4+NHxz8A/Afwzpvivx9qsFpY6rrFjo1u73MMQ8y5lVPMLSOo8uNS0rkEkJGxxxXz5a/BP4k+JvCnxt1G7+Gdxp+oeOfhdo/hzRbTULmy+0y3tvp93FLbsUmdI8SvF8zMEO4EHg49L+OHgbxzqvwE8HaVoPhi71rW/DOs+FdWvNMtZ4BcSx2F5bS3KxtLIkTOFjcgFwGI4PIrSqoxquMdlOK/7dc2n/4DFXb816vKnKThFyWrg36SUIv8ZNpL+6/Rd1cftBfAm0utZsbr4x+DIp/DsLXGrxtrdsDYRrIImM3z/u8SFUIbB3MB1IqS2+PPwUu/Atx8Trb4r+FJPCdpN9muNZGqw/ZIZsgeU8m7CyZZRsPzfMOORXz5qPwn+Mnh/wCEHjKDw78Pw2sa58WrrxQ8MUOlXmpDSJL1JBd2a3jNaC8VEQx+ccoVzgMFrkvCHwP+Ovh6+vfiLrPw68Ta5/ZnxUtvGsWjaxrGkz6vq9gdG+xGUtBIloLqGVvNEZZF/d4RjgMcoe8lzaaRv6vkv9yk/nB+dtJe63y66yt5pc9vTmcVbykvK/uXh/8AbB+HXiNdS1exutHHhvS9a1PS5NafxBZpDcQ2WnpetdW4Zh56FJMEITsClmIUVu/DL9pfwB8UdHsPFekanpFp4evfCsXimW9udds/Nso2leOWO4hVy0QiaNleQnYHV0zlTXz34G+Afxlu/HUHjHUPhUfC1lffEHxd4jeyk1Kxke0s9Q0Nbe3kkEMzLvefIdULFWLE/Lhjz9n+zZ8cvEnw6sdNn+HE2m3Wk/Crw34ak0/U9QswuoahpWri4nssxTSARzxRYWRvkKyruwdyhw1lFS092F+tm6c3K9t7SUdF1dlvYdRJJuGur+a9pFLfa8W3d6WV/M+wdM/aC+Bes+FZfHOmfGHwbP4egu1sJtUGt24torluVheQvtVyMEKSCQQRxRB+0D8DbnwTP8SLf4u+EX8L2119hm1YavB9lS54/cF92BIcjCfeORgcivm3xX8G/ir8X/iRN8Un+Dt34X0u88R+CBLoeq3mnm7nt9Ku55rq/nWCeSHCpOkaKJGkZYvuj5RVr4l/Cj44ad8RvGvinwh4JvptG13x9pOsC80OPRbjWo7OLQ1tnutPXUmMEEwuVEbu4WTyy5TIOaSvytvR3t3609fnzSflytPVOyfxJLXS/wCEnb1TSXne/VHvNp+0F4F13xj4D8NeDNQsvEun+PrXVrmy1nTL6Oe1jFgsZkUlc7iTJtwDlSpBre+IHxk+E/woNkvxM+I/hzwu2olvsi6rqUVs0wXG5lDsCVXIy3QZGSM18u/s5/AT40+EfiJ4N8SeM/CGo2VppniLxxqV5cajq9jd3Kw6mLVrR5Wt3w8jlJA+xcBlbgKVJ6f9qfwH8bPF/j26g8EeFdeuNE1PwXcaPBfeGW0O2upb+SV91tqV3qANxHYbDG221yS2/IJ2iis3CEHBXbV2uzs3b8o3tv06DopTlJTdknb1XMlf7ve9OvU9t8TftA/ArwZfQaX4s+MXgzSLy5EDxW95rdtFIyTDML7S+djjlW+6R3rn/jR+1L8JfgvBNYar4s0S+8TxtZeV4bj1WCPUJkuJ44ldYyd2AJDJjGSqMRwCR4L4M/Zu+Ktp8LPiro2t+AY49a8S/B7w94T0uKS9s5Hn1G10u5hntt6ylUCzPENzEISQQxAJGL4s+B/xwtfAPjL4S2vwTuvE194v8U6B4otvEi6npyW1pDbrYCaGYzTrMJoPskqIERlZXBDDkVtyRWIdK/uprXunK1vK0feb26aaMzcmqcZpatbdnyp/m+VLfS+tml9teLfGfhLwDoFx4p8ceJtM0DR7Tb599qV0lvBGWOFBdyBkkgAdSSAOa8o8cftffCDwhpnhnxPYeINO8Q+GfEQ1cnWdM1GCS3tv7Ps5LmVGYttLny/LCFlIZhnFWf2pdE+I+teDPD6fDjw/capNZ+JLK71JtPtdMuNVs7NFk3XGnDU/9FW6VzHh35VS5X5sV8yeHP2Zfj9c/aJNV8GatE154r8Zar5+ta1ptxdm21Lw6LS1luGtnEZla4+R1jXCtkjKYc8spSdOq47xTt5tctvW/M//AAF79OmlGHPTU3o9/Je991rL/wACXz+rbH9qH4Ev4D8I/ELX/ij4X8P6b40s47vTBqWsW0RkJA8xM79pMbHY5BIVgQSK3PEHx1+CvhPWl8OeJ/iz4Q0rVGtmvfsd5rNvFMLcRGUzFWcER+WrPuPG0E5r5CuPgv8AGeCTwt4su/h/8T2gufhhpngq80fwzrOiW17Z31kZVkiuvtcjxNaT+YGEkTsRt+dOQBv2/wCzD8R9L+G/xn8L6Z4GZJ/Enwu0Hwt4ehm1q2vJZrm2sbqKS1Ny3lZ2PLGvmOkSt1AxnHRiLRdSVPZOVl3SckvvtF310l6XwoJz5Iz0ulf1fLf7uaWn931t9OaD8d/gn4ot9dvPDvxa8Ialb+GI/O1qa21m3ePT4+f3kzB8Inyt8xO35Tzwa5Pxd+1/+z/4Y+G938UrL4k6Br2i2eqWejyvpmqW0hS6uJVRVYs4C7VYytk58tHcAgV5V8cPgt8XJfEFxr3wx+HulahFF8LrTwykNxFp88ZuI9Vt5XgjtrpvJeVLdZniMq+SJFUE9q4KX4FfHvUNI+MWvXXgjxrqUviW48FalpC+JNV0WTWNRXS7/wA66jdLKRLaGQRr8iZVSCg3btyqklda6X1+U3Fv5xXMu192K75b21svxjF2+Um035O9j7A8H/Fzwn4s1m+0BNc0CK+j1G5s9Ot7fXLW7m1CKCKGSSZY42LIVWdC0ZG5QyMcB1zD4i/aB+BfhG3tbvxP8YfBulwX13PYW8l1rVvGslxBJ5c8YJfrG4Kv/cbhsGvmvxT8FfjxZ6H4s+Knw68Cf8XA034pXPjHwrpl3qFpE1/pt3p8FpcQySeaY4soZSVdwd0C9cqTzt5+y18TPhfqGhyaVo/xA8S6fc/D218N36+DNY0m1uDqwnuJ7v7WNRwrW9zLdMxkjJIKncrDaazu+SLtraN15uHM9uz9x6fE9F0NGkpNJ31dvRT5evk1Ja6q+vU+tvjZ8aPCPwN+FGtfFrxNdQS6dpVp58EQuo4jfSsP3UMTuQpZzgDr681k+Ff2kPhbqkHhXTPFXxA8EaJ4q8WWkN5Y6JB4ntrxpkmJ8kwyDZ5wkGCpCjcchc4rkvH/AMHvFVx+xPd/BPwp4fmfXk8IQaPaaZNq0dy6SoiAQm7dYUk27dvmFUBxnA6V5p8S/g78W7v/AIW/8NNJ+FM2t/8AC2dZ0vU9M8XrfWSWmkRxW9pEwuhJKtwr2zWzyRCKOQMXGCp3Y0slWlT3XR/O1u2t73eiUbdbkJ81KM9nrfy21tvptZau9+lj6Ouv2gPgXY6pqeiX3xj8F299op26lBLrlsj2becINswL/u281ljw2DuYDqRVLTf2m/2ddZudLs9K+OHge7uNbu2sdPih122Z7m4DBfKRQ+S2SoA7llAzkV4ff/s8fEG6+EPi7wjL4MhuNQ1z4zReKjA9zan7XpI1m2na4cl9v/HvEzeWx34XbtzgVN8Rv2f/AIg61B8dpdD8FwS3fjTxn4U1bRpFubVHu7SxXTjPJuZxs8tobkhX2sSCVB3DKpe9y8/W1/mqbf3c8l/24/OyqSaclFdXb5OSX38qfpJeTf0PoXxg+FPijxhqPw+8OfEfw3qfibSd5vtItNThlu7fYQr7olYsNrEBuPlJAOCak+IHxY+GPwptLS++JnxA8P8Aha3v5TDayatqEVqJ3AywTeRuwOTjoOTgV80/Cb4WfFzwp8fdPutO+HOs6H4WtdZ1+81WPWbvStU0i2iu2kdJ9EuQf7Rt5LiUxvLC6rGAZAeiZ9A+L3hzx14f+OukfGHQfhZf/ETSm8HX/haTTNPubKO5sbmW4jmWbF5NFGYZVXy5GViyhVO1hnGfM+SEurTv5NJu3ldpRXa932NLLmmuz081dLfyV5PvayfU2739pvwlN+0BoP7P/haXRNY1LU9I/tu8uv7ft4vs9uw3RrDCAz3MrJ+92DaBEQ+SDXcXnxe+FWn+L2+H998SPDVv4mSN5n0iTVIVvI40i85maItuUCI78kD5eenNeF/s0fAj4k/Cvxp4TufFmnQfYtJ+Ftv4eubmC7jkih1D+0ZLg2iDd5hWON1UPt2kKMHtUXxC/Z8+IXjKD9py00qwg065+JVnplv4evnuYgLwQacsbxsVLNEpkEkZ3qOHJAI66VEqcLrVpTfrabUVp/ds+ra9biglOryvRe5+MYuT18215NW7nqzftG/CnWfCOq+LPhz488JeLotGurW1vFtPEdpFFC08yRIZJnfYmdxKZP7wjauSRWrY/Hn4Jap4vh8Aab8W/CF34kuJJoYtKg1m3kunliZlljEasW3qUcFfvDY3HBr5D1X9n34r+ONF1/UbX4bfEqDWv7I0TSIm8ZeKdFkaUQ6va3U0FvDZDYYYkgdlmlmQnJVIzuJrvbL9n34jWnw38M6PH4Jt11ey+N9z4zvU+12ykaY+qXUguWcPgk28keVBMm07duQQHZJxXd2fl70Y39LNy22TWq94i7cZPqtv/AJS/NKPq11909lh+JP7NfjbxPN4ytfiP4M1TWPhtbXhubyHXIWOjW8uEuXl2ybVQ+UFZ2GAUIyCDXaa18Rvh/4baZfEPjjQdMNvp/8Aa0ovNRhh8ux3hPtLbmGIt7Ku8/LkgZya+IdE/Z4+Ot54X8X/AA60L4dat4f0W88Aa54fis/FF9pOoRWF7Mym1tNG1GA/bTZOwZmS6CquE4DAgbHxU+F3x6+OA8T6jF8DNW8Pw3PwoXwja2uratpfnXWpDUbeaRAsVy6rHsR9ruwDbTkLlQVFOTjFaaN69NKj/Fxjpd/F5o0suZ372/GmvylJ30+H1Pp24/aY/Z4s7DSNUu/jf4Ihs9feSPTJ5Nct1juyknluY2L4IV/lLdAcDOTXQf8AC1/hj/wm0Xw1HxB8Ot4smUumiLqUJviBGJc+SG3j92Q/TleelfLvx1+B/wASZfi74s8T6R4W+IHiLw94z8JWGhW9p4P1rSLFIpYBOr2l8NQGVtpBMHEkQfaTJlCdufTv2avg54j+F/jPx/f654fNlZ6pbeGrPS7iXUY76WeKy0mO3kVpVCu2yQOu544y3LBQDTppTTk9Lfjq1/k+t120biTaaS6r7tE/1a6ar1S9P8TfGL4T+DPFGm+CPFvxJ8NaN4g1goLDTL7U4Ybm43NtTbGzBjub5V4+ZuBk8VDP8bvg7bePE+F1x8UPC8fi6RxEuiNqsIvDIV3CPyt27eV+YJjcRzjFeI+MPBXxE8O/Ev4pC1+AVv8AEvT/AIn3Gi3Om3l5dWK6bZfZYI4Wg1FZ5BMscTxG4QwxS7jIQAGrznxb8IP2jPE/xNtpZ/Amvx2Ol/Fiy8TmPTJ9AsPDj6TFdIVvAqlb+6vjEMyGYj7rhc/IrTS9+UIy2e77axT/APAbt32fLpZDqe7GUlulou+jf4tJd1fXXQ+rNJ+PfwW8Sa/P4R8LfFbwhrOvwQTTnTLPW7aWcrFkSfKrkjaVO7+71OBXK/Dn9q74WfEDxLqXg46/oun6vonhiw8UamBrtldWsNtcKzNsnikKyLEojaSQAIFniOcMK+YvgN4N8ffEj4c+AfDeg/Ca50ix8L+P/EPie48XPd2QtryH7RqMXkwqspuDNK0ohcPGqBIydxBUVqeCvgn+0H4C+H3iHwzZ/Cm3vta1f4O+GtBtVv306909dT09rlbqzmSWUxvIUuQY9ytAxX5mAHOalLkcn5ad/dk7/JpJp66LbmSLnFKp7NbX37e+o/8ApN5X2SfW1z6P1r9qn4RL4QPjDwD4s0bxxbxa9pGgXUeianDM1tLqF3FbRO+0nCjzd4z94KcGvYq+AofgD8f/ABH4q8SeJbrwd41uLbV7nwHLa3Hi3VdDGoOmma0bi73w2DrBAkcLFkjUElRgEudg+6tC1PVNTW+OqeG7vRzbX01tALieGX7XChGy4Tynbaj9Qr7XGPmUVrFe4297v7ko/m2339bGPM+e3Sy+93f4bdvS9jyO6/aE8Za1qOvz/Cj4H6p4z8O+F76fTL/VU1i2snu7q3O25isIJebgxsChZ2iUurKrNjNdx4D+NHwy+JHhqDxR4Y8XadJbSaTDrdxDNcJFcWVpJv2yXMRO6EAxSqS2AGicZ+U15N4I/wCFx/s/6b4h+G+j/BDWfHNnNrmqat4a1jStU06C2eO+upLryb/7VcRywNFJM6l445QyKCMt8leR+N/2Rvjb4c8EeBfDnw1FnqGp+ItEvfBPxHvILyO3jttO1C/F7PdwiVlMggaS8jRVBcrOCF61EOaUIrq7avo3F7+XNZN/ZWrb3NZcqm77JvbrFSWvry3aX2noktj6vk+PnwQh8QaP4Uk+LnhBdY8QQQXOlWX9s2/m3sUwzC8S7vmEg5TH3/4c0+X47/BSHUdb0mb4t+EEvPDUElzrMLa1bhtOijk8uRrj5/3QVyFO7GCQD1FfJPi/9mT4g2fi/wAf+DYfBnxE1zw34z1+x1DSn0DxLpOm6JHZxw20YS+Nwj3cL232f5DFHLuVYwm05x3d78Ivi94a+B3xL0nw94FtbrxBr/xMvPEENu0Wm3txcaXJqMMn2q3S6LWpuhBHviFxja6JkAgCqunFSXVX+bcEk/TmbfdRdra2mzTs97pfK0m38+VJduZXv19Y1D9p34YTWPhTVfAmv6Z4zsPFHiqHwn9p0fUIpUsrmSGWXMu3OCFi+4cHDg9K6n4N/Eyz+Mfwy0D4mafpc2m2+vW7XEdrNIHeICRkwWGAfu5/GvkTwb8APjxP8QZvFms+EPFL2d38TPD3iYXfibWNIm1J7C20u5tppbhbJxCrrI0Y8uNT8rrt3bWx9Mfsr+CPFHw3/Z+8GeCPGmmf2drek2Tw3lr50c3lOZpGA3xsyNwwPBPWrjFezk3vdW9HCLf3SbX4ENvnSW3L+PNJf+kqP59T1eiiioLCuKv/AI2fB3SvEd/4Q1P4p+E7TW9Kt5bvUNPn1i3SezhjRZHkmQtmNVRlYlsfKc9K7WvkL4nfs6/E3xX4Y+PcGjaJ5N/4t8b6J4h0YR31tFLq9jYwaeXhWRt6wszW9wi+coXdgsNhyYbfNbpa/wCMV+CblbdqLS7lJXS9f0b/AEt2Td2e5w/H/wCG3iDQdO8SfDvxh4Y8V2F7r1noMs9pr9rHHBNO4XG5mw0oBBWEfO+RtByKvaL8e/gh4j8Ux+B/D3xd8H6n4glWVk0201m3muG8rPmAIrkkrtbcvUAEkYFfLVj8BfiZ4j12LxrbeAfiHb3UnjPwdeXc/jbxJpE19cWOnXMsk8v2ez/dRrCshCkzPLICQEUKu7e0H9nf4j6b8KPhJ4dfwFaf2r4c+I2r+INatnvrdFSyuDqgWR5Uc7g63NuCI9zgPyvykC3pC/Xmt8moWe2ybk3p0a81L2dukb/P33b10it+qfk/obQ/j78DvE1jrWp+H/i94P1Cz8ObTq9xb61bvFYqzFVaVg+EUsCAxOCQQDxWt4m+KHw18FtdJ4v+IHh3RGsbaG8uhqOpw25ggmkMUUr72G1HkUorHhmBAya+IdL/AGevj7qfw78afD/Rvh1rWkaXL4BOi2Fj4tvdHu7m21CG5jkg07TNTtm+0S6ftWXH2zbtLRkYO/HU/Ef4XfG343/EHUPGsvwQ1XQNJubHwXYx2ms6nphuJRYa+bu9LpDcyKqrCxYAsS4HA3HbVWUpwino3q30XvK/bona+zWuzJm+SEpWu1su/wAP/wAk9bdNtz6XP7RfwDW80LTm+MvgxbrxPEk2jwtrVuHvUdiiNGC2SGYFV9WBAyRitvTfir8M9Z8Z3fw60fx/4fvvFNhG8t3o1tqMUl5bqhUMZIlYsmCy5yB1FfJHxi/Z8+Jmp/Er4q2//CI/ETxNoXxNnsZrIeHPEek6dphjS1ht5LfUWu0a4hEbRNIskKS5D/KocHPvv7Ovw18RfD2/+J9x4k0cWbeIvG9zq2nzNcRTvd2Zs7WJJWZDkEtFIMOFbjJUZFTS9/WWnut/O8Vy+qu9ftcrtZFTThotdUvlZu/ztbyvrd6HZ638Y/hP4b8Z2Hw68QfEnw1p3ijVNn2PR7rU4Y7ycuSECxM24liCFGPmIOM4qCw+OfwZ1TxpdfDnTvip4VufFFl5ouNIi1aBrqMxDMqmMNncg5ZeqjkgV4lqXgr4jeGPiH8R9HT4BW3xAs/iH4s0rxDp2t311ZDTLKGGC0iZb1ZZBcK9s1s8sQiikDF1wVO7Hldl8I/2i77x14N17xV4E8QWVr4T8Va7qmrRQT6BZeHLS2uLa+SObTre1Iu5i/nxtLJcZkLM3ysS23KVRxpKo10u+lnaOnybab2dtGi+W7kl0289/wA7Ky3V9Uz620f9oD4NeLf7XtPAXxQ8IeJtS0fTn1Say0/XbaRhAE3CRmDkLHyuXPyruGSK5jwJ+1t8HvGWq+JdFuvFmhaRc+D9F03WtZmm1yzltIYrqISMUnSQq8cW6NXl4XdImM5GfmP4C/D/AOI3xO+CvwYh0b4Q3Hhmx8F+B9YJ1ia9sRFrj6hprwwQ2wjlaTEryrPKZ0iCvGB8x+atLSvgz+0J4K8HeJfD2nfCuW8vtV8LfD9BNjSL9Ym0uKOHUIYI7uVoDexjdJCZEMJZAwfIUHonH2c5xfTlS823NN+SSSbT8tVdNxBqcIy73b/8ksvO93ZrTfezt9M6t+018MD4b0LxX4F8QaZ4007WvFeneEmm0fUIpVtbm7lEYMhGcFdwYocEgjHUVb+Kv7QngP4NeMfCnhr4galZaNYeKLfUZxrF/ex29tam0WI7G343NIZgFAOcjvmvmTwv8Avjvd65r2uat4Q8UyR6r8TvBnieC48TaxpMupS6fYqEupbgWbiFHQID5aD7pULvIOPo34h/DvXvEn7RHwl8eW2hRXei+E7PxAL67eSIfZJ7mCBICEZg7FtsgyinHOcZ5Sj7ur15n93s4Py+25K/fTpYTevy/HnkvP7Kj+fU3te/aB+Bnhfw3pHjHxD8XvCFhofiBS+lahPrECwXyj7zQtuxIF/iK5C98VY1b44/BnQtX0PQdZ+KvhOz1HxNFFPo9tNq8CyX8UpxE8ILfOrnhGHDHhcmvkZfgv8AtE+GbHS/D1j4B12205x4wjWfwnNoCakkl9rM09rBcXd8Wa30+S3aN2W2/ebgAy5VVrEX9n74++GvBXgzS9A+Euu2/i638EaBoVxLFqWi6noF7c2Mrn7NrVleMQI4S3mRz2heTDnGHVVqKT9ooykrJtadUnzX+6y1/vbbXdRODcVrZPXo7ONvvTenlva7X3R4y8ZReEZ/D8MsNm/9vaxFpINzqUNoULpI+5BKQZn/AHfESZcjJAwprI8M/Hj4J+NPEi+DvB/xa8Ia3rbQNcrYafrNvcTtEoyzBUYk4GCcdAQTwa5r4+eA/GHje5+Fk3h7SkvT4d8c2Os6qUnjjWC0jtrlJJB5jAsA0iDauW56cGvENI/Zl+J6fBj4FeB4PDkWiax4Xm14a7cR3Vtu0v7bpmowrNuRz5uZriAnyixyQT0JEyk40pztdqVku6srP0Tv0769mkpTjG9k43v2d5XXrZLTzTt3+jNP/aJ+Amqx61Pp3xo8E3EXhwqNWkTXbYpY7pPLUytvwoMh2Ak43fL14qGX9pP9nyBNDef41+Co18SgtpBfW7dReqJDFujy3I8wFM9Nw29eK+Y/EXwn+Lfj34LaL8Jo/wBlyz0fUfCvhvSNAutYv7/TC92bfUbF5YNPaOZi1q8dvLM5m8okhFCF8gXvjp8BviXqHxX+Jmo2nhP4heJ/D/xI0rT7O0t/C2vaRp9oDFbmCWz1E3ymWOHJMiyQrJjzH+TfjOs0otWd9Wu10uvVrm6XWlut0TB86fNpt52vb0vbW9t/LW31D4r+N3wd8C+JLHwd4z+KHhfRNc1Lyza6df6rDBcSh22oQjMCAzfKpPDHgZNTwfGD4U3Pj2T4W2/xH8NyeMIlLPoSanCb5cJvIMO7dkIQxXGQpBxjmvjn9oX4H/tE+LIvHXgfwr4I8R3NjqWj6LaaK+i3ug29hqa2sEYlOsXlyEv7idJFdYlUJGQUPyAuR1ln8KfjDpP7QkWreE/hxrWk6XdeMzrmqyaleaTqnhyS1ktjHLqNr5h/tCx1JgdhSFfLJzklCSVFJyS6O/l1SV+27b1e3TVpSbVPm62Tt8rv8dFovyT+l9K+M/wj13xtd/DbRfiZ4ZvvFVhv+06Nb6pDJeRFPvgxBt2VyNwxlcjOK5Kx/aj+E/iL4taB8IvA3irRfFOo6uup/bJdJ1WG4GmPZojFZkQk/OWZQeBlGHY4+Y/h7+zB8WLRfDfw38T6F8SPtXhjVdUvE8RSeJtJj8O27SpcrHfW0UaNfSyy+eA8DrHy8haTAG7tvg58NPixB8SfgYuu/Aqfwtp/wm8J6n4a1jWpNR06SG7ne3gjja1WGZpngdoWk3OiMDIQVByadFKbXN2+/wB2Tv5WaSs9Xda7odX3G1HX/h0vndXd1tbVWsz2jxN+1B8KfAnxY1H4VfEPxTo3hWaz0vTtStr7V9Uhtor1ruW4jEUYcg5T7PljnHzr0rvbj4heA7Sz1zUbrxroUNr4ZIGtTyahEsemkxrIPtDFsQ5jdH+fHysD0NfOHxi8D/E21+OPxD8W6H8BrnxzpPjX4c2nhGwvIL/ToxBeebeGSOdLmdHW2ImiaR1Vj8q4Vznb5v4v+BnirRfjB8JvgnZa7aajpnjrw1o9t8Rokk3PKvhswyrcleu243pbMW6rsBqKN6nLGWjbtf5z1a3tGMU/PmXZtup7jk1qkr2+UNE+7cpW/wALXXT7Q8Z/E/4b/DmwttU8f+PNA8OWl7u+yzapqMVstwVXcwjLsN5C84XJxWV4Z+PfwR8aa/Z+FfCPxb8I61rGoWn260sbDWIJ554Nu7eiIxJG35uOQOelc78WPh3r/iz4zfBjxVp+hx3ukeD9V1a81Od5YlFoJdOlhhcI7BmJkZQNgYjOTgc1474W/Z0+I+l+GvhbpMfhSLSrnQfiH4t1rVJYbm2zZ2V9HqqW1xlH+fcLm1+VNzAEBgNpxE5yim1G/Zfcv1v6LzuqcVZa9Nfuk/0S9ZLtZ/QukfHj4Ka9qWu6PovxZ8I3174YhludZgg1i3d7CGLIlklAb5EQghmPCkYJBrNu/wBpv9nWx0SLxJd/HHwNFpVxeyadFeNrtt5MlzGFaSNW34JVWVmxwAwJwCDXyvL8CPjb4m+Gngr4Xx/Bebw5ffDDwR4i0K51aTUrA2+v3V1pclnDFZGOYyGOeVluHa4WEKygHLZI6Xx98C/ifoXinwF4t0fw747u9M0/4b23g+707wNqmk217YXkZViri/Iie3kGEZo3yDChIZcY0lZNpO60s+/xu9t18KVt1zp66Jz0XfXTtrBWvs/ibvs1Fpa3a+ofiN8U/B/wy+GOtfFvX9Sik8P6Lpj6o01vNGRcxhdyLCzMEZpCVVBuAZnUA815poX7anwI1DxPdaBrvjrw74fthpuj6lp2oahrdskOpLfxyOFhO7B8soFZgSMsORSD4P8AiGz/AGKtR+Cmi6BNZ63P4FvtGtNLutXjvXguJraRUt2uxHFG+1nCbwiqAOOBmvNbX4J/EnxN4U+Nuo3fwzuNP1Dxz8LtH8OaLaahc2X2mW9t9Pu4pbdikzpHiV4vmZgh3Ag8HBU/durbVRtbz+O9vPSPe1/PV017RU09Oa9/LWna/wAnL1t5afR2vfHD4OeF/F9l4A8R/FLwtpniTUTEtrpV1qsMd1IZeIgIy2cueEB+8fu5qMfHn4JN4wg+HyfFvwg/ia4uZLKLSV1m3a7a4RirQ+WG3CQMrDYRuypGODXxz8Vfgn+0x4ph1/wvZ+APETLNeeGrqxTRbrw/ZaPfW9lHZmaTUZ5GF/c3qPDMiruEQVY8Hb19Kf4AfEMfD/XNNh8Fwrq9/wDHSDxsgF1ah5NLTWIJjdF9+Mi2RzsJ8zA27cnFWornSb0v+HNTXyspSb/wPbW2XPJ0+a1nZaefLNv8YxX/AG910v7z8VfH/jzwHBZ3Xg34N6r45hkSaS9kstZ07T1sFQKQZDezRBgwLHK5xsOcZFec6T+1hqviXwx4KvPDHwR8RX3ifx1a3+qaf4efUrKF49MtHVXvZLkyeV5bmWHy9pJfzVIwMsOy/aS8JeMviB8Mn8AeDrOSYeJdV07TNakjuY4Wg0WS5T7e4Lsuc24kTC5Y7+Aa5r4p+HPGXgj4v+Cfi94C+GuoeL9L0bw3qnha90fRrizgurZJ5LWW3miW6lhiaMNbGNgHBUOpAIBrFN9drteatFvbs5OMb/4uqutpdOXe1/Le33pczt5R3vY9A8EfGDwV41+Fdn8YRfrovh+ezkvLuXVpEt/7OETMs6XDFtiGJ0dXO4qCp5I5o8PfHD4NeLdP1zV/DHxV8J6pY+GQW1m5tdYt5ItPUAktO4bEa4VvmYgfKeeDXgfjDwB4k+G3/BOzx/4Y8X28MGuSeFfEWqahbQyiWO3uLyS4umgDjhthm2bhwdpI4rz3x98DPjH8c9C/t/w78KbzwCmg+CtG0KDSptT0+OXXpbbU7W9aKB4XliSBI7Z0hecLlp/mRV3VUm3VlG1kredrqWvmk4pWWrvfprNkoxa1vfyvZxXybUm7vRWs/L60sf2hfgRqXhC48f2Xxi8Gy+G7S5FncaoNatxbQzkZETyFsK5HIU8kYIBBp1x+0B8DbO/8P6Xd/F3whDeeKoIrnRYJNYgWS/ilOIniUtllc8KR948DJ4r5btv2fviJ4s1hfF3/AArz4gJNP4y8HXd7L458R6RcXt1Y6ddSSzSm3sx5SLCJCFJmeWQHARQq7u/8X+CPiH4c+JXxSS0+AVv8StO+J9xotzpt3d3Vium2X2WCOFoNQWeQTLHE8RuEMMUu4yEABquKT372+Vovfpdydm9FytasTv07X+bbW3lZaLV3T0R7jbfGf4R3njub4YWnxM8MTeLrcN5uiJqkJvUKruZTFu3bgvzFcZA5IxzWKP2mv2e5n1GDT/jR4Lv7nS9Nn1a5t7TXLWWRbWFC8knD4wqjJ54BBOAc18v+AP2c/ilovijRfB/izwp8RtUj0Tx5deKF1iPxPpNv4b8prqa4jvEQRvfNcESCN4Ci7iXzKEINdT4R/Z0+JOj/AAt/Z+8Nt4Mgs9T8GX2tzeIEW7tv9DW707UIgxZXIk3zTw58ssctk8AkYVJTWGdWPxW0Xm1v8nuvLdN2WiUfbOD2XX0b0+aSt67Oyv8ARfw1+MvgX4n/AAk0n40aPrNpa+G9U03+05Li5uoglkgUmVJ5FYojREMsg3YVkYE8Vnw/H74b6/oOneJPh34w8MeK9PvdetNAlntNftY44Zp3C43M2HlAYMsI+d8jaDkV594N+H/i2/8A2HLH4S+J/hfcTa/aeCl8OXfhvUNUitDeTQwCFlW6geRI1kKFo5M9CpYLzjybw58G/j9rKRC88Ha8dItfHvg/WbabxY2iJ4ia3sZW+2PdXFg+y6hhQRLE0hM5AcAEbc9M1H6y6cfh5o2fk5pP5cuvl1a0MYuXsFOXxWlp5qN1+P39E9bfVGh/Hn4JeJvFcXgXw58W/CGqeIZhKY9Ms9Zt5rh/LJEgCKxJZdrZXqACSMCn6J8c/gx4k1TW9E0D4r+EtQv/AA3FJPq9vb6xA72MUZxJJKA3yKhBDMeFPBwa+dNB/Zz+Jdn8KPhJ4YXwtHpuseH/AIjavr2sSR3Vtvs7O5OqBbnesmJCRc2+VQs/zAEfKccnrHwQ+NHjL9n3SPgHafs/Weha54M8KHSJfFV7qOnhb+SKa2cwabJG8kgS98hmla4jjC7gHDHIrGLbi291+Pu3uvJPS28umuhrJJVFFbPr295q3q0r32V9dNT7F8AfFb4Z/FayudS+Gnj7QfFFtZSiG5k0m/iuRC5GQH2E7cjkZ6jkZFecfEP9pu5+Hmt63LefCHxPc+DfC19Z6drnijzbeCKCW58rDwW8jiW6iTz4g7oOCWChypFc/wDs1/DzxPpvxH8R/EPxL4R+JGky3eiWWji68beINLurm68qWSQxpbacrIscRYhZXl3N5jAIAMnA+J9n8evHHxyK+MP2fPE/iT4YeFb62uPDun6Vr2iwWuqXiYb+0L9Z7xJpFifmK32BQUDsGbaF0SXtYR6Pftv381stNWteVORnd8k32277dvJ7vXRbXaid1P8AtVWEPi+ayX4d65J4LtfFUfgm48Xi5thbR6w7rEE+zl/OMIndYDNjAkOMFQWo8NftV6f4h8UaRbyfDvW7Hwd4m1u98OaB4slubZ7e/v7bzgymBXM0Ubm2nEcjD5igyF3LnzK++FHxeeHVfgPF8Nb59E1X4pp42HjAX9mNPi0ptUj1ORGj877T9pEiNAEEJU5D78Zqv4W+EfxpTSfh78CpPh/eaTY/Djxne+Iz4ymvbOTT7y0R7ySx8iJJTcGZ2uYg6PEgURv8xyuc4N+zjJ6vS/paDk+msW5WWl7W1s73NazW1r2++fL/AOBWhftfpdW9X+FP7VGn/E/xToOiv8PtZ0PTPGljqGpeE9Vubm2lTVLezkRJi8UTmS2bEiMquOQSCVYba90r4n/Z9+BvxB8A+PPBfiG1+DGteGde0HS9Ti+IWv3etWlzb+LriWPcq2ircu2ZLrE4eSO3Ea5Q9do+ytEvb7UtGsdR1PRp9IvLm3jmnsLiWOSW1kZQWid4maNmUkglGZSRwSOa1aSirfPz1du3Rdl3srq8XfM+3Ty0WnX836uzteoooqCgooooAKKKKACiiigAooooAKKKKACiiigAooooAqaXpOlaHZrp2i6ZaafaIzusFrCsUas7FnIVQACWZmJ7kk96t0UUAFFFFABRRRQAUUUUAFFFFABRRRQAUUUUAFFFFABRRRQAUUUUAFNdElRo5EV0cFWVhkEHqCKdRQ1fRgVtN0zTdG0+30nR9PtrGxtI1ht7a2iWKKGNRgKiKAFUDoAMVZooo3AKKKKACiiigAooooAKKKKACiiigAooooAKy7fwt4YtPEN34utfDmlw67fwJa3Wpx2ca3c8KfcjkmA3ui9lJIHatSijzDyCiiigAooooAKKKKACiiigAooooAralpunazp9xpOr6fbX1jdxtDcW1zEssU0bDDI6MCGUjggjFToiRIsUSKiIAqqowAB0AFOooAKKKKACiiigAooooAKKKKACiiigAooooAKKKKACiiigAooooAKKKKACiiigAooooAKKKKACiiigAooooAKKKKACiiigAooooAKKKKACiiigAooooAK/PH42/tg+PvCv7T/xI+FupftP+H/hToHhddKOkR3ngKbXZL37RZpLNl4eU2sf4uocAfdNfodXzB4g/ZU+Ndn8cvHvxo+D37TVn4JPxAGmi/0248DQ6rs+x24hjxLLdJ1+duEX72OcZqLP2ib2s/v0t19e5aa5JLrpb79fwK/iH9uLwP8ABe18OeEPiZbeLPE/iDWvDmnapomraRoEcMHjCW4eKPZYQGbdHNulVmhl2bV5yeM8Xr37eHif4W/G/wCMej/EH4deKtY8FeB7fw7dL/Y9haNJoEN5aq07XkhmXzD5sihVQv8AdfBwM10XxS/Ye+IXxp17R/GfxE/aYvpfE3hDTLaPwlfaV4cWxi0vVkmjlm1KSBbllnaXywnl5RVTAySN1afi79ifU/G1t8cH1r4sQDUPjZpWh2F1PB4eKx6dLp8KxvKsZuSZFlILBNy7M43PjNaOTSlO1371l0evu9tbXu9NLWs27TTUW1CWkWo3fVP3ebvtrbfW97rlvwn7S37X/jj4ew/Gq6+HXiwvP4L8P+FtW0q1ufD8Bt7ddQuYkeQTmZnnLxufkeJAhxgtWv8AEv8Abus7b4YePhDofjT4aeNPB9hpGrCLW/D1reXE+n3l3DCl1DbfaljkUlyjK0qMhboSCtaPxQ/YF/4WRB8SYR8WTpv/AAsLw74b0DcNC802P9kyRv53/Hwvmeb5eNvy7M9XxzneL/8Agn/4p+JuleP5vib8exq/ibxfo+leG7HVofDCW8WnaZY3kd0Fa3W4HnSyPENz70AJJC4+WnBRTUXtzP15bu36XT6N9bISbfLJ7+7f15Yc3yT5/nZ7N37z9n39pvxh8X/jv8WPhbrXw71DStJ8B3Frb2GotBGoYtHlvtDCZvnl3CSJUXHlqdxDcVj/ABX/AGjfjF4Z/a0+GHwa0nwIdH8DeIdWnsL3Xr4xyNrTrY+eY7VAd0ccRZA0h+8+VGApz2/ws/Z88R/C747/ABE+KNn4/tb3w78Q1sri50R9JK3Fve28CQpItz5pBj2q5KeXnLjn5fm2fir8C/8AhZvxS+FfxK/4Sn+zf+FZ6ne6j9i+w+d/aH2i38nZ5nmL5W372dr56YHWkrXot9OXm9dOa/47b6ehMU+SrF7tS5fufLb52V35+p13hTxzL4p8QeJ9Bk8FeJtGXw1ex2a32qWQhtdVDRh/Os3DHzYxnaWIXDAjFfMMfxD/AGtv2gvFHxO1f4A/EDwn4O0L4a+IbrwvpmkanoIvpPEN/aIpn+03DSD7LEzsFUxqTjr0yfp7wpoHjnSfEHifUfFPxAXX9L1S9jn0PThpMVodGtxGFaAyoxa53Plt7gEZx0rwDxz+xf41vPEXji4+Dn7SGs/Dnwz8TLl77xVoUGg29/51zKgS4mtLh3V7R5UHzFQ3JyMYAGdndP8Au/dL3dX/AOTJ2Uld6JqzNU1Zr+998ddF/wCStbOy3T0OZ+IH7Xvxe+Enx/03wX4x+HN/r1hH8KV8Wa3oXhWGC5ks9RS5ZbmYXE7x5t0jjcAZySVABJrt/iB+3T4L8F+APDXxO0v4YePPEXhvxF4fHiVtRtLO3t7Wxs8DMcs9xNHG1z1xbxs7naSOME3Jf2PbGLx+/jHTPiBeraL8KZPhfDaX1q13cbGkLi+kuWlBkfnlCgycneOleQeKv+CZt3r+m+D9Gj+MOl3Ft4d8Cf8ACDTnWPB0WohE3sxvrGOS422dwd23flyAMhs4xU27Wj3f51Xb0t7PrdJ2vo7TFRum9rK/ramvv/ieTa21V/RPF/8AwUG+G/h6YQ+H/hp8QPFePBNp8QpZdKsbXyrfRZgWMsrSzoVZFGWXB5ICk8kT+LP2/vhloLJN4c8AeO/GFla+ELbxvrN1omnwOuj6ZcR+ZA1wJZk+dl5KrnC5YnAOM3w5+wnLoVnrFtN8VluW1X4QQfCjeug+WIhErKL/AB9oO7IYfucjp9/nj52+PPwE+KPweu7/AMFfC6w+KGox+IPhVY+CtSv/AA34Oh1Sx8Rz2sDW8KyOZS+lNjAdiJAY2O0huaKrUbqGusrf+VeVfcqb76tb6IoxcknPTRX/APKd3+NTy0Temr+m/Ef7fXw80mx0m/8AD/w38e+KRc+ELbx3rEek2Nu76Do06hklut8yr5mMny4y5wrHOMZ6n9o748Wvg39lu/8Ajt4F8VzWVnPaaZf6dqtrpEeouYLq4gVWFtNLCr7klx80ilck8kYPgF5/wTh1Lxf4e8C6+/ibwzofiSHwBo/hTxFaa94PtPEUcMttCq/aLQzOFhnX5kzh0YAHHHP0V8aP2aNO+Kv7NE37N2keJU8O2RstNsYNQTS4pFhS0mhkGLaJoYxu8nG1Ciru4GBitqkYxcl2n/5Kpv71y8v473sooy5pQlLZxV/Xlj+vN8rbdeC8ef8ABQT4efDzX/Fuh6j8NfiBqVp8Pr/TbDxPrdlYWpsLH7aqGGUk3AdgTIBtC7uDxjBPrvxz+PHhX4D+CbLxjrumatrMusala6No2laTCst5qV9ckiGGJXZVycMSWYABT1OAfHvHf7C//CbeH/jfoX/C0fsX/C5dQ0W+83+xPM/sr+zxF8mPtA8/zPK65j27ujY52P24vAGt+JvgvoVx4W0bxRqOveDvEul65pl14bsIr69sJ7csBdLZSMou1UMQYQwJ3ZzwaxbSpx5t7wvbs1Hm8tHzW6ddh002/lL71fl89evX5nn/AMXf27tSuvhN461b4Y+FPEXg/wAX/D/xL4f0PWLTxPp1vmNr64RZEVUlkDYTeN3AOQykgg13/i39u/4a+EvFmu6ZN4J8aX/hTwlrcPhzxH40s7GJ9H0rUZGVfKkYyiVgjOquyRkKWA5yK8B+D/7LHxP+PXhL41T/ABI1jxP4YPj/AMYaDq9jqviXwylnqF4um7XkdtOWVfs8buNkalyVUAneQSfV/GP7B+ueI9S8aeE9L+NUmmfCr4j+J08WeJfDB0JJbyS78yOSaKC+Mo8qKV4kJzGxXbgZyauC5XFT62b+cKN13Sv7Wy3Ttda6q6lzNdLpd9JVPk38Hk1fXtiXP7d2tfDf4w/GvRviJ4K8TeIPBHgLWNJgj1XQdMgeDQ7K5t0LS3TtIryZkcEBFchQx4wM+h/Fr9uXwR8HfFtvo3iX4b+N38Py3FhbHxQlpbw6fI12FMbW4mmSa6jXcN7wowXkckYrjviH+wZ4y8X+JvilNoXx/Gh+FPjBeac/iPRR4YSaVLS1jRBFBctcfLIwQguUxh/ukrk838U/+CZkvxD8Z+LNbsPi1pWn6d4jutNvLZtQ8HxalqmmGzWNUtYL1p0dLYiMZRAhPygkgHdNDX2Sq7JQ5u+iipXt82mnq736XdRO03Hd81u2/u2/VPpa3U9x/Zs+LvjP4m+OfjZoXiq7tprPwR44l0LR1it1jMdosKMFcj75yx+Y81wp/wCCjHw0L+JZIvhV8S5LHw9rMvhiO9XSoDBqmuLcrAmnWjCciSZ93mAHbhAS2DxXrXwT+BTfB7xN8TPEj+KhrDfEXxO/iQwix+zixLRKnk58x/N+7ndheuMd68g1z9gDSNe+CfiL4TX/AMQIp7vU/iDdfEPTdRm0JJYLS7ll3rbz2jystzEFLowLKHDdBjBhcy5L7KEb9+b3FL5253fZtdb63o3N95yt/h99x+XwK26T6W0d41/bQstR8DxX+iQeJvAHibRviBo3hLxDouq6Ha3t7bNdtlY2T7SsYilTlZ0diACQh6Vfuv8AgoL8OLTxZdaBJ8NPiANK03x03w91HxCbG1/s621XzNkY3CcyMjHnITKrgkAlQcLSP+Cfsdv8OV8KXnjrw3YatP430vxjdXWgeCLTTLPy7Fy0VjHbwOrbfmf97LJIwLHA7Vrah+wt9u8LeJfDX/C0vL/4SH4tr8UvP/sTPkYlR/sO37R833Medkdf9XWsLKS5trq//lJPz0/etK+663V853cW472dvX9615a/u1fs+lnbZ+Gv7cvgj4rfE+X4eeD/AIbeOLyxi1a60VtfgtLee1gubckO1xFFM1xawkjCyyxKpJGcc40dB/bW+GPiHw74G8S2fh3xQlt4+8aTeBtOSW3tw8N9E8iNLMBMQIcxNgqWbkfLXnMH/BP7VLj4+aP8Ydd+Kej3EWheJH8SQXFh4Qt9O128JLFbS7vreRUmiG7DMYd7qNpIzmmeFf2AvFvhzXvCcL/HqOfwd4F8fzeOtF0T/hGFE5aWR3eCa6+0ZYguQrhMDLEqcqEmhr7L2um3N/4FC/8A5Lz2Svst9G6rae09n58v/gM7fjyb23e2x0Ef/BRH4YtbeNNWk+GXxHj0TwVfz6JPqp0qBrfUNXjuktk0+0KzHzJ5GkVlB24TJbbip9X/AOCgnw38K+Etd1zxp8N/H+i674Y1zTtB1fwvJYW8mpwS3yM9rKqrP5csTqjYKOWyMbemYNT/AGDNH1n4CeNvgnqvj8zyeKfG1344stU/sZCthdSzrNHFJbPKy3CLtKNllDqx4Wue0f8A4J4LF4Nl0bUvHfhaw1a68YaN4omm8O+A7TS7NINOZmSzSGGRZG3l3JkklfaWO1OuVRTcYqpo7Qu/Xk5/mrzXZpJrXd1GlzOCv8dl6c3L8naL73bvpt7l4m/aM8O+AvgL/wAL6+IvhDxR4ZtFhjd9AvbNP7XE8kwihtvJVyvmu5XALAAMCxXBxg2P7VU0vgHxH4u1X9nz4s6bq3hu9t7Gbw7LoSvd3LTgGOWGVJDbvCAcySGUCLad+Pl3db+0X8EdP/aF+E+q/DG+1240SW8lt7yy1O3iEr2d3bzLLDL5bEBwHQZXIyCRkdR4v8Qv2PPjL8YPhrq3hf4p/tKjXNYvde0zWrWP/hGkj0OCOzBH2SSx84tNHMTvk3S4LKuF4O4bb5tLaq3krx2817109LJW10BJJRu7739bO3yem2t730JbP/gov8KpvAv/AAmFx4B8bfbIvGsHgK40Szgs7u7TU5o2kj2NHcGKWNgpUMjkluNveqHij9tyy1my8P2+h2XirwN4itPifpXgrxF4f1TQbW8vR9pSSRIm/wBKWOOOVVytwjSEbThGBzXj/wATf2F/iV8M/C3h/Svhz4nXWtQ8RfGPQPFE9xoHg+Oxt/DaxW80clwtrHK8f2eNijBSFCgBWLZLV7Db/sG61ql9F4x8cfGSPVPGd38SdI+IOs6lb+HxBbXS6dE8UFhDAJ/3K7HP70s5/wBk1pTUZSTk7K8fvXsnKy6rWpe907JK5Em0rLdqX/uRRv2ekNtVdt23G/Bz9uPxb4z+HHjnx94q+A3jOeTw94xn8O6dYaHp0chkjDlFWaRpykTw7CbiWRkhTeu0tVG6/blm+IzfCfUfhVZ3WiQ658Vl8BeKtP1aC3mljCQs8qRyRPJGQcoVkRjmqniH/gnv4u1fwn4h8EQ/GrS30S8+IjfELStPv/C32m282R5GmtL+M3AW7hO9MDCYMZJB3YXQ+Hn/AAT1l8Ct4dLfFmyuF0L4nD4leTZ+FI7GF3NsIXso4o7jZDHlcqyqQowu04zU0HdwdTS3sr/J0+f1/wCXl+9tN7N1bpSUOvPb5qfL/wC2W7XfY+x6KKKQ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jp8V/ifqHxS+J1noWq/E3R9B+Fdjpzi+8I2umy2tjJLbfap76+hu5Ekv1VWRfssJJ2RyHhnQlOSTs/8Ahl3f9eumpSi5bf8AD/1/w13ofalFfFvxC+JXxu+HnxDuvi2j+Ita8LyXEEmleRdRJoWraXc6QkVlaQ25kLLezaxInzbd4jYkv5YxXt/7MHxD8O+MPh7Z6JbfEe78Y+I9KtYrrXL+6tbqAzzXTPJ59uLhEMlmziVYJI90RSMBGO01Si2n3Vr/AD6fL7XZtLzM+ZaNbP8Ar8enda90ex0UUUigorgbn4y+GrW5ltn0/UmaJ2QkRx4JBxx89dL4W8UWHi3T5NS0+G4ijjmMBEyqG3BVOeCeMMKANmuR+KHj64+HXhlNasPB+s+KNQu72302w0vSo1Ms9xO4RN7uQkMQyWeVyFVQTycA9dXhnxh079ojwL4N1zVfgvrfib4i+Jdcu4ray07VP7CgttAt3djLcwDyrMzmNPlSOadyzbNxxvJmTt+H5rTyv32W7Kir/wBfj8u272Wplz/ta3aW0mgJ8JtQh8fW/iY+F7jw5eatbxwxzjTn1HzftsYkQxG1jLLhdxchSq8sOv8AhV+0Hovxj12xsPBug3b6bL4U0/xNqF/PKqfYJL8B7WyZADumaISSNhsIoj6+YCOE+Gnwl0Sf4Ka54d+Iv7OWvyXdveS65PbeKNS03U9T8SaoYiWvDPa3EiJK5/dDLRhVIQAR8V5l4R+A/wC0R4A8XeHLzR7XWYJ9bn0TWtTm0bWY7XRdMuzfO2r2t3aCZBcRLpwtbO1xFKFFuu3yzljpBfvOSfXlV1tdxaf/AG7e8u8bJP4rGc3+754+enXSX52srdbtq9rn3BRRTXkjjx5kirnpk4qSh1FMWeFztSZGPoGBp9ABWT4j8WeGfCFta3nijXbLS4b69t9NtXuphGJ7qdwkMKZ+87sQAo5Na1fnz+2Vp3x81H4saR458SfCe51Pwl4V8ZeGbbwN9l8R2cNu1w+o25muJoWbzDcTti3QsAkSFjzvY1Kl+9hTf2pJX7JtL79dF1G1aEp9k3+Df3aav/gH2nafGT4ZX3j68+GFr4utH8S2Cu09kUkUBkjSSSMSlfKaRI5Y3aNWLqrqzAAg1t+EfF3h3x54bsPF/hLUl1DR9Tj86zu0jdFnjyQHUOASpxkNjDDBGQQa+Of2m/hZZeHvEVvJofi3WYNX8eXuqay2iCa3ji0eKWxig1m9W4CiTc9uqWsQLbVuL1WGflC+jfsh/tDWvxD8N3Wh6zqngWCy0DS9Ek06Xw85t7OBLm03tppSWaQ+fabVjchhnemY4zla0pRdSm5dUo39db27pPRNX2d7OyInOMZpJ73fy6X831Ts10utT6YormtV8eeF7WyuWt/ENk06xOYhHIJMvg46Z74ryT/haXjv/oO/+SsP/wARUlH0BRXD+EfiLoEvh20k8T+MdHh1M+Z56XF3DDIPnbblMjHy7e3Iwa2P+Fg+Av8Aod9A/wDBlD/8VWyw9WSuov7mYPFUIuzmr+qOgoqnpesaRrdu13ouq2d/AjmNpbWdZUDgAlSVJGcEHHuKuVlKLi7SVmaxkprmi7oKKKKRQUUUUAFFFFABRRRQAUUUUAFFFFABRRRQAUUUUAFFFFABRRRQAUUUUAFFFFABRRRQAUUUUAFFFFABRRRQAUUUUAFFFFABRRRQAUUUUAFFFFABRRRQAUUUUAFFFFAHhvxm/aH8f/CC9vJz+zn4k1/w/BcWtpa6xZa9pMYvZ5yiRxQ20twtwzmR/LC+XkkZAI5qm37XOgab471Pw94q8KT6J4e0241PT312e+jfbe6fYR312kkAGUiWGRgsodtzRsNoBUt03jbwR4p8ZfH3wDqt9pZfwT4O07UdYMxnj2Sa7J5dvbAxbt5McEl24bbtBcc5ArhP2h/gBp3j7xlph8L+BNE06bWvO1DxT4pmiiQzR2qRm2sGydzfaJ0tvNIX5oLVkY4Kis3KUafNvdS9VbRNrTtJ20unFq+zuylO21rej62T17pX6PmTS3XuHw58U6n438C6J4w1fwzP4eudZs4746ZcSiSa1SQbkSQgDD7CpZcfKxK5OMno6+QfgH41+Lvw00+/tvHekeIdVivLfTkS213xVFqN1FqUVsF1G4SVJLgJbTTMDFHvQL5blY0VgK9dT4+agw3S+CIoh33ar/hDXRVjGM2o7ff/AF+HotjGm24rm3/r+uvq9z1m91HT9MiE+pX1vaRs2wPPKsalsE4yT1wD+VVIvFHhmaRIYfEWmSSSMFRFu4yWJ4AAB5NeLeMPijF4206LSF0yG1eGcXBKXfnE4VlxjauPvVySXcmnut/CxWS2ImUgAkFeQcHjtWZZ9U14z8Uf2efDnjXWdd1r/hZnifwfa+MLGLTPFVjpVxZx2+t20asiiRriCR4X8t2jMkDxsUIBOQpHnF38X/Ed9J/peoajLEfvLHdeTn8FGP0ptt8QPC6P5t94Pv72Q/eMus4B/wC+YQf1ocb7r+v19BqTjsz1Lxj4d+Ems6h4MbVfES/2T4FeSfT9FtSJLSSf7ObeGSQKrMTDG0mwAgBn3HJVSOJ+Evhr4e/BMakfB+s+LfEd5PpNloVjNqSW2LDTLITfZLVPKjj3LGZ5DvkDyNn5mOBXs3hTwx4PvdC03WrfwvZxG+tIboRyjzzHvQNjc/XGcZwK3dTt4LbRL6O3gjiQW0vyooUfdPYU7u7fV7+fn69L7202JsrKPRaL0WtvS+tu+u55X/wsbx5cf8eloy56GWNB/NRSHxR8S7oYfWLe2B6hYo8/+gn+dS0Uhnn9xY6i08jSWs7uXJZvLPzHPJ6Vu+HrbxBDZv8AY9d1DTFMpJijZ0VjgfNgEfTPtXR0UAVFuPGsX+r8Y3Z/3yT/ADJrY0KD4l6v532PxhEvkbc+dGDnOf8AYPpVKuw+H3/L/wD9sv8A2egCj/Zfxii6eJNJmHvGAf8A0UK8n+K37TWo/BPxNbeE/HF7D9turFNQjNvZmWPymkkQZIwc7om4x6V9LV+c/wDwUZ/5Ldon/Yq23/pXd15+Z4qeDw7q097rc+24A4fwnE2cxwGNb5HGT912d1t0Z6/bft7eEGx52q2a/wDXTS7r/wBlzV//AIXloXxrUT6JfWtwNJ+WTyIJotvmdMiQA/wHpX5010vg74jeMPAS3a+FdWFmL0oZwbeOXcUzt++pxjcenrXhUOIavOvbxXL5LX8WfruceCeXvCyeU1Zqtpy+0kuTdXvy0+ba9rdbdD7ul8c2fw1jbxvfzRxQaYNzu8TyKN/7sfKnzHlx0rnNT/b90OPP2W6u5P8Ar20wf+1WFfI3iH40fEjxVo9xoGueIFuLG6CiaIWkKbgrBh8yoCOVHQ1xFPFcQTcl9WVl5rW/3mfD3gthqdCTz2blU5tPZy93lsrXvBO97+VrH21/w3loN1/x+3/jGLPXyNMs+PynWvqj/hW3iC4/5CHxD1SUHqqblH6uR+lfj7X7gV6GTY+tjef2vS343/yPivFHg/LOE/qn9mqS9p7Tmu7/AA8lv/SmeLfE74e6d4V8Gaj4rh1G9u9QsliWNrhlZcPMisDxnGGz16gV4F/wkuqqCsMkUIJLEJEo5PU9K+p/jz/ySjXP+3b/ANKYq+Q6/UuGsFh8RhZTqwUnzNaq/RH8w8XZhi8LjI06FRxTino2tby7GiPEGrGRXkvZGVWBKghcj04ra/4TWH/oHv8A9/B/hXKUV7mIybBYm3PTWnbT8rHzeFz/ADHCX9nVbv39787lrVL0ajfy3gj8sSY+XOcYAH9Kq0UV6FKnGjBU4bJWXojy61WdepKrUd5Sbb9Xqz6d/Zi/5EK//wCwxL/6Jhr16vIf2Yv+RCv/APsMS/8AomGvXq/MM5/3+r6n7Jw//wAiyj/hCiiivMPYCiiigAooooAKKKKACiiigAooooAKKKKACiiigAooooAKKKKACiiigAooooAKKK8d/aQ+O+tfA/QdL1DQvh7qXiKXUdSsrSe7AEen6bBNeQW5lnlJBLEzgJGgZmOScKrMBayUVu2kvVibsnJ7LU9ior5p/aF/aq8T/B7xvqHhzR/D3hiS20LQbbXpYtb1WS0vfEHnTyRGy0mNY2E1wvljOc/NNEu0bt1VPEX7Yk/hD4xap4Z8UWeh6f4V0i8msbyGWSQazbxRaJ/aj6kybtv2b/l2ChM+Zg7yTsqVNOPN01/B2f46fjtqU4tS5ev+aT/J3/DfQ+oaK5L4Ua94y8U/D3RfE3j7Q7bRda1a3+3S6bCG/wBCjkYvDDIWJJlWIoshGBvDYAGBXW1pKLg3GW6JjJSXNHYKK838e/EnW/C+vHStOtLGSIQpJumR2bJz6MBil8BfEvU/EusS2Gspp1tCls0qtGGQlwygDLMR0Y/lUjPR6Kaksco3RyK49VOadQB554j8deHfHa+JfhT8LvjX4V0z4hW1pKjR29zbajfaO2VUzSWPmBgV3jG8BQzLkH7p+arfXvjZ/aHxT+EXhfxR8R9QfQ/+EdvrO2194IvEd3pzXxTVrnTriMIjQyQRssRL+YsgcAR5SvrTx58P/DvxE8Jaz4N12O4gtNctXtbi4sZjb3KA8h45V5V1IDA88gZBHFcx8N/gnD4F8Tal4617x/4k8a+KNR0+DSP7W1wWiPb2ELs6QRx2sEMQBd2dmKl3bBJwABMV7132183utPW109Gm9b2Kk/dtHe+nlqr6+l7dnbSzZ82/Dr9oPVvD/jjRPDPxs8d6/oWmeBE1V7xLhJ7y6vZp5y1nFqUlqsirHZabPaSXEsrCNZruDzH3qa+3FZXUOjBlYZBB4Ir5+1j9jHwHrXh+00aXxh4otrmSLWbbXNRt5LX7Rr1vq0yTahFcmSFgBI8UYDRBHRUCowFe+KLaxtlXckMEKBQWbAVRwOTVp3glLfr59f8Ahr620a0u4atNtbfl29Ora2XR9FNRVP8AtjSf+gpaf9/1/wAat9eRSGfP3wk8S/GS4/aN+KnhP4i+JdKvoLDw/oeo6NpenRPFZaes82oLt3vl5ZGEEZeQgZPCqAozxnh7Xf2mte0T9pDwtL4stdT8daJcWcGgR6PGLa3sTPpkM5gtDOT848xgsspG6TDEIDtHvUfhbwP4R+JXiH4qXPiCSHV/Eel6fpN3bz3MfkpDZvcPE0aBQ+8m5k3ZZgQFwBg55jQtT+HXgnxn4y8X+HLjWtW1Pxze2t7fRbV8mOS3tY7ZBCCqsFKRKTkudxJBA4Ewj7rjL+Vr/wAmTX4bvf72OTftOdbXT/8AJbP5X6fPsfPfh/45eIvCHjbSfAXxN8W+MvD/AIc8O65e+IZRfrcajrk2nPC503TLr7IJpnB8q+vJS5Ypb28PmsA5r6Ptv2pvgNeW0V5aePUlgnRZI5E067KujDIIPlcgg15Nrf7PWteNY7m90T/hI9E12+1/UteuPETy232yQ3ts1pJblZoTH5K2jJCgCFlESMG3ZJ8X0rWvhz4P0uz0bwr4LM0On28dtA984YhEUKvXd2A9KuLbilLol6t21v3tZK+nNZtpPVzJJSvHz+Svpb1u3bpdK+mn2hZftE/CDUm2af4ouLk9P3WkXrY+uIeK4TxJ431e9129u9G8R6ktjLJugCTyxAJjj5Dgr9CBXzVffFPxTcr5Vm1tYRjgLBCMgfVs/pirVh8Xdds7OK2ls7e5eMYMsjNuf3PNFgufRGmfGmTwPDcP4h1I3jXm3yDfXrHZszu2qck53LnGOgqs/wC1JYX7mNfFWk6WM4DGwupP1Ebg/lXzN4t8Z3vi42v2y0ggFpv2+XnndtznJ/2RXP0WC59reC/Flp8U9Ul0bR/jFLdXkNu11LBaWNzABEGVSdzpGvV1GOvPSu2h+D/h9n87U9R1K+k7mSYAH8hn9a+bv2Mf+Soap/2AJ/8A0ot6+zaTBHz18fNB0vwlHoMXh6BrMXX2rzisrEvt8rbkknpuP51428sspzJIzn1Y5r3P9qD/AJlr/t8/9o14VVITJIZ5rdy8ErRsRjKnHFStqWoOpRryUqwwQWPIqtRTEFFFFAH2b4C/5EXw5/2CbP8A9ErWlrP/ACB77/r2l/8AQTWb4C/5EXw5/wBgmz/9ErWlrP8AyB77/r2l/wDQTUFo8rooooAKKKKACuw+H3/L/wD9sv8A2euPrsPh9/y//wDbL/2egDsK/Of/AIKM/wDJbtE/7FW2/wDSu7r9GK/Of/goz/yW7RP+xVtv/Su7rxs+/wBzfqj9S8Hv+Snh/gn+R8r0UUV8Qf1mFFFFABX7gV+H9fuBX1HDf/L3/t39T+ffHb/mX/8AcX/3GcB8ef8AklGuf9u3/pTFXyHX158ef+SUa5/27f8ApTFXyHX7Pwr/ALnL/E/yifxZxt/yMIf4F/6VIKKKK+mPjwooooA+nf2Yv+RCv/8AsMS/+iYa9eryH9mL/kQr/wD7DEv/AKJhr16vy3Of9/q+p+0cP/8AIso/4QooorzD2AooooAKKKKACiiigAorzc/G/RcnGjXpHbLJ/jXZeGPEVv4o0lNWtbeSFHdk2SYyCD7UAa1FFFABRRRQAUUUUAFFFFABRXE/F/4y/Dr4FeCrzx98TfEdvpOl2gIUMQZrmTHEUMf3pJD2VfcnABIxviX+0P4A+Ft5Y6brVp4h1O+vdMm1t7TRNImv5rXTYiolvJ1jB2RKXUZ+8TkKGwcLmXf+rX/LX012HyvTTf8AzS/Npeuh6fRXk2sftOfC/SfE2h+HY5tT1GDXLbSrsatY2olsLOLU5mh05p5CwZftEqlU2q2Or7AQT2PgP4iaB8RodZvPDUd29lo2sXWiNdyxhYbqe3ISZoCCS8ayb4ixA+eNwMgAmrPXyv8Ag0n9za+8m6087fim196TZ1FFIzKil3YKqjJJOABVT+2NJ/6Clp/3/X/GkMuV5t+0N8Ntd+LXwwufBXhy7sLa+m1XSL5ZL2R0iEdrqFvcyAlFY7ikLBeMFiMkDJHorXNusH2lp4xDt3eYWG3HrnpiuW1f4oeE9LYxQ3jX8/QR2i7wT/vfd/ImhaNPs0/udxNXTR4P8c/2cPiF418ceO9Y0Dwv4D8U2nxB8P2miW994mvZobrwnJCsqma0RbabzUJkEwVXhbzUGWxhl7j4n/BfUvGen+BfCeoalp7aDpRt5PFes3hAv9SjskV7W3JKndHJdLHNKGYDERXB3nHV/wDCQfEvxLxoWgRaPbN0uLzl8eoDD+Sn61JD8LZNSlW68YeI73U5Ac+UrFY19hnJx9NtLlXLy+d/uvb7rv163Kk3KXM+zX3pJ/gl6dLM+bP2bvAWrfA271xPEM+iytd6fpummHQLmW5TVL22M/2jV52kijC3Fz5se8DzG/dDc7cY9w/tLxvrfGnabHpkLdJJ+W/Uf+y100Oh6Ro9xLFpunwwBHZQQMtgHux5P51Yr0lGUkuZ/d/X5aLZWR5U5xU20tfP+v63ep5zqngPxJdXXntex3rMo3SSOQc+nPYVLofw8uBdP/byIYPLO3ypfm35GPwxmvQaKn2EL3H9Znaxyr/DjQicxz3sZ/2ZF/qtTaf8O993HFaeJdStic4ZX5HB9CK6Sruj/wDISh/4F/6CaJ04KLaQU6s3NJvqY/8AwrzxZBzafEjUfZZFcj/0Z/SvPfjd8RvEn7PnhS08YeJvFOoahZXeox6bHHZWkUkoleOSQEiVlG3ETc5JyRx1I+gK+T/+Ck//ACQzQv8AsbLX/wBI7yuFas9NnF2X/BQ3RmOJ31lB6z6Zb/8AtNzXS6Z+2H4b+Krr4Es76N7rU87Eawljc+WPNOGyVHEZ6/zr86K0/DfiTWvCOtW/iHw9e/ZNQtN/kzeWkm3chRvlcFTlWI5Heq5UTc/RivPZ/wBt74fyzyaf4lvvH4W2cwNDY2FqIztOOD9qXjjutfMP/DSHxo/6HL/ynWn/AMarzeWWSeV55nLySMXZj1JJyTQo9x3PvPTv20P2W7Eh5vBHxAvZBzuuba0PP0W6AP4ivqr4O+NvCHxM+H+l/EDwTos2maXq3n+TDcW8UMw8qZ4W3rGzLy0bEYY8Ed+K/F+v1g/Yd/5Nc8Ff9xL/ANONzSkkgTPdq/Lev1Ir8t6SBhRRRVEhRRRQB73+xj/yVDVP+wBP/wClFvX2bXxl+xj/AMlQ1T/sAT/+lFvX2bUspHhP7UH/ADLX/b5/7Rrwqvdf2oP+Za/7fP8A2jXhVNCYUUUUxBRRRQB9m+Av+RF8Of8AYJs//RK1paz/AMge+/69pf8A0E1m+Av+RF8Of9gmz/8ARK1paz/yB77/AK9pf/QTUFo8rooooAKKKKACuw+H3/L/AP8AbL/2euPrsPh9/wAv/wD2y/8AZ6AOwr85/wDgoz/yW7RP+xVtv/Su7r9GK/Of/goz/wAlu0T/ALFW2/8ASu7rxs+/3N+qP1Lwe/5KeH+Cf5HyvRRRXxB/WYUUUUAFfuBX4f1+4FfUcN/8vf8At39T+ffHb/mX/wDcX/3GcB8ef+SUa5/27f8ApTFXyHX158ef+SUa5/27f+lMVfIdfs/Cv+5y/wAT/KJ/FnG3/Iwh/gX/AKVIKKKK+mPjwooooA+nf2Yv+RCv/wDsMS/+iYa9eryH9mL/AJEK/wD+wxL/AOiYa9er8tzn/f6vqftHD/8AyLKP+EKKKK8w9gKKKKACsPxzcXFp4J8QXdpPJDPDpV3JFLGxV0cQsQykcggjIIrcrn/iD/yIXiX/ALA95/6JetsOr1oJ91+Zz4ptUJtdn+R8h/8ACwfHv/Q76/8A+DKb/wCKo/4WD49/6HfX/wDwZTf/ABVYFFfrP1aj/IvuR+H/AFvEf8/Jfez0b+1dL/6CVr/3+X/GoZPFtxC5sdN8a6vpqryotL6RICT3wrbc+vSvP6K8ChwzSoS51Ud/l/wT6jE8YV8TD2cqUber/Rpr1O4n1n4lqnm2XjzWruI9DHqkwJ/Ddj9a9Y/Zw1rxLqz+I4/EeranetB9j8oXtxJIY8+dnbvJxnAzjrgV86W91c2r77ad4m9VbGa9j+CGlap41TWJV16fT7vTfs/kzQjG7zPMyGwR/cHT1PWsM4w2IoYKakoyjprblktV0Wj7dDoyDF4XE5jTcHOMtfdcuaL919XZrvrc+k6K89+2fFTwx/x92Vv4gtV/jh4lx+ABz/wFqLnxz4B8ZaXe+E/G+jotpqELWt9p+qWwlt542GGjcEEFSOCGAFfCu9tD9JVr6nIftefFX4rfCH4UXvi34W+GtMu5bULJfapqNyFi06HzYkysABaeV/MIUfKi4LM3AVs79p3Wvjn4JtU8UfDf4u6HpSahNaaNovhq58HDUbjUtWncrHGtybuLYrE7mPlkRpG7nIGK6bxr8AfAPi/4D6z8EvhpDongzQtYVRC2j6bEba3fz0lZlgjZFJYpz8w65rofGfwv/wCEz+I/gLxzd675Vn4Fm1C8TSzbb1uru4t/s8cxk3jYYkebA2tnzeq45binZX63+Wl1+aW+urQ1K0W7a6/8D8d7dNEfPvjL4+fGj4T/ABPjg+IepvLoPh+CxbWIbPw262N9po0qae/1VLrafLdL2NIEh8zHzKhRmkVh7X+zv8Qrz4geBFvPEvjPQNX8WRzyza3pml3dvM2gSTSM8WnTLCSVkgjKxMX+Zmjcn21fir8MZvinJ4Y0nUNYSDw3pWtQ6zrGn+SWbVPs4L20BbICxrcCKVhg7vKVeATXF/AH9m6++C+vXerah4zttaih0WDw3pMVvphtGjsIru5uVe6YyyefcFrkqXURrhSdoLHDg735+rfy0v8Ai9LdNWml7pnNWS5OiXz1s/uWvZ6K105Fv9r/AMGyeMf2c/iDaaV4VbXNfHhrUYdJit7H7TeCaWEqUtwql9zj5cJyenNeM/tM+EpdX+JNjceNo/iVo/hxvh5NpOl6l4C0m7uby81GaU+fYXjWsMriPYkDRxyhYmZpMnI4+ttV8V+HNEyNT1i2hdese/c//fK5P6Vy83xWivZGtvCvhzUNVlHG7YVQe/AJx9cVlKmpO/8AW0o/f72nmluaqbVvL/OL/wDbfub23PnL4k/C+/g+AfgTxnqvge8sPizcaP4e8OpYaVLNFplnfQtvtri8t4SYTHYO81wgb5Q6hMnKisn9mL4kfE7wF4rPww1HTNZPhDQLLVLM2V/piWtrpxgvUj057a8FujXbXNsZZ5maSYmQ7v3Wdh+jPEx+JmqaHc3WsCy0uwXYXt48GRwXUDn5j1weo6VwqaRCTuuJZJm9zj/69evhKLrylV5L3lJtXstV27ptu9r6rXRHjY3ELDqNJztZLZXlp59rJK19LebO31z4v2moaTe6YmjkNd28kG9bjIXcpXP3RnGa8srpltbdEMaQqFYEHA5I+tQ/2VYf88P/AB5v8a0qZXOTvCy+/wD4JhSzmnFWmpP7v0sTab5V1b2/9vS319bxKBDbrdeWiAduVb9MV2GkeL/D+gqBpXgu3gYDHmfaN0h/4EUJ/WuSRFjQRoMKowBTq7Y5dh1Fc0dfVnnTzXFOTcZaei/yPaPC/iH/AISTT5L77J9m8uYxbPM35wqnOcD+9+lbFcf8L/8AkAXH/X4//oCV2FeFioRp1pRjsj6XB1JVaEZzerRyV7/x+T/9dX/mahqa9/4/J/8Arq/8zUNdsdkefL4mFFFFMkKu6P8A8hKH/gX/AKCapVd0f/kJQ/8AAv8A0E1NT4H6GlL416nTV8n/APBSf/khmhf9jZa/+kd5X1hXyf8A8FJ/+SGaF/2Nlr/6R3leatz1mfmzRRRWhIUUUUAFfrB+w7/ya54K/wC4l/6cbmvyfr9YP2Hf+TXPBX/cS/8ATjc1Mtho92r8t6/Uivy3qUNhRRRVEhRRRQB73+xj/wAlQ1T/ALAE/wD6UW9fZtfGX7GP/JUNU/7AE/8A6UW9fZtSykeE/tQf8y1/2+f+0a8Kr3X9qD/mWv8At8/9o14VTQmFFFFMQUUUUAfZvgL/AJEXw5/2CbP/ANErWlrP/IHvv+vaX/0E1m+Av+RF8Of9gmz/APRK1paz/wAge+/69pf/AEE1BaPK6KKKACiiigArsPh9/wAv/wD2y/8AZ64+uw+H3/L/AP8AbL/2egDsK/Of/goz/wAlu0T/ALFW2/8ASu7r9GK/Of8A4KM/8lu0T/sVbb/0ru68bPv9zfqj9S8Hv+Snh/gn+R8r0UUV8Qf1mFFFFABX7gV+H9fuBX1HDf8Ay9/7d/U/n3x2/wCZf/3F/wDcZwHx5/5JRrn/AG7f+lMVfIdfXnx5/wCSUa5/27f+lMVfIdfs/Cv+5y/xP8on8Wcbf8jCH+Bf+lSCiiivpj48KKKKAPp39mL/AJEK/wD+wxL/AOiYa9eryH9mL/kQr/8A7DEv/omGvXq/Lc5/3+r6n7Rw/wD8iyj/AIQooorzD2AooooAK5/4g/8AIheJf+wPef8Aol66Cuf+IP8AyIXiX/sD3n/ol62w38aHqvzOfF/7vU/wv8j4kooor9fPwcKKKKACvff2Vf8AmaP+3L/2vXgVe+/sq/8AM0f9uX/tevG4h/5FtT5f+lI+g4W/5G1L/t7/ANJke/VyHinxJ8Ohdy6N4olt3uIAoZJLSR2TcoYYZVOOCOhrr6+e/ir/AMj7qn/bD/0SlfB5bhIYyq6dRu1r6eqP0vOMdUy+gqtJJtu2vo/Ndjcuh8OrSY3nhPx1e6RP/dEE7Ifb7obH1JrB17xp4jvnht28TG6W3BCzWnmQ784+8Cq5PHpXK0oYr0r1q+RwVNui25ebVvyPDwvEtWVVLEJKPWyd/wAzoNI8Z+ItJ1CK+TVp5THuGy5lkkjO5SMsuecZz9QK6L+34td+bxR8T3hibrb2VpOAR6HCKPzBrz0uSMcUlRhsjTh/tDad+jW33F4ziSUaiWFScbdU73+9eR694ej+DMN3b2lrcfb7ueRYozdQTPudiABgoE5J7ivT4YIbeMQ28KRRrwFRQoH4Cvmjwj/yNei/9hG2/wDRi19NV5+Z4KngpxjTbd11PVybMauYwlKqkrPpf9Wzn/H3/Ip33/bL/wBGrXj9ewePv+RTvv8Atl/6NWvH67cq/gv1/RHBnf8AvC/w/qwooor0zxwooooA9Q+F/wDyALj/AK/H/wDQErsK4/4X/wDIAuP+vx//AEBK7Cvlsb/vEvU+0y//AHaHocle/wDH5P8A9dX/AJmoamvf+Pyf/rq/8zUNdUdkcUviYUUUUyQq7o//ACEof+Bf+gmqVXdH/wCQlD/wL/0E1NT4H6GlL416nTV8n/8ABSf/AJIZoX/Y2Wv/AKR3lfWFfJ//AAUn/wCSGaF/2Nlr/wCkd5Xmrc9Zn5s0UUVoSFFFFABX6wfsO/8AJrngr/uJf+nG5r8n6/WD9h3/AJNc8Ff9xL/043NTLYaPdq/Lev1Ir8t6lDYUUUVRIUUUUAe9/sY/8lQ1T/sAT/8ApRb19m18ZfsY/wDJUNU/7AE//pRb19m1LKR4T+1B/wAy1/2+f+0a8Kr3X9qD/mWv+3z/ANo14VTQmFFFFMQUUUUAfZvgL/kRfDn/AGCbP/0StaWs/wDIHvv+vaX/ANBNZvgL/kRfDn/YJs//AEStaWs/8ge+/wCvaX/0E1BaPK6KKKACiiigArsPh9/y/wD/AGy/9nrj67D4ff8AL/8A9sv/AGegDsK/Of8A4KM/8lu0T/sVbb/0ru6/Rivzn/4KM/8AJbtE/wCxVtv/AEru68bPv9zfqj9S8Hv+Snh/gn+R8r0UUV8Qf1mFFFFABX7gV+H9fuBX1HDf/L3/ALd/U/n3x2/5l/8A3F/9xnAfHn/klGuf9u3/AKUxV8h19efHn/klGuf9u3/pTFXxtd63oun3ttpt/q9lbXl6SttbzXCJJOR1CKTlvwr9n4VaWDlf+d/lE/i3jVN5hC38i/8ASpF2iqc+taNa3a2Fzq1lDcuQFhknRZCT0wpOeacuq6W+oPpKalatfRp5j2omUyqn94pnIHvivpeZPqfIcst7FqiqK67oj3T2SazYtcR7t8IuELrt+9lc5GMHNQ6X4q8L65O1roviTS9QmVdzR2t5HKwHqQpJxSU4t2TH7Odr2PrH9mL/AJEK/wD+wxL/AOiYa9eryH9mL/kQr/8A7DEv/omGvXq/L85/3+r6n7Lw/wD8iyj/AIQooorzD2AooooAK5/4g/8AIheJf+wPef8Aol66Cuf+IP8AyIXiX/sD3n/ol62w38aHqvzOfF/7vU/wv8j4kooor9fPwcKKKKACvff2Vf8AmaP+3L/2vXgVe+/sq/8AM0f9uX/tevG4h/5FtT5f+lI+g4W/5G1L/t7/ANJke/V89/FX/kfdU/7Yf+iUr6Er57+Kv/I+6p/2w/8ARKV8bkX+8y/wv80ffcTf7pH/ABL8mcnRRRX1Z8MFFFFAGt4R/wCRr0X/ALCNt/6MWvpqvmXwj/yNei/9hG2/9GLX01XzGffxIeh9nwv/AAanqvyOf8ff8inff9sv/Rq14/XsHj7/AJFO+/7Zf+jVrx+qyr+C/X9EGd/7wv8AD+rCiiivTPHCiiigD1D4X/8AIAuP+vx//QErsK4/4X/8gC4/6/H/APQErsK+Wxv+8S9T7TL/APdoehyV7/x+T/8AXV/5moabruo6fpIvtS1W+t7O0tmeSa4uJVjjjUE5ZmYgAe5qtpOsaTr+m2+saFqlpqNhdoJLe6tJ1mhlQ9GR1JVh7g11R2OKe7LdFZd94q8MaZFFPqXiPS7SOcsInnvI41kKnDBSSM4PBx0pk/jHwja6dDrFz4p0iGwuJfIiupL6JYZJM42K5baWyDwDmncVma9XdH/5CUP/AAL/ANBNcprnj7wL4Yu49P8AEnjTQdJupkEscF9qMMEjoSQGCuwJGQRn2NdRoM0VxeW08EqSRSKXR0YFWUqSCCOoqJ6wdi6ek4+qOpr5P/4KT/8AJDNC/wCxstf/AEjvK+sK+T/+Ck//ACQzQv8AsbLX/wBI7yvOW56zPzZooorQkKKKKACv1g/Yd/5Nc8Ff9xL/ANONzX5P1+sH7Dv/ACa54K/7iX/pxuamWw0e7V+W9fqRX5+fBnwh4b8Xapewa1atqNzAIfsmlrei2NyGfEjBurbF52Lhjn2NKKuEnY86or17w/8AD/wlc3HijUL3w9qEcGnXVpZ2el6trEGlTRyyhjIryyDB27cKMAkEHA5xmr4W8J+HrK61nxd4W1NftGvyaPDpo1AI9ikaq0jNIE/eOPMQLwFOCcHIprV29Pxtb815A9P67Xf6PzPM6K9tsvhFoOk2+pQX2jN4g1BdeutKsbf+34NNeSKFVwyrIpMrsWACqO30y3w58MdO1HQPC08Pw3vtWl1ozrfXKaobdrYrdPGAARtyFUHkdRSXvWt1t+KuD0Tb8/wdjQ/Yx/5Khqn/AGAJ/wD0ot6+za+Q/wBlTT7TSfjh4n0uwuHntrPTLyCGWRNjOi3cAViD0JA6V9eVCkpLmXUqzi2meFftPAsfDKqMk/bAB/35ry3Wfh/4g0PT11C8Fo4DrHNDDcK8tu7EgCRR0OQRxnB4ODXqf7TePM8L5coN15lgMkf6jmsbxJ/ZculWep65qmiXF7FcxNYapbuN10PO+dpYEbps+ZiQGDDGSTWiS0v3IfU898Q+ENR8MrjUb3THlWTyngt76OWaNsHO5FOVxjHPehfBfiJp9LtmsfLk1iE3FqJHC5iGcuxP3VwpOT25rtr/AFTRo5f7T+IcWkalN/aguLddH+zl5odrli5jPKFzGcSHefm96v3/AIo8M6xdaLcR63O11e6bqNo8t68SiAzeaEEm0/u/mYAdghFTd2/rte336FWX9eu/3HBx+ANZkvFtlutOML2sl6l4LkNbtFGcOd4zyDwRjNUNZ8N32iwW97JPaXVpdMyRXFpOJYy643KSOQRkHBA6ivQfD09polha+Hby+0aW+i0zU2aOa+iNvvmMYjiaQOEydhON3euf8ZXVu/hbTbK4GjW1/BdystrpFwksPlMq5kkKO67ywAHzZwOnFOTtt/WrX9feKOu/9aJ/19x9LeAv+RF8Of8AYJs//RK1paz/AMge+/69pf8A0E1m+Av+RF8Of9gmz/8ARK1paz/yB77/AK9pf/QTUlI/Pb9sXw7q+r+MtD1SVL3xP4fsLazjuvDei+IjYarYzSXy4v4YA6LMzqrQozsuxlyuctjnvHNjqvj5oPi3p2nXfjj4b+F/h/p15Ct748u9F1Oc4lnnmkisgC9y0Kx/67y0JBwTklfov4sfs+/Dz4w3un6t4mttQttSsPLhF9pupXNlPNaCVZGtZGgkQvGzLnDZ2k7lweai1r9mr4Oa3Jb+d4aurK3h0630iaz03Vbuxtb2xgBENtdQQSrHcxoCQFkDcEg5BIM004U+XqpNrrumrvvvps130RU2pVLvblSfTZxenbbXv21Z5N8Rvhn8N/iV8QPA+meFYvEtpq/jW3TxPqeoR+J9Ui+x6NbpFnbbrciJZJnkhhHyYAaVuWXNZGraL4g8M/FvWfjN8RvCY1bw7L46sdJ0q8svHt8k2nQE29pbsNOgP2aRBcZaRJH8z52yh24b6kt/BPhe18WHxxb6SsetHS49GFwsj4WySQyLEsedijexOQoJ4BOAAOWPwA+Fp8Xt40Oi3v2t9SGtNZf2rd/2a2ojGLw2PmfZzPwD5nl53Dd97mtYtQqRktk38veW3nyRSvpZt9zNpum4veyX/krvf/t53trol2sfH+saZ4gTwh8TfiBpPwz106jo/jbXZl8d2nibyn0q2t9RcvKtoJg8qwxq37rbhwCvINfpb8LbuC/0+a+tp/OhuYbeWOXGN6srENjtkHNeB3X7MXwbvp9Rku9F1yW21e/m1O/01vFWrf2bdXE0hklaSy+0/ZmDOSSpj2n0r6C+HSJEl7FGioiCFVVRgADdgAVMPdpRg+iX4JJ/fbsn3vpZy1qOa6uT+93X3Lzt2trfsq+Av24v+EX/AOGn/BH/AAm/m/8ACP8A9i6f/aflbt/2X7fdeZjb833c9OfTmvv2vz6/bz8Ran4R/aP8JeJ9GkjS+0vw9ZXVuZEDpvS9uyAyngg9CO4ryc3koUFKWylHpfr26+h+l+FEJ1OIHCn8Tp1ErOzvbTWzt62dt7MyvFngrwPJ44+H97r3hLwVpXg6e9ia78Q6NqDJp13AtukzWs0bEvG52kq77XdZOjEZqtp/gPwt4pv/APhOZtH+GyeF9K0TUr+2uNIXUrexnu4ZIIzHepOfPIiNxHJtjUGRSAN27A4DXv2idQvLjSF8PeB/Dekadp7pc3WnLbyzW99P9mNuwkEsjMIhGzoiqV2hic7sMMpfjhqlpJZ2GjeEdA0/w5aW93ayaBGLmS0ukutnnmZ5JWmZm8uLDCQFfLTbjHPzMsRQUp2s9XbTq0km9PhT10V+vVn7pRyXOfY01eUWo2fv9Lzb+07VJXik03BK/wANkj0i18O/DS28WweLvE9n4DtNGuPCNzfafOkt7/Y+rX6zmBWFtsW5iZMnfCoJJiLDAbjQ0vwXZw23jjxDP4X+F8bjTtEvdDuXWVNGa1uJZVaVPtT+YjvsKlXwQykYFeTSfGy7luY7SbwN4bk8Nw6YdIi8PslwbaOAzeeWWXzftAlMvzmTzMnp935an/4X1q8yarp2peCfDGoaLqdpY2CaROt4lvZ29mzNAkLRXCS8M7MS7sWJJJ5NL6xRumvPpbfm30842t0vfZGlTJc2lHRy+yrOafuRqRlZLmXvuKlz68j2i7WSk+PfhnSdCvfDGoaXpmj276xoq3N7NoUxl0q4uRNIjG2Ys3RVjV1BwHDYAFfrbX4y+NPH2oeNI9KsX0nTNH0vRIHt9P03TUkWCBXcvI2ZXeRmZjkszseB2Ffs1XsZDKM6leUNm1/7cfl3jBQr4bB5ZSxLvJe2630vTtffW1r6tLZNrU4D48/8ko1z/t2/9KYq/Jj432fhvTPiTrHjG6tNE8W2lm1u2uaTdtJa6hp4is2dPs1xj7pX94qrtzICA+ScfrP8ef8AklGuf9u3/pTFXw74g+GfgLxTr+neKPEHhPS7/VNKbdbXU9pG8i4B2gsQSQpO5R2bkc1+r5FhpYnA2ha6nfX0XTZ+j37o/k7iTFwweaKU72dNLT/E3vutt07rz2PDde0uDS/FviL4yOngfxMg8TabYrYXmjm41O14t4FiiuHYeRMpbzAqxsCTndzxk6LazQ+LtI+IT2WlLo138Rr6KGZB/wAT0zyNNb+XM+MNAGDExD5hEE5O019IT+AfA9z4kj8Y3HhDRpddixs1J7KM3K4GARIRuyBwDnIHFJD8P/Atv4lfxlB4O0aPXZMl9SWxjFyxIwSZMbskcE5yRxXuRy6cZxkmkk79X1g7/Pl26Xvd21+b/tWHs3BptuNum3K48una/wAW/Sx88eFtFTwT/Y2uTDwH4ml8cy62w1XTtHKalC7x3NwZRduxeVAAYmUom3KjnBzS8I6Vq+i+HPgr4j1bQPCFpp4utLjiudILJq87T2xjjD7kAZCXDSqGJwCe1fSenfDzwHpGq3uu6V4M0S01HUVdbu6hsIklnVzlw7BckMeT6nrmoNE+F3wz8NagmreHPh34Y0q+jBCXNlpFvBKoIwcOiAjP1qaOWzpSi00kuSy7KLvbVXd+7ta/VJF1M3hU5rptu/bW6kujsrJ20Tva9k2fYn7MX/IhX/8A2GJf/RMNevV5D+zF/wAiFf8A/YYl/wDRMNevV8LnP+/1fU/SeH/+RZR/whRRRXmHsBRRRQAVz/xB/wCRC8S/9ge8/wDRL10Fc/8AEH/kQvEv/YHvP/RL1thv40PVfmc+L/3ep/hf5HxJRXzf+0TpV5P44s9avzqOtaJZ28CSWOia0bbUtJk23LtcxwblV2dVBVycgwEAEEiub+J/7Qen6tr/AIb0rQPGtxp3h/QtT0S4vLiaORbnWfMliZgdqjEUcRLP03uQAMKc/pbzWnBuNRWako7938XkuvXtvofkFLJqldQdJ3TjzPTby0u2+my77an1pRXkXiiLXIvjz8P9RfxZeT6VqSamtvpaIsVvEqWYO9sfNK5Yk5Y4UYAA5J4jSzdR6foHxVGp6ifEuqeP5dKuyb6YxyWbX01t9l8kt5YRIkVgAvDJu65raWN5aipuPW34xj/7en6X66GEcu5qaqKe6utOvv6dP5Hr3t01PpSvff2Vf+Zo/wC3L/2vX5d+E4tS0jwF4Z8dp4M1XSzFrkMl/wCL49b8z/RjflH32ok3SIynyipXADbscV+on7Kn/M0f9uX/ALXrys1xP1rKqsmrP3e/VxfVJ9bbdD3clwP1LOqUFLmV5q+m6jJPZv7r37paX9+r57+Kv/I+6p/2w/8ARKV9CV89/FX/AJH3VP8Ath/6JSvl8i/3mX+F/mj6/ib/AHSP+Jfkzk6KKK+rPhgooooA1vCP/I16L/2Ebb/0YtfTVfMvhH/ka9F/7CNt/wCjFr6ar5jPv4kPQ+z4X/g1PVfkc/4+/wCRTvv+2X/o1a8fr2Dx9/yKd9/2y/8ARq1+dnxc8WfEXwr8e4pvGPxH8V+CvC8tzCdA1Czso7vQmgCW4eO9jQFw7zNMjPKVVFeJlYc1GW1VTpJNbyt+Rrm1F1cRo9o3/Fn1nRXy5rH7S954k/aK8H+FvCHijSbTwPaa7eaFqsrXUXnatfrZTuVRSdy28UiIgfjzJWwMhec/RPiN8QdN8PeCfjrfeONY1BPGfia90y+8Oy+SdPhs2+1i3SBAgdJI/s8RL7iWy+7ORjt+uU+X2n2e/ra338ya8tTzvqVRadbXt/4E7eq5Xfz072+s6K+QI/G/xN8MeCPBXj67+JWt6rcfEzwnrF9f2lyYfs+n3i6W99byWapGGhEewx4yQwIJywzTfhX8QfEtp4h+Erp4m+KIXxUiRa5J4xt2/si7L2LSBLWV0yJ2mCmMKwDIHzngVqq16jpNWacU/WTaX5fiiZYVxp+1TumpNekd/wDgeh+iPwv/AOQBcf8AX4//AKAldhXH/C//AJAFx/1+P/6AldhXzmN/3iXqfVZf/u0PQ+Xf2z/D+ieKPA+maNqvinSdHupPFFrLpUGs2Ul1puq30YleOyukTHySbWIJIAdUPJwp+cPBfxM8T6H8BB8NvhL8GfEGg6re65HpXivVPBcMuswadG9hazzX9qgC+XcTRSxqse1VjlMjNkrlvu3x14Q8L+PNL1Pwr4z8P6frWkXzMlxZX1sk8MmGyCUcEZBAIOOCARWf4C+H/g74Y+FrLwX4E8PWOjaRYIEitrSBIlJx8zsFADOx5ZjyTkmtKdKyqJ7S5fna17+TSs1s9NLq7wnV1h3jf9bW9G7rS++rTsfFvwsm8AXn7Cfh2+1j4Pab4i1zSb648M+FovGXh+G53ahe6iYoXj89WLR75UMhXGTC4PK13OmfBH4XeCPjJ4S+EPibw/ol74T0P4Zanc2MGpWcJtpr972L+0LoRkeWshRlJKgbVcgYXivp6LwL4Jg0qw0KHwdocem6XdLfWNmunwiC1uVcyLNFGF2pIHZmDqAQxJzk1V8c/DD4cfE61tbH4jeBNA8TW9lKZraPVtPiulhcjBKCRTtyODjqODVzg5ty0u2/Szg4/feTl52iul0var4VovxXvJ/klHyvLvY+F/gfonjjxh4j8MnTPDHgLxDPH8IdHA/4TdZZI1tRqWoLbOm2NySYhHknGRjmvqj9hSaIfBDQtJQKJdF1HV9LuPIkEln58N5Osgs2HW0DZWH0jCg8g12Hif4H/Bbxtc2t74z+EHgnX7iytksrabVPD9pdPBboSUhRpIyVRSThRgDJwOa7fwho+k6ALHRdB0u003T7OMxW9paQLDDCgU4VEUBVHsBTlpGd+vN+MnK/428979BKXPUi1prH8IqNvwv5bW6nZV8n/wDBSf8A5IZoX/Y2Wv8A6R3lfWFfJ/8AwUn/AOSGaF/2Nlr/AOkd5XnLc9Rnzpf+E/BevfAiO7+Gnw/8O+I2hsIvt1xb3UkWvaderFEZ5pEc5mjEpcbI1ZPLdD8pBNUPGvwA03wF8EXbU9IvW8Z2+u6aus38kLra6fBcQzn7Or/dbZtjMsnIDsFB+Xnk3/aQ13/hCP7Bt/DOjW/iBrT+y38QwxypdNZCFIcbRJ5YlMaCMyBM7B/ey1c//wAL4+KUnhS58IX3i3UdQtbrUbbUmmvrye4lV4A+2Mb3KmIlwzIVOSiHtW07OpJrZuL+5ptLyt8+l7bxC6pxT3Sf5Ozfd/h1tc9c+IXhP4b65qEdr4ET4ajwdpPiPT9N1PWNMN8l/aW0jFBLcSzsIJI32uS8QIBAGccnc0/wf4F8Y/FHwzc+GfC3w1vvBX/CRXmmySaPDfrIHFvLJBDefa2CupRA4eNdhKNzxg+L33x71gsZfDngzwx4elutUt9Z1NrG3mddRuoWZk8yOaWRFiDOzeVGqpljxgACax/aE1fQdS0q88I+BfC+hWem6jJq0mnWy3b295dvE0ReUyTtJtVHcKiOqruOBzWdpOO+t/8A5G9/LSVut7aasb6pbWt/6Vb56q/l6I6b4j+F9MuvhDe+KrjSPAb6vp+s2tvHceC7gOsFtJHLv+2IjlVDOsYjbGSQ4z2r7k/Yd/5Nc8Ff9xL/ANONzX5sa18VJb7wvfeEPD3gfw34W07VJoZtQGlC8eS78okxq73VxMwVWYttUqCcE5xX6T/sO/8AJrngr/uJf+nG5pNat+n5Jfncu+iX9bs92r85vhz4p8OeG9RceJ/D/wBvtZpYZVuYZBHc2jxsSGjYqwKkEhlxzxyMV+jNflvQhM9A1X4heFfE2o3dz4n8F3E0J+yrZPa6kI7qKOCIRLHJK8TiQMqgsdqncMjHSppPirpmuzXx8a+F5r+CbVv7YtYrK+Ft5MmxUMTFo33xlEjB6N8uc815zRTWmv8AXR/oid/6+X5M9BtviVoFxrH/AAlXiHwc11rkOqS6rBcWl75Ecjs4dY50MbF0RhxtZTjIJ7htx8RPDOtWGkR+KvCep3t9pJuGE9prKW0cxluHnO5Dbuw+Z8cOOB2rgKKS921umw3rfz3Po/8AZa8QXXiv45+JfEl7FHFPqWk3Vy6Rg7VLXNucDPPHvX1zXxl+xj/yVDVP+wBP/wClFvX2bU2UdEVe+rPCf2oP+Za/7fP/AGjXhZZiApYkL0BPSvdP2oP+Za/7fP8A2jXhVUiWFFFFMQUUUUAfZvgL/kRfDn/YJs//AEStaWs/8ge+/wCvaX/0E1m+Av8AkRfDn/YJs/8A0StaWs/8ge+/69pf/QTUFo8rooooAKKKKACuw+H3/L//ANsv/Z64+uw+H3/L/wD9sv8A2egDsK/Of/goz/yW7RP+xVtv/Su7r9GK/Of/AIKM/wDJbtE/7FW2/wDSu7rxs+/3N+qP1Lwe/wCSnh/gn+R8r0UUV8Qf1mFFFFABX7gV+H9fuBX1HDf/AC9/7d/U/n3x2/5l/wD3F/8AcZwHx5/5JRrn/bt/6UxV8h19efHn/klGuf8Abt/6UxV8h1+z8K/7nL/E/wAon8Wcbf8AIwh/gX/pUgooor6Y+PCiiigD6d/Zi/5EK/8A+wxL/wCiYa9eryH9mL/kQr//ALDEv/omGvXq/Lc5/wB/q+p+0cP/APIso/4QooorzD2AooooAK5/4g/8iF4l/wCwPef+iXroK5/4g/8AIheJf+wPef8Aol62w38aHqvzOfF/7vU/wv8AI/Onx78F/A/xE1W01rXbW7ju4FEM8lnez2xu7YB/3EvlOu9Mu3XJGWAwGOej1Pwh4b1fS7DRb7S42sdMuLa6tII2aJYZLdlaEjYRwpVfl6HGCCK2KK/Wo0KUL8sVq7vTd9/19ddz8Nlia0lFOT93Ra7ehmX/AIb0XU9a0vxDfWXm6hopnNjN5jr5PnJsk+UEK2V4+YHHbFYFt8IfAdp4p/4S6HS7kXou5NQSE39w1pHdyKVe4S2L+SsrAnLhM8k9STXZUU3RpykpOKuvL+uy+5CjXqxjyxk7Wtv0109NX97OAsPgR8MtOFtFBpOpyWtncC6gsbnXtQuLKOUPvDC2knaHh/mHyYB5r68/ZV/5mj/ty/8Aa9eBV77+yr/zNH/bl/7Xrx89pQpZZUjTiktNlb7SPoOG69Wvm9GVWTk/e3d/sy7nv1fKn7Ueu+JvDMXjTxB4N0b+1tbsLBZ7Gz8tpPNlFumBsUhnx12qctjA5NfVdfMP7RHh+88Vap4m8P6d4iv9Bu72CKODUrF9s9rJ5MZWReRnBAyM8jI718XlClKpUUN+V7b9PT8z77P3FUabntzq99rWZ8yfCH4g/Fv4ieDvEcnhz4m+CfEmoQ3ot7W6uLCS0utLH2qRJTc2Sc/6hVkiVijFsq543G34K/aEex8K+MdU8U6zF4mHh7WYtG0aaz082N9rNzLCjJbfY2JZJDI5RWwqso3gbQWpPCH7PvxDsW8Q+J9Y+Jdvp/i/Um8izvtI0vyYI4o9Qluw08TTMZxK0hDJvXbGdgOcsdmP9mzw94s1XU/FXxney8Ua7qdxbTK2nxXGmW1msETRxrEqTtIW2ySbmaQk7sAAACvoVHEOK5dHazu/NarfW191u9W7Wfy854TnnzaxvdWWvp006aPo7LVNcz4W+MXxU8c+FvAejefpXh7xV4w1jXLa+uktPtUWn2+nyzBkijLgO52RIGYkcs2OgrC1P4+eMxqfhrw14h+I2meEZEvPEelazqsWkLPHdXGnzQJCyROW8sSJLuIycEkZwK7Hw7+y+nw/0LRR8OvFFvY+INA1vUNXtr2/sprq2mju/MV7aWE3AbaInjXcsiktEHIySKtad+z/AOLfD+oeHvEvhr4jaXF4h0yTWrjUrrUfDz3MF/calNFLM6xR3URiCmIKo3v8uMkkZMRhiHbmvsr69bR21Wi96+ur110LlUwib5bbu2nS8/J9HC2mlump237KPxD1b4jiDVNS1ex1mLT/ABUdNstXtLc2y6jbxSx4maAsTE24spHAOzcAAwr7or4v+A/w8vPBHi+fVda8QR6zrXijxFbanqNzBZfY7cOoihRYod7lFCRLyzsxOSTX2hXkZ1zL2Snvyq/rZX/E9/h5warOntzaf1/Xojn/AB9/yKd9/wBsv/Rq18Y+Ov2XND8b+OLjxHJ4z8Q2Oi61IZ/EGhW80X2a/kCQoCC8bSRB1gjWUI67goxgkk/Z3j7/AJFO+/7Zf+jVrx+nllOM6N5LZ/5fh5CzerOniFyO3u/q/wCrnm+r/s7/AAg1bxR4f8Xr4H0ax1Dw7qEmpxNZaZaxC6maJ4/358ss4Bk8wYIIdVbPFZui/s5eGtH8RWWot4q8QXuhaRqV3rGleGrl7c6fY3lz5nmyIViEzgedLsR5GVPMbA6Y9aor0fY073t/Wn+S+5M8j21Rq1/L8/8AN/JtbHjOj/sveF9NiTT77xp4p1XSdO0m/wBF0HTruW28rRbW7j8uUQMkKu7CP5EaZpCqcc85vaD+z1p+lyeGItc+JfjPxNpvg6SGfRtL1R9PS1glhjMcMjfZbSF5WRT8u92GeSCea9Yopxpxi7ry/Btp+bTbae6CVepNWb7/AI6P0v17nqHwv/5AFx/1+P8A+gJXYVx/wv8A+QBcf9fj/wDoCV2FfNY3/eJep9fl/wDu0PQ5K9/4/J/+ur/zNQ1Ne/8AH5P/ANdX/mahrqjsjil8TCiiimSFXdH/AOQlD/wL/wBBNUqu6P8A8hKH/gX/AKCamp8D9DSl8a9Tpq+T/wDgpP8A8kM0L/sbLX/0jvK+sK+T/wDgpP8A8kM0L/sbLX/0jvK81bnrM/NmiiitCQooooAK/WD9h3/k1zwV/wBxL/043Nfk/X6wfsO/8mueCv8AuJf+nG5qZbDR7tX5b1+pFflvUobCiiiqJCiiigD3v9jH/kqGqf8AYAn/APSi3r7Nr4y/Yx/5Khqn/YAn/wDSi3r7NqWUjwn9qD/mWv8At8/9o14VXuv7UH/Mtf8Ab5/7RrwqmhMKKKKYgooooA+zfAX/ACIvhz/sE2f/AKJWtLWf+QPff9e0v/oJrN8Bf8iL4c/7BNn/AOiVrS1n/kD33/XtL/6CagtHldFFFABRRRQAV2Hw+/5f/wDtl/7PXH12Hw+/5f8A/tl/7PQB2FfnP/wUZ/5Ldon/AGKtt/6V3dfoxX5z/wDBRn/kt2if9irbf+ld3XjZ9/ub9UfqXg9/yU8P8E/yPleiiiviD+swooooAK/cCvw/r9wK+o4b/wCXv/bv6n8++O3/ADL/APuL/wC4zgPjz/ySjXP+3b/0pir5Dr68+PP/ACSjXP8At2/9KYq+Q6/Z+Ff9zl/if5RP4s42/wCRhD/Av/SpBRRRX0x8eFFFFAH07+zF/wAiFf8A/YYl/wDRMNevV5D+zF/yIV//ANhiX/0TDXr1fluc/wC/1fU/aOH/APkWUf8ACFFFFeYewFFFFABXP/EH/kQvEv8A2B7z/wBEvXQVz/xB/wCRC8S/9ge8/wDRL1thv40PVfmc+L/3ep/hf5HxJRRRX6+fg4UUUUAFe+/sq/8AM0f9uX/tevAq99/ZV/5mj/ty/wDa9eNxD/yLany/9KR9Bwt/yNqX/b3/AKTI9+r57+Kv/I+6p/2w/wDRKV9CV89/FX/kfdU/7Yf+iUr43Iv95l/hf5o++4m/3SP+Jfkzk6KKK+rPhgooooA1vCP/ACNei/8AYRtv/Ri19NV8y+Ef+Rr0X/sI23/oxa+mq+Yz7+JD0Ps+F/4NT1X5HP8Aj7/kU77/ALZf+jVrx+vYPH3/ACKd9/2y/wDRq14/VZV/Bfr+iDO/94X+H9WFFFFemeOFFFFAHqHwv/5AFx/1+P8A+gJXYVx/wv8A+QBcf9fj/wDoCV2FfLY3/eJep9pl/wDu0PQ5K9/4/J/+ur/zNQ1Ne/8AH5P/ANdX/mahrqjsjil8TCiiimSFXdH/AOQlD/wL/wBBNUqu6P8A8hKH/gX/AKCamp8D9DSl8a9Tpq+T/wDgpP8A8kM0L/sbLX/0jvK+sK+T/wDgpP8A8kM0L/sbLX/0jvK81bnrM/NmiiitCQooooAK/WD9h3/k1zwV/wBxL/043Nfk/X6wfsO/8mueCv8AuJf+nG5qZbDR7tX5b1+pFflvUobCiiiqJCiiigD3v9jH/kqGqf8AYAn/APSi3r7Nr4y/Yx/5Khqn/YAn/wDSi3r7NqWUjwn9qD/mWv8At8/9o14VXuv7UH/Mtf8Ab5/7RrwqmhMKKKKYgooooA+zfAX/ACIvhz/sE2f/AKJWtLWf+QPff9e0v/oJrN8Bf8iL4c/7BNn/AOiVrS1n/kD33/XtL/6CagtHldFFFABRRRQAV2Hw+/5f/wDtl/7PXH12Hw+/5f8A/tl/7PQB2FfnP/wUZ/5Ldon/AGKtt/6V3dfoxX5z/wDBRn/kt2if9irbf+ld3XjZ9/ub9UfqXg9/yU8P8E/yPleiiiviD+swooooAK/cCvw/r9wK+o4b/wCXv/bv6n8++O3/ADL/APuL/wC4zgPjz/ySjXP+3b/0pir5Dr68+PP/ACSjXP8At2/9KYq+Q6/Z+Ff9zl/if5RP4s42/wCRhD/Av/SpBRRRX0x8eFFFFAH07+zF/wAiFf8A/YYl/wDRMNevV5D+zF/yIV//ANhiX/0TDXr1fluc/wC/1fU/aOH/APkWUf8ACFFFFeYewFFFFABXP/EH/kQvEv8A2B7z/wBEvXQVz/xB/wCRC8S/9ge8/wDRL1thv40PVfmc+L/3ep/hf5HxJRRRX6+fg4UUUUAFe+/sq/8AM0f9uX/tevAq99/ZV/5mj/ty/wDa9eNxD/yLany/9KR9Bwt/yNqX/b3/AKTI9+r57+Kv/I+6p/2w/wDRKV9CV89/FX/kfdU/7Yf+iUr43Iv95l/hf5o++4m/3SP+Jfkzk6KKK+rPhgooooA1vCP/ACNei/8AYRtv/Ri19NV8y+Ef+Rr0X/sI23/oxa+mq+Yz7+JD0Ps+F/4NT1X5HP8Aj7/kU77/ALZf+jVrx+vYPH3/ACKd9/2y/wDRq14/VZV/Bfr+iDO/94X+H9WFFFFemeOFFFFAHqHwv/5AFx/1+P8A+gJXYVx/wv8A+QBcf9fj/wDoCV2FfLY3/eJep9pl/wDu0PQ5K9/4/J/+ur/zNQ1Ne/8AH5P/ANdX/mahrqjsjil8TCiiimSFXdH/AOQlD/wL/wBBNUqu6P8A8hKH/gX/AKCamp8D9DSl8a9Tpq+T/wDgpP8A8kM0L/sbLX/0jvK+sK+T/wDgpP8A8kM0L/sbLX/0jvK81bnrM/NmiiitCQooooAK/WD9h3/k1zwV/wBxL/043Nfk/X6wfsO/8mueCv8AuJf+nG5qZbDR7tX5b1+pFflvUobCiiiqJCiiigD3v9jH/kqGqf8AYAn/APSi3r7Nr4y/Yx/5Khqn/YAn/wDSi3r7NqWUjwn9qD/mWv8At8/9o14VXuv7UH/Mtf8Ab5/7RrwqmhMKKKKYgooooA+zfAX/ACIvhz/sE2f/AKJWtLWf+QPff9e0v/oJrN8Bf8iL4c/7BNn/AOiVrS1n/kD33/XtL/6CagtHldFFFABRRRQAV2Hw+/5f/wDtl/7PXH12Hw+/5f8A/tl/7PQB2FfnP/wUZ/5Ldon/AGKtt/6V3dfoxX5z/wDBRn/kt2if9irbf+ld3XjZ9/ub9UfqXg9/yU8P8E/yPleiiiviD+swooooAK/cCvw/r9wK+o4b/wCXv/bv6n8++O3/ADL/APuL/wC4zgPjz/ySjXP+3b/0pir5Dr68+PP/ACSjXP8At2/9KYq+Q6/Z+Ff9zl/if5RP4s42/wCRhD/Av/SpBRRRX0x8eFFFFAH07+zF/wAiFf8A/YYl/wDRMNevV5D+zF/yIV//ANhiX/0TDXr1fluc/wC/1fU/aOH/APkWUf8ACFFFFeYewFFFFACMyopZmAUDJJPAFcR4/wDGfg9/AniNE8V6MzNpF4ABfREk+S/H3q7aSOOaNoZo1eN1KsrDIYHqCO4rhf8AhQfwK/6It4D/APCcs/8A43V05+zmp9nczq0/a05U+6a+8+MP+Ei8P/8AQd0//wACk/xo/wCEi8P/APQd0/8A8Ck/xr7P/wCFB/Ar/oi3gP8A8Jyz/wDjdH/Cg/gV/wBEW8B/+E5Z/wDxuvrv9bZf8+v/ACb/AIB8L/qNH/n/AP8Akv8A9sfGH/CReH/+g7p//gUn+NH/AAkXh/8A6Dun/wDgUn+NfZ//AAoP4Ff9EW8B/wDhOWf/AMbo/wCFB/Ar/oi3gP8A8Jyz/wDjdH+tsv8An1/5N/wA/wBRo/8AP/8A8l/+2PjD/hIvD/8A0HdP/wDApP8AGveP2W/Fnha2/wCEm+0eJdKi3fYsb7yNc/6/1Ner/wDCg/gV/wBEW8B/+E5Z/wDxuj/hQfwK/wCiLeA//Ccs/wD43XHmHETx+Hlh3Tte2t77NPt5HoZXwpHLcXDFKrzct9OW26a7vudF/wAJr4N/6G3Rf/A+L/4qvAPij4r8LSeO9TePxJpTqfJwVvIyD+5T3r13/hQfwK/6It4D/wDCcs//AI3UT/s8fACRi8nwN+HzsepbwzZEn/yHXj4DGfUqjqWvdW/I93M8B/aNFUua1nf8Gv1Pn3/hKPDX/QxaZ/4Fx/40f8JR4a/6GLTP/AuP/GvoD/hnX9n3/ohXw9/8Jiy/+NUf8M6/s+/9EK+Hv/hMWX/xqvW/t/8AufieH/qv/wBPPw/4J8//APCUeGv+hi0z/wAC4/8AGj/hKPDX/QxaZ/4Fx/419Af8M6/s+/8ARCvh7/4TFl/8ao/4Z1/Z9/6IV8Pf/CYsv/jVH9v/ANz8Q/1X/wCnn4f8E8U8J+KfDC+KtGZvEelgDULckm8jwB5i+9fSn/Ca+Df+ht0X/wAD4v8A4quXX9nf9n9WDL8C/h6CDkEeGLLIP/fqpv8AhQfwK/6It4D/APCcs/8A43Xl4/G/XZKVrWPZyvLf7NhKPNe7H+O/Gfg9/Cl8qeK9HZj5WAL6In/WL/tV5H/wlfhb/oZNK/8AAyP/ABr1n/hQfwK/6It4D/8ACcs//jdH/Cg/gV/0RbwH/wCE5Z//ABujC454WDhy31uPG5asZUVTmtpbY8m/4Svwt/0Mmlf+Bkf+NH/CV+Fv+hk0r/wMj/xr1n/hQfwK/wCiLeA//Ccs/wD43R/woP4Ff9EW8B/+E5Z//G66f7Xf8n4/8A4/7CX8/wCH/BPJv+Er8Lf9DJpX/gZH/jR/wlfhb/oZNK/8DI/8a9Z/4UH8Cv8Aoi3gP/wnLP8A+N0f8KD+BX/RFvAf/hOWf/xuj+13/J+P/AD+wl/P+H/BKfwy8ZeEI9BnWTxVo6n7Yxw19EP4E/2q67/hNfBv/Q26L/4Hxf8AxVc7/wAKD+BX/RFvAf8A4Tln/wDG6P8AhQfwK/6It4D/APCcs/8A43XmVqntqjnbc9nD0vYUo073sVr3xl4QN5OR4r0f/Wt/y/Rep/2qh/4TLwh/0NWj/wDgdF/8VV//AIUH8Cv+iLeA/wDwnLP/AON0f8KD+BX/AERbwH/4Tln/APG61WJsrWMXhE3e5Q/4TLwh/wBDVo//AIHRf/FUf8Jl4Q/6GrR//A6L/wCKq/8A8KD+BX/RFvAf/hOWf/xuj/hQfwK/6It4D/8ACcs//jdH1p9hfU13KH/CZeEP+hq0f/wOi/8AiquaP4z8HjUYifFejgfN/wAv0X90/wC1T/8AhQfwK/6It4D/APCcs/8A43R/woP4Ff8ARFvAf/hOWf8A8bpSxHMmrFRwvLJO50X/AAmvg3/obdF/8D4v/iq+Vv8Ago54o8NX/wAENDhsPEWmXMi+KrZikN3G5A+yXYzgHpyPzr6H/wCFB/Ar/oi3gP8A8Jyz/wDjdQXf7Ov7Pt/GIb/4FfD25jVtwSbwxZOAemcGLryfzrnWh1n4yf2jp/8Az/W//f1f8aP7R0//AJ/rf/v6v+Nfsh/wy9+zP/0bv8Mv/CR0/wD+NUf8Mvfsz/8ARu/wy/8ACR0//wCNVXMTY/G/+0dP/wCf63/7+r/jR/aOn/8AP9b/APf1f8a/ZD/hl79mf/o3f4Zf+Ejp/wD8ao/4Ze/Zn/6N3+GX/hI6f/8AGqOYLH43/wBo6f8A8/1v/wB/V/xr9U/2JvFnhWz/AGYvBltd+JtKglT+0d0cl7GrDOoXJGQTnoa73/hl79mf/o3f4Zf+Ejp//wAaq9bfs9fAGzhW2tPgd8P4Ikztjj8M2SqMnJwBHjqaTdxpHTf8Jr4N/wCht0X/AMD4v/iq/MP+3NF/6DFl/wCBCf41+jX/AAoP4Ff9EW8B/wDhOWf/AMbo/wCFB/Ar/oi3gP8A8Jyz/wDjdJOwNXPzl/tzRf8AoMWX/gQn+NH9uaL/ANBiy/8AAhP8a/Rr/hQfwK/6It4D/wDCcs//AI3R/wAKD+BX/RFvAf8A4Tln/wDG6LhY/OX+3NF/6DFl/wCBCf40f25ov/QYsv8AwIT/ABr9Gv8AhQfwK/6It4D/APCcs/8A43R/woP4Ff8ARFvAf/hOWf8A8bouFj5c/Y58S+HLT4m6nJdeINNhQ6DMoaS7jUE/aLfjJNfYv/Ca+Df+ht0X/wAD4v8A4qud/wCFB/Ar/oi3gP8A8Jyz/wDjdH/Cg/gV/wBEW8B/+E5Z/wDxukC0PMP2mvFnhW4/4Rv7P4m0qXb9szsvY2x/qfQ14d/wkfh7/oPad/4FJ/jX2B/woP4Ff9EW8B/+E5Z//G6P+FB/Ar/oi3gP/wAJyz/+N07hY+P/APhI/D3/AEHtO/8AApP8aP8AhI/D3/Qe07/wKT/GvsD/AIUH8Cv+iLeA/wDwnLP/AON0f8KD+BX/AERbwH/4Tln/APG6LhY+P/8AhI/D3/Qe07/wKT/Gj/hI/D3/AEHtO/8AApP8a+wP+FB/Ar/oi3gP/wAJyz/+N0f8KD+BX/RFvAf/AITln/8AG6LhYm8CeM/B6eCPDyP4r0ZWXSrQEG/iBB8lf9qtDWPGvg06RfAeLdGJNtL/AMv8X90/7VZP/Cg/gV/0RbwH/wCE5Z//ABug/AL4EkEH4K+AyD1H/COWf/xukM4T/hLvCf8A0M+k/wDgbF/8VR/wl3hP/oZ9J/8AA2L/AOKrt/8Ahnv4B/8ARD/AH/hNWX/xuj/hnv4B/wDRD/AH/hNWX/xugDiP+Eu8J/8AQz6T/wCBsX/xVH/CXeE/+hn0n/wNi/8Aiq7f/hnv4B/9EP8AAH/hNWX/AMbo/wCGe/gH/wBEP8Af+E1Zf/G6AOI/4S7wn/0M+k/+BsX/AMVXX+APGXhBPt+/xVo658rGb6If3/8Aaqx/wz38A/8Aoh/gD/wmrL/43Tk/Z/8AgMmdnwS8Arnrjw3Zj/2nQB0n/Ca+Df8AobdF/wDA+L/4qvzx/wCCh/iDQb/41aLNY63YXEY8L2ylorlHAP2u74yD15Ffdn/Cg/gV/wBEW8B/+E5Z/wDxuqt3+zb+ztfyCa++Afw5uJAu0NL4WsXIHpkxdOTXFj8J9do+yvY+p4P4k/1UzNZj7PntFq17b+dmfj5/aem/9BC2/wC/q/40f2npv/QQtv8Av6v+Nfr5/wAMwfs0/wDRvHwz/wDCSsP/AI1R/wAMwfs0/wDRvHwz/wDCSsP/AI1Xif6uf9PPw/4J+tf8R0/6gv8Ayf8A+1PyD/tPTf8AoIW3/f1f8aP7T03/AKCFt/39X/Gv18/4Zg/Zp/6N4+Gf/hJWH/xqj/hmD9mn/o3j4Z/+ElYf/GqP9XP+nn4f8EP+I6f9QX/k/wD9qfkH/aem/wDQQtv+/q/41+1//Ca+Df8AobdF/wDA+L/4quM/4Zg/Zp/6N4+Gf/hJWH/xqtH/AIUH8Cv+iLeA/wDwnLP/AON16mW5b/Z/N71+a34X/wAz894746/10+r/ALn2fsuf7V783L5Lbl/Exfjp4x8IzfCvW4ofFOkSOfs2FW+iJP8ApMXbdXyV/wAJF4f/AOg7p/8A4FJ/jX2f/wAKD+BX/RFvAf8A4Tln/wDG6P8AhQfwK/6It4D/APCcs/8A43X2WV548souioc13fe3RLs+x+L51w2s4xCrupy2VrWv1b7rufGH/CReH/8AoO6f/wCBSf40f8JF4f8A+g7p/wD4FJ/jX2f/AMKD+BX/AERbwH/4Tln/APG6P+FB/Ar/AKIt4D/8Jyz/APjden/rbL/n1/5N/wAA8j/UaP8Az/8A/Jf/ALY+MP8AhIvD/wD0HdP/APApP8aP+Ei8P/8AQd0//wACk/xr7P8A+FB/Ar/oi3gP/wAJyz/+N0f8KD+BX/RFvAf/AITln/8AG6P9bZf8+v8Ayb/gB/qNH/n/AP8Akv8A9scP+zP4u8KW/gS/S48T6TEx1eUgPexKceTDzy1e2WV/Y6nbrd6dewXUDEhZYJBIhIODgg4ri/8AhQfwK/6It4D/APCcs/8A43XV6B4c8PeFNMj0XwtoOnaPp0TM0dpp9qlvChY5YhEAUEkknjkmvl8ZifrdeVe1uZ3sfZYDCfUcNDDp35Va+xo0UUVzHYFFFFABRRRQBm+JJtet/D2pz+FbO0u9ajtJm063vJTFBLchD5SyOoJVC2ASASBmvkrxN+0R8b/g1e+NtF8TeKPDPxC1Dw/4Li1q9Njo7WUGg65cXMUFpYyskreZFL5rSBWKyhISxOHBH1f4x0vXtb8Kaxo/hbxEugaxfWM1vY6qbQXX2Gd0KpP5RZRIUJDbSwBx1r518FfseeM9F+FPiP4L+L/i9oWseHfEenzpPcaf4Pey1STVXdHXU7i7lvpzczB03EOvzHaMqqhalfE29rffpJWXZ7O/dRV7cxelorzXyV07vvs1bs297GX4z+PHxs+CEvi/wH4u8QaB4w8RLoOjar4b1RdHNhElzqGpDTWiuIUlbfHFM8UilWVipZScjdXT6Trn7Qd34v8AGHwOu/jD4ct/EOgafpPiSx8VS+EhIkthdNcxTW8tmLpEDJLbErIJB8rAFSQSTUv2VfFvj+z8Xap8XfijYal4q17R9N0XS9S0TQWsbfSY7C6N3BMIJbiYyytc7JXzIqkIFUKOa1bb9nrx/q+lfEzVPHHxU06bxt8RfD8fhmPVtH0F7S00iziinWLyrd7mR3ffczSMTMMlgBtC8ud+R21lr5J78iXZrTmel1dNsiC97V2Xu+bWkedvun73KtbPXTS1/wDZX8UfFbxx4N1Pxj8RfGOl+I9K1LUXHhe+s9C/sprrTo8p9qeHzpcLK4Zo/mz5YRjgvtX2usvwr4d0/wAIeGNI8KaTEsdjo1jBp9sirtCxRRhFAHbhRWpWlTl5rR1S0v3tpd+b3fmRTvy3krN623tfW3y2QUUUVBZ8/ftL+MfjR8P9N17x9oHxA8KeEPCfhvRkubJL3Sm1G617V2ZwtkyeYhjRsQxoIt0jvMcEbQDwniv4+/H67074ieP9Al0Tw3YfB/R9MvtY8NXulm6l1S7k0+O/vbdrnzFMAjilWKMopO8FmyPlru/i5+zt8UviF8ZNI+KugfGXQdNtfDlmsWiaHrXg59WttPuyT5l8mL6BTcMCFDshKKMKRliaXjn9l7x94ru/Flpp/wAW9M0/RfifYWFp47gPhxnnupYIFt5prCT7UFtTPCojZZFn2AAqSes078j730v0d3Zvumt1rb3bL4mVLlc1f4ba267aLs130v72vwnK6z+0T8W57bxd8bdB1zRYPAPgnxjZeGJfDk2kl7jULRpLWK6ujd+aDHKr3TGNQm3EIDAlsinqH7UnxDt/2j5Ph6ninQl8vx5b+FI/CJ0piZtKktVlbUTqnmeWtwMswtz82ECbCzBq7fW/2UdevtX1zw7pHxFsLD4Z+KvEtl4q1jQG0NpL83MBgZ4ILzzwkcEz2sTOGhZh84Vhu4Ln9lbxPNqd74bj+JWnJ8O9Q8br49n0w6Cx1cXwu1vDbrffaBGIDcIGyYDIEygbGGGlJxU6beyte/8A3D5vk7VLeTdrNxaznzezmvtO9vS07fNe5fbpdtKSf0bRRRUlBXNfEdviCvgzUV+FkekN4okVIrB9WL/ZISzqryyKmGfYhZwgK7ioXcucjpa4f41eB/F/xJ+GWt+BvA/xDl8D6trEK2ya5DZG6ltYiw80IiyxEMybkDhwV3bhyBUzvy6K/wCH4/5a9tSoW5ld2/H8D5zn/aE+Muh3nin4b2HjLQPF1/H4u8P+DdG8ZLofkW1tqF+XN7BNBHKY55LSOMPhHUbpUR+VOdHUPjt8aND1TUfgVP4i0O88cDx1pXhWx8UNo+yEWF7p735upLMS7TPHHBcRhQ4RmCMQBlT0Ol/sr+PLT4W2nw3uvij4UgHhjUdM1nwfNovgltPh0q9s5jLvnia+lN2sudr/ADxudzksWbIln/ZZ8W6lZaj4v1b4maYfife+LbHxhBrdvoLpplrPZ232WG1Fk1wZGt/s7So2Z95MrMGHAq42T97XVX6XjeneyWz0qednbmbsyHdr3dPddutpWnZvuvg+d2kkcXc/tA/GSHxZafAXUvGvhvSPEMfja78N3vjefSALdrSPS4tRt9lq0ojW6mWYRYLlP3UjKvIUe2fs3/Fa9+LXgXUtR1TUdL1O/wDD3iHU/Dd1qWloUtNQe0mKLcxJufaHQoxUMwDFgCRiuEv/ANlnxjqHhbUm1Dx/4V1jxV4i8UnxR4gXWvB6X3h/Uj9mW2jtG0+SfzFiijjhMbifeHj3EkMVr1L4I/Caz+DXgYeFIdSTUbu6v7vVtSvI7RbWOe8uZTJIY4FLCGIZCJGGbaiKMnGSU9E+fflXzlaF35L4lZWTbvbqE+nJ3f8A4Deen4w9Et90d9RRRSGFfNPx6+Ifx++GWrzeLrHxV4Wg02bX9N0Xwp4MXTGur3xMJmiE+6fzFeGYb5mUIhSNId77gTj6Wr501j9nD4x3Px21b43aP8dPDYnuUSz0mz1fwNJqD6JYAASW9rL/AGhGqGQgtJIIwzkgH5VCgh/Fi3t17brp57dUld2bSTJfw5W3/r8t9LN6K6TbXN3Xx5+MSXGo/F+LW9DTwHpfxITwG/hptKJuJLT+0E06S9+2eZkTC4cuE2bPLXbjJ3V2dj8ZvijB+0r4g8A+LvDOnaN4O0zwTe+IdNSO5Fze3xgvY4ftMrKNsSspbZECxwcuQTtWldfst+Jp/EV1o6fEqxT4a3/jSPx7c6CdDY6gb9Z0ujbre+fsFs10gmIMBfqgbBzXpF/8JLfUvjO3xZu9YDwSeD5/CUmlG2++kt0k5m87f6Js2bO+d3aoSmqUbfFaW/f2SSb7/vb233vta1rl558211a3b2l7eX7u1/S12738c+EXxn+NF5rXwj8Q/EPXdC1HQPjbYXV1aaXZaUbaTQJhaG9to1n8xjcKYFdHLqDvAZcA7a+pK+ffhb+zN4t8F+IPA58XfE2x8QeGvhZZ3Vl4PsLfQ2s7pFmi8hJL2czyLO8VvmJfLjiB3FiM8V9BVvUcG/c21t3Svpfu/O76dTKPN9rfr2b6tdl5WXXQKKKKzKOL+KkXxRutCs7D4Uanouk391qEUd/quqQmddPsMMZZooMqJZeFVVZgo3FjnbtPzj4U/aB+M/jo+Hvhr4f8YaFJfeIvGWtaLp3j6LQ91tqGj6baLNLdwWhl8tpDM32cOHMR8t3UHgV7Z+0j8HvF/wAcvAEfgLwt8So/B9vcX0U2rPJpT3yalZpktZSLHcW7rFI23ftfLKCvRjXKz/s+fFRtF8H30XxT8Ix+L/h7qU1x4cu7TwS9npUeny2n2aSwlsUvSxQqch0mQqVTC/KcqGjk5bf/ALOvklZ6dU5b+6VLpbs/ylZerbWuytH+9bmNY/aC+ONj+zR458XaF4c0HWvHHgLUNf0XVNRkk+x6fENNErfb/IJd2LxrGRApI8x8FlQFhuftEfGj4w/Dz9nfTviP8PPDmlXt/Lpdnfarqt/cKkGnrJ5AYpbgFppHMrBF+VFwSzcBW6XSP2eJbL4B+MvhBqPjL7XrHjyLWptZ19dP2I1/qfmGWZLbzPljTzAFj8wnaigvnJrZ+JnwX/4WL8B7r4Jf8JL/AGf9p0yz07+0/sfm7fIaI7/J3rnd5XTfxnqcc3Cyvz6v936NpPnt2Tdn037KyjRzjb4b1PubjyX7tRv3tbz19NoooqRhRRSHODtIB7EihgfM7/Ej4+eDPjD4J8O+NvFXhbVZfGuo6l9s8G6VpjGTRNFgjmaLUBe+ZvfaUgRzJGEd5yqBSorL+GHx1+MuqXPwp+I3i7WtDvPCXxl1G7sbTQbbSjBPogNvcXNky3Pmkzlo7YrLvUDdICu0Lg9D8If2bvjB8NPH2r+NNa+OXhvxOfE+oPd6/NceB5ItTvoDu8q1S8OoOIYYgQsaLFsUA/Llixl+Hn7L3ijwjrvgqw1z4l2OreBvhleXt94T0iHQ2t71JJ45Yohd3RndJlgiuJUTZFGWyrMSV5Keiipb6fJfaXW7tblbu73d0rIVXWU+XbW3m9bPyV912to3cb8Pfi1+0D4x8WfGvwvqHg/w3pWu+FLLSpfCmizXxmiSS6t7h0+23Ma/MzNHGWEYKqPlVm5Y3Pgv4++KUvxo8UfCPxn420bx1a6DodnqN/rGm6P9gGk6pNIwOnOFkdHJiAlUZEiLjfncprodY+CPiY658WfFPg74lnw/rXxK0zTbCyvV0rz20SS0gliE6jzl85iJiwHybSo+9VH9nH4HePvgXpP/AAiusfEXw1r3h+OFmjt9O8JSaZdy3ruGku7m5kvrhriR/m3lhuZmzu4xTp/xG3tyr5uzXys9b9XbpcutZwSjvf7tn8+q8ld72PaqKKKRIV5r8ZpfimkOnP4H8beHPBXh+1ju73xJ4j1W1F1JZwxRgxrFC7JFhjuLyO3yqnAJbK+lV4l+0l8A/Gvx2bwxZ6J8TtM8P6JoV49/qGi6n4cfVrLWZxt8j7Si3dvvjiYM4ibcjMVLA7QKiabsl/w3n0vbtfXZ6XKjZav+vLr9/Tc8w8BfHH4//GpPBfg3w9r2h+ENZvvCmo+K9Q1qbw+9wmo28V+bSweG1llUwR3KD7Q25mYKVVSM7qu61+038YtS+Dvwk+JHhbwbo1pbeLdY0Kx8T6lPdbktXuNTis7i2tLfl3ZmMhDuQqJ3ZsY7XWvgZ8Zp9X0D4g6H8YvDNt4+0/Rb3w3qWoy+D5Dp19p886yxbLNb0NDLCyKVbznViWyuGwNO5/Zr0xPgn4J+C2j+J5rW18G6poepi/ntRNJePYXsV0+5Q6hWmeNssCQpfOGxg6pr3X/fi35rnlfZLTk5bpJXa0W94l9q38rt5PlX/t17N3snq72tyH7VfxS+M3wbtdR+Iel+NPC+i+G9Ngto9F0qbRp7+bXdQZmMsN5cZRNPgwEVZd21dzO7gAJX0hZTtdWcFy6orSxK5COHUEgHAYcEe/evHPi78GPip4+vvEmn+GPjHbaT4V8a6Oui6zpOp6I2otZx7XSSbT3FxEsEkkchVvMSVdyq2OCp9Z8PaJZeGdA03w5pvmfY9Ks4bG38xtzeXEgRcnucKMmph8Dv30/G/wCltdna0bO7n8a5e2v4W/W+m+t3dW0KKKKAKuqSajFpl3Lo9tDcX6QSNawzSGOOSYKdiswBKqWwCcHA7GvkXxD+0H8cvgrqniGy8eeJPDHju/0f4fX/AIu1zTtK0lrOLw1qEfl/ZLVphK5khnZ5VUSASkQFxwSB9aa/aatf6FqNjoOrJpep3FrLFZ30lt9oW1nZCElMW5fMCsQ23cM4xkV83fDz9j/xx4b8AeKPhX43+MWh+JPDvjLTr631u4tvB8llrGoXtym03099JfTmWVc5wY8cKq7VUCs2pXlb+V283aSSXbVp3fVJKyu1acVy3/mV/S6vfvpdWXdt3sk97wL4/wDjZ4T+I83wx+I+q6V46v8AVfBUni7SW0zTU0pxdQzJFPYfPKyGMtNCY5GII+beTwag+FP7Ruv2vwx+JnxE/aEXSdFk8E+L9Q0ZrPSWa4SKKKK3MNrExVWuZmebYCFBd2AVQMCun+FvwX8d+H/HrfEv4r/ETTPFWuWfh+PwvpZ0zQ20yCGzEolllkV7iYvPK6RFipVAIwFXk1XT9lP4d65oni7w18TIF8V6X4m8cXHjiG3PnWRsbmSONEQPDKGcp5ZIfK53fdGM1s93brGS9H7VONvP2ffqrN3bvFO3L7+94/P92+b5c/bvdKySTP2UfjB8QfjP4T8Wa78SvDNv4d1TSfF1/o8Wkx8vZW8UcLRxTNkh5V8wh2GBuzgACvbq8e/Z4/Zm8Hfs5nxl/wAIpcSzr4t12XVgHec/ZbcgCK2zLNJvKfP+9+Vm3cj5RXsNOTi1Hl/ljf15Vf8AG9/ze4lfmlf+aVvS7t+G3l22CiiioGeG/tF+Jfi74PstT8Y6F8R/CvgPwX4c0OS/n1HUdMOo3N/qW8iO1MRdAkRAQDYWlkeQKu3HzeZaj8ef2ifFeleKvEXh19D8G3Pwx8D6R4l1vQdQ0hrt9S1O6s5LyeyaQyq1vEkcYQFQX3uSSQu0+h/G39nn4lfFL4peG/iDoPxf0PStN8K2+7TdA1nwi+r2kWoliTqGFvYFaYLtRCyN5fzFcMxNUPHH7NHxM8S3niK60X4w6RpjfETw5ZeHvHTnww8jXZgjkia7sB9rAtJHimePbJ56qNh5K8wlL2b5fibdr9Pis3vdO606Wjp8RonD2i5vhsr266xul2aSevVt6r3bzeIvjn8Tpfil8F9P0Hwvp2n+A/iBP/pWpXN0Jby8aTSbi8SGGFR+6RDEu6RzuY4Crtyx4u1/aI8d6z+0Pr3h29+JsPhHwbpHjK38K2FrdfDy9u7fU5RBAZIm1kSJbW8sszyxxqwJ+VeCWUH3LxL8GbHWdZ+F1/pmr/2bZ/DHUXvLe0+zeb9qiOnT2Sxb96+XtE4bdhs7MYGcjkvE/wABPiT4y1xtF8T/ABgt9R+HreJ7bxSulz6Ix1ZHt7hLiKxW+E/li1WaNGH+j+ZtGzf/ABVqnFYi6+C7tfs3DXrqlzJKzXfW18Pf9ik/i5Vf1Snf73y3d15abe6UUUVJZ5R+098QPiV8Mfg14k8ZfCzwzp2q6vpem3l60+o3YhttPiht5JWndAC8xGzasSj5mYbmVcsOH8Q/tML4A+Jfw00rx7riWXh7xV4DvNavDDpc1zI+opJYiMqIEd1XbPNxjb056V7P8U/BH/Cy/hp4r+Hf9p/2b/wk+i3ukfbPJ877P9ohaPzPL3Lv27s7dwzjGR1rm9L+DH9m/Efwb8QP+Ek8z/hEfB114T+yfY8favOktH+0b9/yY+yY2bWzv+8NvKppqprtdfdyVFb/AMCcPnrstCprFcvZ/wDpVNr8FP5aaN64X7Pfxtf4z+KPik9hqa33h7w54htdO0R/sMlq4gbTraaQOsiq5PmyScsBxjHGK5HX/iJ8fvBHxa8G6b4j8U+Fr/8A4TfxTc6dB4H0/TGee10GMSH+0/tnmb98aJE8paMR5l8tcNtY+u+Avhj/AMIP40+IXi/+3Ptv/Ceaxbat9n+zeX9i8qxgtfL3bz5mfI37sLjdjBxk+W/Dv9nD4yeBfivrnxOvPjp4b1yXxLqf2jVGvPA0h1BtOD5j06C7OokQQxr8qhYtucuysxJLh8dPsoq99VdKN0/V3u0tr21aYnf2c11bdvR81n8tNOrtfS5zngj49fGHUpvAPxY1vXNEn8D/ABK8Y3Xha28OxaSY7jTLcvdR2dyLvzSZZGa1UyKyBcTHaF286En7SnxP8KeJ/jnffEjwhpml6R8OPB9l4l0XSLe7FxcSo5v8m5nUbQ8htU+RNyopHzMd1a/hP9lrxL4f1/wzpOofEiwvfh14I8SXnirQNDj0Nor9LqYztHDcXhnZJIYGupSgWFGPybmO3nrvEv7Pej+MPFfxK1rxDrcs2mfErwnZeFLqwitwj2sUH2vdMsxY7mYXnA2DaYwctnAzmpeytHf3reS5Va/eSlfW7Wu/bW8Pau+3u/P33e3Zcluz073vwf7Nvxn8feN/HL+HvGPxC0jWlvvDsetrYy+EdQ8P3MMpkRWewNymzULD59vnBy4YIfmWQEfS1eM/D74J+PdN+IWk/EP4qfEjSvE154X0Gfw7oUel6C2mKIJ3haa4ud1xN5s7i3iHyeXGuGIX5uPZq6JuLS5fP/0p2/8AJbd/U56akr83l+Sv+N+3oFFFFZmgUUV8vfE34rfFHwj8SNcvtU8U634f8J6dqdjb6Vf2WhWmq+HGgKw/aY9WliV760m8x5V35hijUxMSw3UL3pqHf/gf5g9IuXY+oaK+ZdX/AG0ToWlT+LdT+GEy+Gb+21ubw3fR6wrz6k2lyFJ1ng8ofZRIFd4iHlyqfOI2IU9P4w/aXvdD+Jj/AAs8PfD9dV1NdVh07z7nVxaW4RtMk1GSZiIZGG2KJ1ChSWbbyoJITkox5nt/wba9vO+270HZ3a9fw7d/ke50V813n7Xuv6R8ObD4n678G5rLRPFf9nHwhcLrizi/+2u3lJdpHCZbR1iXznEcdwoQ4DM/yV6T8Fvi7q3xf0OLX28DzaJaxyXlneNPcSfLdwyqqiBZYYnmgkRjIsxWM8BSgOcUottrtv5W79t1967omTUbX67ee+3daPXyfZnpdFfLPib9rCLRv2qLX4fL4z0KLwrZajZ+ENR0uTZ9tk1a8heZLpG+95Ubmztyo4LXMhP+rqbxD+2vceHNOi8S3XwkuJ9A124v7Twtcw61GbjU5rO9S2lWeFogtqH3PJGfMkyqHf5ZIFTF88VJbO/4Wfpqmmu6a66FSXLJxe+n43/Jpp9rPpZn1BRXkmkfF/xJr3gz4mPqXhm38OeJ/h+11Zzw29//AGhbGYafFeQyxytFEXUpPHlWjXDBhyME/P8A4b/a48ZfDvTdJ8S/Ee+8Xa7puseEItUSDX/Dtvpb3Wry3FlDDDp8tvEqywlrtjJvRmRPLZd2StEWpNryT/8AAlJr71F/OyBqyT7tr7nFP/0pfifbdFfNPh79rrxR4tudN8N+HPg35/iTULzUrXy7nWJ7PTSlnbQXBmiuprJZZY3WcID9nUiRSpG3564Ky/a/8Y6n8W9D8S6mLvRvhtqGh6VqMWn28trNIRdaRqeoSPchrYyllGnlFEU6AFASH3naSahrLRafim199vvCKcleOu/4OzPtOivj6w/bb1rxhqXhC3svB1z4attU1zTJZ7nbNdwz6VcQ3LSQO81tCIrpTFGzJGZFw3ySsN2PQfhH8dPH/wATPi1plhq3hSHw/wCFtc8CL4q0mEXyXctwkt1GsMkrCNDDKIm+aIF0G5cOxzi4wlJ8turX3RcvxSaXW6fRXIlJRV/JP5Slyr8bN9LNdXY+gKK+VvD37WsWqftQ33gRvGWhz+Fbm+vvCenaVGY/tserWUCTPdM33vLlcXluAeA1tGR/rObFp+2jqg8L6d4m174W6dosXiPwzbeKNBN74tgihlt5Lq3t2W7leFRAytdROFiE7upwqmT93URkpqMl9rVfc2vvinL03s9C2mpOL6f52/PT18tT6hor5C0j9tnUdU8QaD4lufDf2TwqdN1OLX7SKfzFs57bXLPTjfpNJDHI8CLO0hDRxnYSSoK4qTxT+1v40uPEV9d+H/D8dl4Ki0qW4tL+K7je9u3j1+HTRcIkkLRiGQFyASSUfcDnGKhFz5Lfa5rf9u3v9/Lp3+TtMmoKTf2Wk/WVl+Devb5q/wBc0V88Xf7UfjVfCGrfEjSvgVe6l4PiluIdL1O31gSySmDUFs3lvLaOB5raHmScPEtyRFC5dUbCn1b4RfES3+K3w90nx3bQWEK6ksm6Ow1WHUbdWSRozsuIvlcZXPIVxnDojBlCj70eZf18hy912f8AVjsaKKKACiiigAooooAKKKKACiiigAooooAKKKKACiiigAooooAKKKKACiiigAooooAKKKKACiiigAooooAKKKKACiiigAooooAKKKKACiiigAooooAKKKKACiiigAooooAKKKKACiiigAooooAKKKKACiiigAooooAK818Qfs8fCvxN4hv/ABFqmlapv1e4iu9VsLfXL6303U54goSS6so5lt52xGgJdDvCKH3AAD0qihaPmW4bqx5M37LHwOlu9Zubrwlc3MWuW2oWk1ncaxeyWdtHfPvvPslu0pjtDM/zO0CoxPIIq94V/Zz+Evg/XIvFGmaJqVzrUV5/aB1HU9dv9QuJLj7I1nvd7iZ9/wDo7tGAcqBjABAI9LooSsuVbWt8t7egPV3fr83ueOW/7I/wJtbS5sofDOqeXIkEVmzeIdRaTSY4Z/PhTTnM+6wVJcOq25jAwo+6oA7jwX8MfCvgGKCLw62tfuUuFZr3XL28Nw88ollmmE8riaUsoxK4LquVUqpKnq6KE+XRf1/w/UH72rOLl+Dnw3m8F6t8PZfDm7QtcvrjUr+A3k/mTXc9wbmSbzt/mq/nHerK4KYULtCqBzDfsp/AyTUrzU7nwneXH2uWadLWbW757SzkmuUuZ2tYDN5dqZJ4kd/KVNxBByCwPrdFC91prpp8geuj73+ff1Odi+HvhCE+KTHpGP8AhNJfO1z/AEiX/S3+yx2ufvfu/wBzFGnybfu5+8STwsP7KXwOTSzo134c1nVLRdO/sq2TVvFOraibG23RsFtGubmQ2pDQwkPCUYGNMH5Rj1yikklt2S+Sukvkm7eo7vTy1+f9Jfcef+F/gV8OPCeoWes2Fhqt5qtjJdzR6jqut3uoXTPcxRxTF5Z5XZ8xwxKA2QoQbQvOaWnfs1/BLSptJmsvA8YOiQWlrYrJfXUqRxWtrc2kCMryFZAsF7dId4bd5mWyVUj02inJcys/L8Nvu6CXu7f1ff7zynw9+y/8GvDc1hNaaFq12dJuLafTF1LxDqN8lgLdZFgigWedljhQTSARAbDkZB2rjR8AfAD4XfDHXZPEng/R9Rt79tP/ALIie51q9u0tbASeYtrBHNK6QQq/KpGqhegwOK9Fop3e/r+Ks/vWj7rQTSe/l+Duvueq7M4lfgx8NU8D6X8OU8N7dA0W8t9QsbcXlx5kV1DcC4jm8/f5rP5vzszOS5LBtwYg4er/ALMnwX1rSPD2jT+F7u3i8JadDpWhTWesXtvcadbxSwyxiKaOYSB1e3iPmFi/ykFsMwPqVFJaO63vf52tf1tpftoO/wCVvlvb0ueH+If2VPh9b+BvEHhz4caPa6Zquu6VqmjPf6zd32qKINTmSW+Z1luN0ru6CTczZ3jqAWzsr+zF8H5dD8N6Bf6Bc3Ft4Y0K38O2qpqNxbrLZwyQyosqRSKshEtvHICwJDA9iQfV6KcW4fD/AMN8W3b4pbfzPuDXNv5/jZu/f4Y79keQXX7J/wAELu/vdRk8P6ukt3LNcQLF4i1GOPTZ5rlLmWWxjWcLZO88SSM0AQll9CQe/wDA3gTwz8OPDyeGfClnPBZLPPdO1xdy3U89xNI0k00s0zNJJI7szFmYkk10FFJe6uVbA/ed36/MKKKKACiiigAooooAKKKKACiiigAooooAKKKKACiiigAooooAKKKKACiiigAooooAKKKKACiiigAooooAKKKKACiiigAooooAKKKKACiiigAooooAKKKKACiiigAooooAKKKKACiiigAooooAKKKKACiiigAoooo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7060291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199"/>
            <a:ext cx="8686800" cy="1097461"/>
          </a:xfrm>
        </p:spPr>
        <p:txBody>
          <a:bodyPr>
            <a:noAutofit/>
          </a:bodyPr>
          <a:lstStyle/>
          <a:p>
            <a:r>
              <a:rPr lang="en-US" sz="3600" dirty="0" smtClean="0">
                <a:solidFill>
                  <a:schemeClr val="tx2"/>
                </a:solidFill>
              </a:rPr>
              <a:t>Reinsurance Capital Is Being Challenged</a:t>
            </a:r>
            <a:br>
              <a:rPr lang="en-US" sz="3600" dirty="0" smtClean="0">
                <a:solidFill>
                  <a:schemeClr val="tx2"/>
                </a:solidFill>
              </a:rPr>
            </a:br>
            <a:endParaRPr lang="en-US" sz="3600" dirty="0">
              <a:solidFill>
                <a:schemeClr val="tx2"/>
              </a:solidFill>
            </a:endParaRPr>
          </a:p>
        </p:txBody>
      </p:sp>
      <p:sp>
        <p:nvSpPr>
          <p:cNvPr id="3" name="Slide Number Placeholder 2"/>
          <p:cNvSpPr>
            <a:spLocks noGrp="1"/>
          </p:cNvSpPr>
          <p:nvPr>
            <p:ph type="sldNum" sz="quarter" idx="12"/>
          </p:nvPr>
        </p:nvSpPr>
        <p:spPr/>
        <p:txBody>
          <a:bodyPr/>
          <a:lstStyle/>
          <a:p>
            <a:fld id="{AA10C721-AE2B-4C04-8E90-2142017EF61E}" type="slidenum">
              <a:rPr lang="en-US" smtClean="0"/>
              <a:t>23</a:t>
            </a:fld>
            <a:endParaRPr lang="en-US" dirty="0"/>
          </a:p>
        </p:txBody>
      </p:sp>
      <p:sp>
        <p:nvSpPr>
          <p:cNvPr id="11" name="Content Placeholder 10"/>
          <p:cNvSpPr>
            <a:spLocks noGrp="1"/>
          </p:cNvSpPr>
          <p:nvPr>
            <p:ph sz="half" idx="2"/>
          </p:nvPr>
        </p:nvSpPr>
        <p:spPr>
          <a:xfrm>
            <a:off x="460375" y="1524000"/>
            <a:ext cx="8531225" cy="533400"/>
          </a:xfrm>
        </p:spPr>
        <p:txBody>
          <a:bodyPr/>
          <a:lstStyle/>
          <a:p>
            <a:pPr marL="109728" indent="0">
              <a:buNone/>
            </a:pPr>
            <a:r>
              <a:rPr lang="en-US" dirty="0" smtClean="0">
                <a:solidFill>
                  <a:srgbClr val="C00000"/>
                </a:solidFill>
              </a:rPr>
              <a:t>Insurance risk continues to attract capital markets investors</a:t>
            </a:r>
            <a:endParaRPr lang="en-US" dirty="0">
              <a:solidFill>
                <a:srgbClr val="C00000"/>
              </a:solidFill>
            </a:endParaRPr>
          </a:p>
        </p:txBody>
      </p:sp>
      <p:sp>
        <p:nvSpPr>
          <p:cNvPr id="5" name="AutoShape 2" descr="data:image/jpeg;base64,/9j/4AAQSkZJRgABAQAAAQABAAD/2wBDAAMCAgICAgMCAgIDAwMDBAYEBAQEBAgGBgUGCQgKCgkICQkKDA8MCgsOCwkJDRENDg8QEBEQCgwSExIQEw8QEBD/2wBDAQMDAwQDBAgEBAgQCwkLEBAQEBAQEBAQEBAQEBAQEBAQEBAQEBAQEBAQEBAQEBAQEBAQEBAQEBAQEBAQEBAQEBD/wAARCAGbAns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U6KK+bviDf8AxQ8XftOf8Kr8K/FXUfCWlR+FE1g/ZbOGfdMJyh4kGeQR3/h6VhXr+x5UotuTsrW7N9WuiPVynKnmtScPaRpqEXNylzWSVr6RUn17H0jRXy98VE+Pv7Pfhc/FGP44yeMNL0u6t11LR9V0e3h+0QySLH+7lT5lbLDpj1ycbT7v4t+KHgbwD4Wg8Y+NvEFvo2m3CI0bT7i7sy7giIoLu2OcKCeCamGKhJSc/d5bXvbS+2t7a+p04rIK1KFGphJqvGq5Rj7NTvzR5bx5ZRjK9pReiaaej3Oqorgvhz8dfhV8WLm5sPAvi6G/vbRfMmtJIJbedU4+YRyqrMvI5AIGRnrWH4C8faDoXhnxt4p8S/GAeJ9L0XXrpbq7fS3thpCgoPse1QWl2Ej5wOd1U8RT0d1ytN3urWVvPz32XXoc7yXG03OnVpyjUi4rkcJ8zcnZfZsr9LtX+zc9ZoryK8/az/Z6sNUg0i4+JVmJrgRlZEtrh4ELqCoeZYzGhweQzAr/ABYrq/iF8YPhv8LNNs9V8c+KbfT4NQbbZqqPPJcnAP7uOJWZhyMkDAyMnkU/rNHlcudWWjd1oxTyLNKdSnRnhqilU+FOErytvyq13byOyorkPAXxc+HXxO0a617wP4nt9TtLAlbvEckclucE/PHIquvAOMjnBxnFafhDxt4X8e+HIPF3hHVk1HSLrzPKuUjdA2xircOA3DKR07VaqQls1tf5d/TzOWvgMXhXJV6Uo8rUZXi1ZtNpO60bSbSerSZuUV59J8fvg/D4W0/xtP44s4tD1S7ksLS9kilSOSdN29eUBXGxuWAHHWo9D/aF+DviHwfqfj7TvGtuug6RMLe8vLm3mtljkIBVAsqKzkhlwFBJyMc1H1ijr760V91to7+lmvvR0/2Jmai5/VqllLlvyS+K9uXbe+lt76bnotFeWeCv2nvgd8QfEEHhbwv44jm1S7ybaC4sri1Nxxn5DNGoY4BwM5PpWh4s/aB+D3gfUtU0bxT44tbC/wBG8kXdq0MzSqZl3RqiqhMjFecJuIHJxS+s0eXn51bvdWKlkOawr/VZYaoqlr8vJLms3ZO1r2u0r99Nz0OiuO+G/wAXvh18W7G51D4feJodVjsnEdzGI5IZYWOcb45FVwDg4OMHBwTg1y+tftV/ADw/4ik8L6p8RrNL6Cb7POY7eeWCGTONrzIhjU5BBy3GDnFOWIowScpJJ7arX07k08jzOrXnhqeGqOpD4oqEnKPqrXXzPWaK5Pxx8Vvh58ONAg8T+M/Fdlp2nXePs0uTKbjIyPKSMM0nBB+UHjmqfw4+Nnww+LJuovAXiuDUbiyANxbNFJBPGucbjHKqttzxuAIzxmq9tT5/Zcy5u19fuMVleOlhnjVRn7JaOfK+VPb4rW38zuKKjnlEEEk5VmEaF9qjJOBnAr5d+FEfxR/aY8PXXxLvPjlq/ha0mvp4LLQ/D8cKCwSNsKs7kFncjDYbsQRwcDOriOSapQi5StfpsrLr5s68tyj69Qq4urVjTpU3FOTUnrK/KkopvXlbu7JW3u0n9TUV5B8H9V+L+ha94p8DfFp5tYsNCWO50nxV9iECX9uy5ZHCfL5icZxycNnOMn0Pwh428L+PfDkHi7wjqyajpF15nlXKRugbYxVuHAbhlI6dqunWhUipbaXs9Gumq9TDH5XWwM5K6nBcvvxu4PmXNHWys2r+60pKzTV0zcorgv8Ahevwm/4ROw8cnxlbLoWqX/8AZdpetBMEkussPLwU3DlG5IA461neFf2lvgf418Ur4N8N+PrS61WVmSCJoJokuGXIIildAkh4ONrHOOM0vrFJyUOZXeyutev5NP5lLI8zcJ1FhqnLC/M+SVo23u7aW6326np1FedeLv2hPg54E1LU9G8VeN7ax1DSDALq1MEzyhpl3RqqohMhK84TOBycVoeFfit4H+JnhDUPEvw68TQanBaxSq7RqySQShCQHjkAdT3GRz2zUvFUkpOMk2k20mr6EyyfMKdGOJqUJxpu1pOMlH3tVra2qaa7rY7WivAv2bPjfbaz8LfAy/Ezxh53inxbPqENk1xCVN40Nw67QyIIwQuwYJBPHUmvXvFXj3wl4Jl0mDxRrMdjLrl6mnafGY3dri4f7qKEBP4nAGRk1cK0JwVRPR2+9209dVp5mmYZJjcux08BODlOMpJWTalyNxbjpdq8Xrbo77M36KK+aP2kfiT8VT4zHgj4LaybK88K6BceKtdZYVl86JSoituQcMwDHHBIYVGJxMMLDnnr6ejb+5Jv5BkuT1c8xSwtKUY6NuUm1FJd2k93ZLTdo+l6KwPAPjDTviB4K0XxppTD7NrFlFdquclCy/Mh91bKn3Brz7xN+1J8ENO1DUvCEPxHsk1yFJrdCsMrQJchW2objZ5IbcMct1GOvFPEYinhouVRrr1Wtu3cjDZNj8ZXnh6FGUpQfvJRb5bOz5rJ2SZ7BRXg37PXxttL34P+AL74o+Lt/iHxfc3lnZzTwkG8mS6kRUyibFO3YBnGfevWfGHj3wj4Cg0+48W6ymnpql7Hp1mDG8jT3L52RqqKTk4PbFXGtCUee+mn3u2nrqtPNF47JcZgMbLAyg5SUpRVk2pcknFuOl2rp/dqdBRXmnj79o/4MfDLWW8O+L/GkVvqkaCSW0t7We6kiUjIMghRtnBBw2Dgg1r6f8ZfhlqvgG4+J+neLrW48M2ik3F8iSEQ4IBDx7fMVhuX5SueRxzUrE0XzWmvd31Wnr2IlkuZRpQryw81CbSi+SVpN7KLtZt9Lb9DtKK8ivP2s/2erDVINIuPiVZia4EZWRLa4eBC6gqHmWMxocHkMwK/xYruvGnxE8EfDzw9/wAJV4z8SWel6WSoS4kYt5pYZCxqoLSEgEgKCcAmhYii4uamrLd3WnqFXJcyoTp06uHnGVT4U4STl/hVtfkdHRXB/Dj45/Cv4tT3Vn4C8WQ6hd2S757V4JbedUzjf5cqqzLyPmAIGQDyaw/EP7VPwD8L+IJ/DGsfEO2S+tZfJuPJtbieKCTONryxxtGpByD83BBzih4mjFKTmrPbVa+hcMhzWpXlhYYao6kVdx5JcyXdq10j1iiua8SfEnwJ4R8Ijx54h8U2FroDokkd+JPMjmVxlPL2ZMhYcgKCTWL8OPjx8KPixe3OmeBPFsV/fWkfmzWklvNbTCPIG8JKill5HK5AyM9ar2tPn9lzLm7X1+4545Xjp4eWLjRm6cXZy5Xyp9m7WXzO/orM8S+ItI8JaBf+JtfvVtNO02Bri5nZWYRoo5JCgk/gK8c/ZX+PyfGTwjqdz4k12zk8Qafdzz3dtDbtBHa2bOfJOSMFcKeSxbjk1LxFNVvYN+9Zy+S/pv0T7G1DJ8ZicBVzKnBulTlGMnZ7yvbpbS2uujce6PdqK8ks/wBq/wDZ8v8AxCvhi2+JNk13JN9nSVredbV5P7ouCgiPbndg54NetAgjIqqdWnWXNTkmvJ3MMbluNy1xjjKMqbkrrmi43XdXSuLRXyZ8ePj78RfhR+0dYwadLdX/AIM07Q7bUdc0yOJGC28k7wyTg43blLRkYOMgZ4JNeoftIfETUtC/Z21n4ifDrxD5E7QWVzp+oW+1wY5biIbl3Aggo57d65P7QpeyqVVf3G0110bV/R2dvRnuS4Rx0Z4GN48uL5VCV3ZOTStLS6aum9Ho7q57HRXF6z8TvCHw+8B6Z4u+Inia20y2ntYN002S80rRhiERAWdjycKpOMnpVX4efHf4UfFSa6tPA/i6G/u7JPNntHglt7hU/vCOVVZl5HKgjketdkqtOFR0nJcy6X1PGWU46VCWLhRk6UXZzUXyp7fFa34nfUVznhX4h+DPG3hl/GPhfXoL7RojKsl0FeNUMWfMDBwGXGO496bo/wAR/BGv+CW+I2keIbe48NpBNdNqAV1RYoSwkYggMNuxsjGeKPawte62v8u/p5mM8DioOUZUpJxlyv3XpJ3tF6aSdnpvo+x0tFZfhjxNofjLQLLxP4bvvtmmajH51tceW8YkTJG4K4DAcdxXzV4Dt/jP8X/HHxJitPjxrHhyx8M+JrjTLS0t9Ntp1EQZioywB4AA71lVr+znGEYuTd3pbpbu13PSy/JJYyNedepGjGjbm51PRuXLa0Yyd776aH1TRXzvpXib4t/CH40+Evht478fx+ONB8cQ3SWd1Np0Vpd2NxAgcg+Vw6HKjJ5+btt+b0D4gftFfBr4YauNA8Z+NYLTUggke1gtp7qSJCM5kEKNs45+bBI5FKOLpOHPN8urWtlqunbz06FV+HMbGtTo4Ne39pHni6alK8buLdnFSVpRad4qzXazPSKKwvDvjjwh4s8Mp4y8O+IrG+0R42l+3RygRIq/f3k42FcHIbBGOcV5xH+2B+zpJqq6QvxIgDvL5CztY3S2xfPTzzH5eP8Aa3bfetJ16VNqM5JN7a7nJh8lzLGSnDD4ec3D4koSfL/istNup7JRXifjDx14psf2o/AHgjT9bkTQNX0S+uruzVUKTyIshRycZ42joe1eh6N8T/AniLxdqXgXQvEMV/rWjruv7e3ikdbbth5Qvlhs8bd2cgjGQaVOvCpps7tW78u9i8Vk2Kw1KnVUeZTpqp7qb5YuTj72mmq9NVqdTRRRWx5IUUUUAFFFFABRRRQAUUUUAFFFFABRRRQAUUUUAFFFFABRRRQAV8pfEDwpr/jH9s46V4c8daj4Tul8CpMb6wiSSRkF0QY8Pxgkg/8AARX1bXGj4V+Hh8WG+MQvNR/tptG/sMweYn2XyPM8zdt2b9+e+/GO1cmKw7xEqfZSu9bfZkunm0fQ8O5tDKKleq/ilSlGOikuZtWummradUz5g8V+Ada0D4x+G/B/7SfxI8SeLfA+tXCtoVy0y29i+oKflt76FQeuQFYMM59C4Xovjt/wnWpftYeA9E8IW/haa6svD095o8HiYT/YftJeTzWUQjcZQkaFew256gV9BfFD4Y+Fvi74PuvBXi6GY2dwySpNbsqT28qnKyRMQQrDkcgggkEEE1z/AI7+AXhb4heHdA0rW9c15NX8MKv9l+I7e6WLVIXAALmRUCkttUt8oyRkYPNccsFUhHlhraSknfVqzVm31j0b3Vuup9Tg+LsLVqUMRjPdkoVKUkoLkXNGyqxhHlXvfDUirNpXW9l5hffD7486x8Z/APjvx/q/wk0i70a5ljA0e6vYr3UbVwFlhCzIfNwpOBkYLnnmvPNK/wCTaf2if+xx1P8A9GQV9BeCf2ctG8O+Mrb4heLfG3iXxt4g0+JodPuNbuVeOxVhgmKNQAGIJBJJ65wDzVm3/Zz8EW3gfxn4ATVNcOn+OdSn1TUZTPD50UsrIWEJ8raqjYMBlY9eTWVbAValKcYqzlGotXfWXJa//gLvbT7zop8VYChKnTlNSjB0LONNxjaFWU5JJttpJ6Xs220klY4fxb4Y0Cy/Ybm0y30m1S2i8GwXqoIgB9o8lJPN/wB8v827rmuUk8F+J9f0f4KeOvhn4z8MJ4+8P+D7Z7fQdcmB+3Wz2yh5EQHeCMuCwAHT5l28/RWq/DTQtX+GEnwmubu/XSJNJTRjMkiC58lYwgbcUK78Ac7cZ7Vx3in9mjwhr+keEbbTPEXiHQdY8D2MenaRrmnXSx3qwJGE2SkLtcEDkALyWxgMQerF4Wc68qtNae5azs1yue3TRSW+jV0cGWcS4alCUKtRpyq1ZXceeLjUp8tpLdqT0lb3ktVqjh/hR4zt5fiH448L+NvhEPBPxI1XRf7T1Ga1vjc2mqQRr5ayoAxRDlui5z82WzkVr/sXyxR/sv6FJJIqpGdSLsTgKBdTE5/Cuz+GnwJ0P4e67qPjC/8AEmueKvE2q262lzq2tXAllW3BB8mNQAETIBI55HXtXJ2H7IvhbSbi+07R/iH420/wlqM73F14YtdT8uykLn5o8hd4iYcFQckcFjWUMPiKaTsm3Fx6K3vXV+m29lv0Kx2a5Nj6VfCKq4RcqM72nJN04ThKMFKTkl7y5FJ2SVm4qx81aHY2esfs7fBXTb6FJ7S9+JnkzRuMq8bzyBlI7ggkV9P/ALT+seCNH8PeHdH1z4dDxlq2s67bx6Doy3JtY5r5RhHlcEDYoIBDAg7gCMZIt6b+y18PtL8I+E/Bdtq/iA2Pg7Xh4isHe4gMslyHL7JSIsGPLHhQpx/FXT/F34PeHfjFotlpus3+paZeaTeJqGmanpswiubO4Xo6MQR9R7AgggEEMJWp0JQSV3ydtoxgna+l/ddr9bM6cx4nyzH5tQxDnNUo1K8nbmi0qk3KL91qVtubladrpO581fGO++NF78RPg5f/ABU0DwbocX/CY2cenWulXEs98v72PzBJIfk8vGwYXvjPau++Hei6Ze/trfFLWLuzilu9O0nTVtZHUExeZBEHK56EhQMjsSO9bz/sleGNV1HSvEfjD4i+N/EHiHRb+C/stUu9RjZ4PKbcsSRtGY1jLBWb5dxKj5h0r0PQvhX4e8PfEnxJ8UbK81F9V8UW9tb3kMsiG3RYVCoY1CBgSFGcsfbFPDYSrCsqlTbmlLe71p8q+d/uJzDiXLlgJYXCytL2E6fuxlGN5VoT0u2+VxUrtu7e61Pn3UpLzw9+0X8drnwzGbe7PgD7fGsAxuulgj2yYHVs8565J9a7X9nfwf8AD7VP2TdI0jVbO0k0XWNKnm1l2wu+Qs/nSO/UMhUgN1XYMdBXpWnfCfw3pvxQ1v4sRXWoSarr2nRaZdW8rxm1EKbcFV2btx2DOWI5PFecXn7IPhrZf6J4e+JHjbQPCWqyvLeeG7DUFWzbecuiblJRG7rzkcdMYUMLVoxaUVK6krPZXnKSv5NSV7dtn0yq59l2Y4aGFnXlRcVh5c6i226VPkktNbp6we292tGeR3ovtQ/aK8F6N8B7rwdqmmaJ4K3+GD4lubq4slUTukrwvHlzMNpXnosZ6bRXoNp8Pvjfe/HzwZ8Q/iFq/wAKtLu9PiuraaDQru8ivdUtXjIKFJk/ehCQRyMZPtXoPjP9m34eeKtF8O6bpZ1HwxeeEYxFoep6Lc+TdWaAfd3kHep6ndySScgk5Z4B/Z40Twj4wX4ieJPF/iLxn4nhgNraX+t3IkFnEQQRCigBCQSCeepxjJy6WEqQqrm1Sm5Xvpq29t762ttbr0N8TxRgK2F56M7TVKdK0qfNUlzcyvz3UbSUuaT3UrtJ6M9K17WLbw9omoa9eRTy2+m2st3KkCb5GSNSzBV7tgHA7187ad+z38HfjJp8Pxm+D/ifxP4Iu9eD3AudEvDbgy7yH8yEE7SGByqMoz9a+l2VXUqygqRggjgivDZv2U9I0fU72++GHxN8Z+BLbUZmnuNM0m+X7D5jdWSJ1Own6kAYAAAxXRiqLqTTcFJW9Gn5Ps/VbdenzXDuY08BTqKOJlQqtq0rOUJR1vGcVfrZp2kt00tzA+F3ir4n+GviJ4y+APxF8Vp4vXTPDx1jTdaMIjuBE2EMUwBOWO8EZJPB5IIxp/sXyxR/sv6FJJIqpGdSLsTgKBdTE5/CvQPhd8FfCfwrXUrvTrrVNY1nW2V9U1nWLn7Te3hAwA74ACjPAAHvmuGsP2RfC2k3F9p2j/EPxtp/hLUZ3uLrwxa6n5dlIXPzR5C7xEw4Kg5I4LGueOHxNOz+JuLjvt711d9bLRvfS/U9nGZtk+Y0q+F5/ZqUqM+ZU7KcqcJxm1CLtByc7xWi015bnzFdwWF9+xZ4BttSl2WVx4/Mdw+cbYme4DHPb5Sa+g/20NF0TRPgro17odjbWepeH9a05fDv2dAjQy7wBHFjoNgJ2jj5AewrlP2ifg34X+G3wO8DfDDRJNSvtHbxzaCQ3kqtMyT+cXBaNUAHzEDABHrXqfh/9lvw7p3iHSNZ8TePPF/i208NyibQ9M1q/E1rZOv3H2hQXZcDaSeMDg1hSw9SSlQS29mm77csYX9dtPPsfTY/Pcv9phs5daSgq2IqRhyv31Kast7K+0ub7Ldr7PiPh7o+iaj+3F8RNT1WCGXU9O0SxksRIATGXgt1kkXPRgCFyOzkd6n0q3ttH/a6+I+n+HY0isdQ8EpfatFCMJ9u3KEZgOA5RifU7mPc1gf8Kti+I37W/wATZo/E+veG9T0mx0uaw1TSLjypYy9uiuhBBV0YAZBHYc9c+7fDb4I+FvhrYaylnqGq6vq3iNi+r61qdwJr27baQMvgAKu44AHGec0UaFTEUY2jZJ1He+93ONvvet+iXy8rOMxwmAipTquU54XD0/Z2dl7tKfNe9rJK6W/O9ktX8s6F4Q1DWv2FvDPjLw9lNe8Canc+IrCVR8yiG9lMo+mzL47mMV3vhDxfZftK/tF+FPEenjzPD/gHw3Fq8qfeVNVvEBEZ7bkGPo0LV6a8Xwk/ZY+Dlv4X8Q65eDw3Gbm1hbUE+0TXTzeZK0J8qMKSQXA+UDA5PeuY/Yk+F8nw/wDhO+uahpsllf8Aiu7bUfJmH72G0Hy26N3+7l/+2la0qL+tRgnpFRlLylGPKvv0a/wXOnG53RrZdj8z5Wm6tWOHk1a8cQ37RL/DGMtvhdTXc981TUrLRtNu9X1K4WC0sYHuZ5XOAkaKWZj7AAmvkL4JeIvjvfXXiz4weH/gdbeJIPiHftcwXl54hgsmSxiLRQwCJwTtUAjJxu447n6k+Ifgix+I/gzVPBGqanqOn2Wrw/Z7ibT5ESfy8gsqs6OoDAbT8p4J6Vo+GvD+meE/D2m+GNFhMVhpNpFZ2yE5IjjUKuT3OByfWuurhp163O5NJKytbVve90+iSXqz4nKs3wuVZdWp+yjVq1ZJNS5lFU4+9vCUHeU7O17LkWmp8o/BbxH4y8B+APi58GNY0WTQvEPhnTr/AF7QtPW6W4MFpcRO6xxyJxII5CvzDvJ0BGK7P4PeFvA15+xdb6fc2lm+mah4eu7vUZGVTm4xIZJGP99HXg9RsXHQV6vqvwl8N6r8UNL+LTXeo22s6bp8ulvHBJGLe9tn3HZOjISwUsSMMvOM5xXnj/sg+D0e+0jTPHfjPTfB+pTvcXXha01EJYMzHJVRt3LGTyUzz644rilhK8abppc14OC16Jvlb9U1fzW3b6WtxDlmY3qSqOhOc6daXLFtc8VKM4rW92/fg22rykm09TxrSfCN54i/YF8Pa9ou5NY8HXVx4isJE+8jW97MXI+kZc/VRXXWfjCz/aR/aB+Gw0/bJonhDw+nizUIwcql/Oq+XE3bcjeUR/wKvf8A4efCzw18N/h3a/DHSZby+0e2iuIc37pJLIkzu7hyiqpGZGHCjjFc98Ef2c/AXwEGrnwbdatdSa00Rnl1KaOR0WPdtRCkaYX5yecnpzW8cJUVeL+x7rf+KKaX48r/AO3R1+LMBUhjqurq+0rOg7fZru079uWN2v70meYeHvFfirWPiH48u/2bPg9oGTqzWGveJtf1SYR3d7FncqwglwiljwnBBBwOK8u8Ii9j/Zl/aEg1E6f9pj8SXYnGnAi0Eu+IP5IbkR5Hy5524r6E1D9lrSD4n1rXPC3xM8beFrDxJcteatpWj6gsME8zffdSVLRlsnOMnnAIGALWi/srfDfw74K8X/D3RdQ1+20Pxk6SXVv9rjc2hXH+oZ4ywzgZ8wv0FcU8DiatKUZLXklHdWu7bJJWWnr38+6lxNkmFivZSbvLDy+GbnalKLlzzlJ3aV+VRSjZWVtEcv4t8MaBZfsNzaZb6TapbReDYL1UEQA+0eSknm/75f5t3XNcPpiR6/8AEb9mPSPEyLc6Wvg/7dbxzjdHLfLZqQSDwWXZGw9DivpfVfhpoWr/AAwk+E1zd366RJpKaMZkkQXPkrGEDbihXfgDnbjPaud8Ufs9eCPFXgTw14IubzV7R/B8MEWh6zaXIi1GzaJFRXWRVC5IRdw24JAIAIBHficNOWJdamvdXI0u/K5/kpJrzR4+W8TYOjSqUsRKV51Kz5rXcVVpOCmtd03qt7bamH8cdO+HOgale+PUuobL4lf8IvqsGg7Lp4proR27sQI1IEpXdkbgcdugx5P+z7of7Qd18DdHs/AmlfBe48MarbSmVdUXUWuLkszLL9q2Aoz5BU9RgADgCva/AX7PGh+E/FrePvE3i7xB418RrbNZW17rtwsotIGyGSJAAFyCQTz1OMZOedm/ZH0Sxk1Cw8EfFHxz4S8P6tK8t3oel6gq2oL/AHxFuUmMEcHrxx0wBhPC1nN1OX4k1ZO3VvXve+tuvc6cHneWYfBvLXX57OElOpCUo+7z+7GKalFR5k4X6ufw3R5rb/BLWP8AhQnhTwLqHxb8DQ+ItF8WHUvC8keo/aNOu5QSUsx5ihnIeRztVXI4GDk10nhnxvr+k/HXwxB+0D8HLDSfGWrW82laJ4p0e/eS0uUAJaJod5xnd1bLAsPlA5Hpetfs1fDDVvhnpnwttrO90vTtEmW7028sbjZeWt0CT56ykHLksSSQRzwBgYreDf2c9N0HxhYePPF/j/xT421nR45ItLfWrpXisg4wzpGqj5yOCxJ7HGQCLhhatOvFxWi5b63TSiovfVSsrJrdb9UVV4my/GYfEPFVHJy9tZcjhO9S7TjKEuXlk7OpCfMt7J3R6zcoklvKkiBlZCCCMg8V8P8AhC51DTf2AvGN3owKXMl9dwSvGPm8h7uNJBkdtjMD7E19yEAggjINeTfDv9nTw78O7fxHoFv4j1fVvCviJZlfw/qLJJa24mP7zZgBuR8v065PNXjMLUxEpKG0oSjfs24tfJ2toeFw3nOFyvDTWIeqq0Kqja6kqbnzR7JtSVr6aM53x54U8Bx/sb3ulwWNl/Y1p4RW9smCLgXAtxJFMD/faTBz1JY+td78Ab3UtR+CXga+1eSSS7m0KzaR5CSz/uhhiT1JGDn3rz6P9jvwsbWHwzf/ABJ8dX3gu3nE8XhibUx9jGG3CNiFDGMHkLkEdc55r3q0tLawtYbGyt44Le3jWKKKNQqoijCqAOgAAGK6KMZyrTryjy8ySt6X7etl6E51mGDlgfqeGrOs5VZVXJxcbKSStrq5PeVtNFZs+dtR0vT9b/bYv9G1a0iurK++G7W9xBKu5JY3usMpHcEEivD/AIxX+q/BH4a+PP2avE888+j3Yt9V8E30uT5lr9siaW0Lf3k+Y/gx4DKK+zR8K/Dw+LDfGIXmo/202jf2GYPMT7L5HmeZu27N+/PffjHas/4z/A3wP8ddAttA8ZrewiyuPtFreWMiR3ELYwyqzow2sMZBU5wD1ANediMvqzoSVP425rycZSb19Lprz06s97J+LsDhMdhFik5YeEKPNprGpSd1OPp8L7xk+tj5++JbeO9U/aI+Fej+EofC893Z+Dxe6RD4mE5sftRDea6iEFjKEjQr6bc9QK6e++H3x51j4z+AfHfj/V/hJpF3o1zLGBo91exXuo2rgLLCFmQ+bhScDIwXPPNeq/Ej4EeDviXo+i2OpXeqabqPhvadI1nTbgQ31myhRlXxjB2rkY6jIweayfBP7OWjeHfGVt8QvFvjbxL428QafE0On3Gt3KvHYqwwTFGoADEEgkk9c4B5ro+rT+sNtXXO5Xvpvfbe/Ts116Ex4mwP1Gm4SUKkKU6fK6blJ83P8MrqKjJS96+qd2lLQ+ffEOt3/wAKZvjR8BdLPl3Pi3VbSXwzF03LqrrFMqeyKcDHdTWf4sur34XeC/H37K2hyym71jxNptl4f3NktZaiodwO+1TE6E+slfVPiz4D+BfGfxR8O/FvWPtw1rw0gS2jikQW821mZDKpQsSjOSu1l5xnNL4k+BHgfxT8WNB+MmqG/wD7c8PQCC3ijkjFtLjeUaRShYspkJBDDkDriuZZdV5VFvS/I/8Ar0ndL16f1p3UONMsj7OVaLb5VUnpviIKCg/OL9m7v/p5I7Hwv4fsfCnhvSvDGmJstNJs4bKEf7EaBR+gr5P+D3g34qeJviH8Ybj4ffGVvBdtD4yukuLceHrbUftDlmIfdMQVwOMDivsSuN8AfCvw98OdU8U6tol5qM83i3VX1e9W7kRljmbOVi2opCc9GLH3r0a9B160ZvZKWza1du1uzPjcozz+zsLjOazq1VC3NCM02p80rqalHbZtb7HJeB/gBd6P47g+J3xI+I+qeOvEtjbvbadNc2sVpbWSOCHMUEeVViCRnPQnjOCPDP2df+GgtSk8e+Ivh9bfDN7u88VXserzeIzff2h5ykERkwggRKD8o7HdX2lXjXij9mfRtR8X6l448DePfFPgXVNbIOqjQ7tUgvW/56PGykB+T8wPUk4ySTz1sI4ThOinZKSsnZ+8073e+2t9dT1cp4njWhiKOZyjepGCi3C8IqDb5OSHLyxd7rlVuZJ21ueaeF/Dr/B7wP8AGXXPjNc+DtT8P6rJHc3nh/wje3BjguJN0csJRwjQ+aWiH3ux6AAVyHxju/jNd/sz3ltcfC3wV4J8AW1lZtbWU9/Ld6ikJlj8kREfKJCWUkv82C2fmNfReg/s2fDTQ/h1rnw3eDUNRtfEzNLrGoXtz5l9eTk5Ezy4HzKwDLgYB5wSSTycn7HfhzWNC/4Rfxv8UvHviTSLaHyNOsrrU1WKywNqSKqph5EHClwVAz8tclfA15UnRgtORJardXum7Xdrrl6b3se/geKcojjfruJneUa0JawlrGEYRThBT5IzvF3lO7tZp3un418XdN+I/iL4g/BzS/hdqkVl4kv/AAA0cN3NLs8tGt280h8EqxTcAQMgkEY6j2r9jO78Gf8ACqf7D0HRf7J8QaPdvZ+KLWc5ujqKkh5ZWPzENjK9hgqPumu0074F+FdO8VeDfGC6vrU9/wCCNHOiWAlmhKTQGMpumAjBZ8HqpUZ7VcsPg74Z0j4q33xc0a/1Sw1PVrRbTUrKCWMWV9t+7LLGULeYMDDKw6e7Z7qWGnSxMq+6k5X8k22rfqvO/Q8rN+JsDmWUrKk3FQimpJNc01Ob5J94uMrxf2ZeTZ3dFFFegfnQUUUUAFFFFABRRRQAUUUUAFFFFABRRRQAUUUUAFFFFABRRRQAUUUUAFFFFABRRRQAUUUUAFFFFABRRRQAUUUUAFFFFABRRRQAUUUUAFFFFABRRRQAUUUUARzW8FyoS4hjlUEMA6hgCOh571JRRQO72CiiigQUUUUAFFFFABRRRQAUUUUAFFFFABRRRQAUUUUAFFFFABRRRQAUUUUAFFFFABRRRQAUUUUAFFFFABRRRQAUUUUAFFFFABRRRQAUUUUAFFFFABRRRQAUUUUAFFFFABRRRQAUUUUAFc34o+I3gbwVq/h/QfFfiex0vUPFV6dP0a3uJNr3twFz5aD1xjrgZIHUgHpK+I/i/wCHPi1+0Z8R/iLq3wy8H+HdX03wbaJ4P8O6rqXiSXTpNO1u3mhvrm8t4ks5xOVuI7OI5ePm1dc4YkS5JSSe2778q3/FpLzaK5bxb+S9X/kryfVpOx9uUV+dfjL47aF8Tbfxh4+8d/E3xF4K1iHwLpuofDbSLDxBc6cZda2TpeJDbxOq390moRrbPC6yYVQNgDkm34un8e3vgb43/F7xF458aWHjLwHr2gHSba28R3sFlpc7afpclzGtokogdHeaVWSRGXBOAMsTpGLlNwfTd7r4lHTu091001uyG/htvLZedk9e29l6PTQ+4fiH8TfAvwo0KLxL8QfEMOj6bNdRWMU0kcknmXEmdkarGrMWODgAdqr/AA7+L3w1+LEN9L8PfF9lrLaZIkd9DHujntWcZTzIpAsiBgCVLKAcHGcGvGf26tSXSfAXw81WXxfp/hVbX4k6BM2t6gsbW2ngNIfPlEjIhRep3MB7ivmr4hfETxvFr/xD8U+BPjJo3xHtNR0/wvZ678QPDwfTbLQtLXUZUnsXnsWm2/JM8r3ETGWKNnPy7VNRTfPe+/M4r/wGLu99Ped72Vlpd+67nGyi1/KpffKUbLzstFq297LVfpXXNfED4keCvhboK+JfHmux6XYSXMVlE5ikmkmuJTiOKOKJWkkdjnCqpPBOODXwlpmteKLrwnceG/Dfx0i1Dw1e/E3whpML+DPF2sakmnpcyEXttDrFyA8qSKY2Mcc0nlMWzs3AVP428FWL/Exvhpc+IvGNz4f8LfG3w3a6PBN4t1R5bOC90dZ541nNx5pHmgshZy0e9whUOwNwi5yUdryjH73Sv+FRW9GQ5KKbfSMpfcptfjDX1PvTwp4s8P8AjfQrfxL4X1AXum3TSLFMI3j3FHZHG1wGBDKw5Hai28W+G7zxTf8Agm11aGTXNMs7fULuyGfMht52kWKQ8YwzQyAc/wAJr82z8Q/HuuWHgvTviJ8UrTSPC02k+I7q01PxT461XQLe71OLXbuIr9ttDvmngt1g8qGR9oUsVViONSfxT45tbi+1rxD8Qb+4ivvBvw5h8XeK9MF3p9x/YcmragtzeB5EiuIN0JXfKURlVnf5eoiL5+VraUuXXpfmSbfRXjd/3de6VVE6blF7xV/XWN7d9JWX97T1/Q/SvF3hvW9c1rw1pWrw3Op+HXgj1S2TO+1aaMSRBsjHzIQwxnitivk79i5/Aj/FX49D4ZeL7nxN4ZTWtFTT9Qm1eXVA6jTlDJHdyu7zRo+5VYu2AuASAK8X+HXjf4iap8XdM1DX/jDouj+PX8f3unaroEnibWrvVZNPS4mH2L+wkje1it/swR47gIqD5JDLlmy/txh3Sf38v/yWv4Xdrzf93Kp2bX3Xf/tv+dtbfodq2raXoGl3mua5qNtYadp8D3V3d3MqxxQQopZ5HdsBVABJJ4AFUNG8Y+GfEOp3mj6Lq8V3d2Fva3dxHGrYSG4VmhfcRtIZVYjBPTnFfmvo/iQ614B+Kfga6+ImsePrrW/hp4j1CfVNH8bajcAzWx3q2raTcfvtJvCx8sRxyCGRBJGYyowOqm8UapqN1D4P8FfFXxQPC9xqHwq061n0zxVdyFba7Nyt2sVyJWceZt2uQ2TtGT8ow4Rc7JdXBL/t+Uo+ujj22HK0W/JTb/7dUH+Kl3P0Yor4CutC1HwZN4v8QaL8QPHhn8DfGvQPDWgQ3XizUbmC10u7m003Ns8ckzLcK/22cEzB2A2gEBRXOXHxVk1n9ofw1e6H43v7KbVfijeeGtWsLv4i39xrX2AtcW7QzaRCkdpp1pvWMwHLSkmJg5diailL23Jybztb/t5U2v8A04r9rO1wqfulNy2jf8Oe/wD6Q7d7q9j9D/D/AIi0HxXpUeueGdYs9U06Z5I4rq0mWWKRo3aNwrLkHDoynHcGtGvyu8Ga1LongH4ZeCP+Fh6Zofgsx+KX1SXxD8QdW0ezXxBDqW1bWe9tpDLDMltiVLZnRGLvJtZ+TuePPiD4l0jwz4J8U+Lvj9J4gn07waL62sYPFOreFr7UVTUJvKvtJlngWHVbxoliieC5gYyAKw4my1rllZp6N2/9K/Pldu6ak2le1Ti4SlHqv80v117NNJN2v+kmueIdC8M2kV/4h1e0063nuYLKKW5mWNXuJpFjiiUnq7uyqqjkkgCoPDfi7w34viv5/DWrQ38el6hcaVeNFn9zdwNtliOQPmVuD2r5/wD22bbQtf8Agf4S17xPdalpGm23jXwpfXkzapPpjWcD6jAsrzyQyJs2JIx3E/u2AdSrKrDxPRNAHhnSNd+MHhvxb4nt9aX9oT+yoRB4guxYNp9zrUNvPC1oJPs8qyJK5ZnRnJKnd8q4VL3qkoT0tLl+d6ST++o/u+TzqSSpRqR6q/8A5LUl/wC2L7/mv0ErO8P+ItB8V6VHrnhnWLPVNOmeSOK6tJllikaN2jcKy5Bw6Mpx3Br88fBPxVfxJ+0R4CvdE8bahbp4q8Z67o2t6dd/EW/v9aNr5N6qQX2mxpFZ6WiyRR+QifvQFUhid7V7V+yb9s0H9iHVo/hXeTaj4r0yPxIsVrLqUt9Lb6vHPceVAyyu5ibiE+V8oJfcRlyTHPag67Wyvb7m/lZrXvpbqbezvW9jfW6Wvm5L84v5a+S+pte13SfDGiah4k1++jstM0q1lvby5kzthgjUs7nHOAoJ/CptM1Kx1nTbXV9MuVuLO+gS5t5k+7JE6hlYZ7EEGvzVl8ZeDL6K+0T4b/GLxf4nS/8AgV4qv/F+n6n4jvr+KPWVgtgXniuJGWC6BeUPEAuwbcIm75tHUfG0lj4d8SXeqfE/xHpHxY0GPwxb/DDw3a69c263tm9hYmMQacjiK+jnna6Sdmjk2hCCUCCtowvNwfS3z9+cHbvdxTjteN30sYOXuxkut99LWjCSv20k1LezsvM/Qrw/4u8N+KptWt/D2rQ30mhag+laisec212iI7RNkfeCyIeOPmFa7MFUsxwAMk1+cFxrvh/RPH/xc1Dw38SdasvjCnxfs4fDfhq11+4iS9hlNis6jTlcRXMTx+eJpGjbYsQO5Nop03xeuLz9orwxrHh3xrdWd1ffFK78P6np+ofEC9vdXNkGuIDBcaKkaWVhZF0jMO7dIcxtuLMTWUHzwptbzUfS7UH915q/VJdet1P3bqPpFv1suf8ASDt0b7H6D+E/Fvhzx14dsfFvhLVodT0jUozLa3cOdkqhipIyAeoI6dq16+NvBmsav4f/AOCXl1rmgareaZqVh4E1W4tLyzmaGe3lUzlXjdSGVgeQQcivOPjNDqXgPx1p3gbVvioPDXhGPwPBrej6h4v+JGu6X9r1eSSX7bcRXULu9zcxgQMtu7FVEhKRHe1Oq1TqSh2/yk/yi/m10u04puMZd7/g4r85L5J9bJ/fll4m0PUde1LwxZagsup6PHBLe24RgYUmDGIkkYO4I3QnpzitSvzs1Dxh8VNc1JPDWv8Axa8TSS3+ofCmyu77Sb6+0vzUvftAvHijYRS2/wBoAUuNiMTjIBAxpfESW98HR/Ej4aWfxfv/AA94a8PfEjRItPTxP4m1ZLKW3udHS4l0661iORrqyt5JmLiRpCocKhBD4NSXK5J9Jcv3Omn5/wDLxaWbdmt7Cv8AD5xUvvUn6fZfZK613P0Bor4Y+Efx+03Qtc+EGv8Ajbx7rHh3wXNoPi/R5LzxL4rF/Yahf219a+QyagVjjvV8tZ/s8zr5jxg8sSxPFfBfX/iN8TrdPEMHjTxrrWraH8LdT8TeHtPbX7+OO51hNc1JLWSeFZV88hI44vLlDKVwrKQAApPljzdPe+6Km/vahdK/Va9RwXOn3TivnJxj9ycrN+R+jlFfl3onj7xla/DbxP4g8JfH7TrnUpvhfrWp65Y6V4y1zWdTS+SBDHd3K3CeVpN1FMWXYrQ7tzKqN5Y2/ct34f134afs1eIE+F1xrmqeJIfDN5qOmyalqVzql1PqbWpdW33LuxLS4IQHbk4AAOKK37iMpS15VfTrrJaeXuvXzWm9lS/fThCOnM7a9NIvXz95aeuu1/X6K/Pm9+JnwY8K/C3Ub/4dfHP4j+KL7V/DmijxIlv44n+yafdz30MT3V9qU6zto8zNI6TLGEZYUkKxqyKy+eWnxTntLbVfDWq/Gi60fwPbfFnw3aXF74b8d6nqFnbaVdaZcNdRw6rcMtw9q0kTF5MhFZZGXbtyL5G5uCfVK/S7nGH3e8nftuk9CVNOHPZ7N+dlFy276Wt32bR+mWseLPDugajpmk6zqsVpdaw0y2SSA4lMMZlk+bG1QqKWJYgYFWdD1vR/Euj2XiHw/qdtqOmalAl1Z3dtIJIp4XAZJEYcMpBBBHBBr4G0vxDq2ueLdM8DeEviD4o1n4X6h4r8WaV4eu4/EV5N/aWnL4b8x4kvBL5tzDFeGcRSGRipT5W+UGvPJvHvhe1+BHwv8G+H/HNzbS6d8J01WCXUPifqGlWZ1JmKPHYw2ge41DUYpo2QWplWKBSiLGM4GDqKKba6Rfn70ZyfzSjbfd7mqhzOKvu2vLSSivvb+77j9M7bxb4bvPFN/wCCbXVoZNc0yzt9Qu7IZ8yG3naRYpDxjDNDIBz/AAmtevkj9kvxFqfi74sy+KNa1F9Q1DVvgz4EvLu6dstPM7agzux7ksST71w+qS+JbT4X/Fr4ov4+8bx3I+Kd34c1TUYvEF840XwuusQJdG2hEhjt/Kg80+ciCSNWchgAMbTg4VHSe65temlRU18rtNvorvyMYTU48/S8dOvvU/affo0l1dl5n3fRX51+L/FGnfYvF+gfDL48yJ8KbHxXoCaTqms+LNUk0a9upLS4a+0p9eglee3tSy2z+Z5rIsx8s8OVrK1H4peIvFGgfC7StX8Yt4d8Atp3iCD+0/GHxIv7Ox1LVLW+EceNdsEikvI1h3tbGQr5iAsd7oDUXvt3/wDbebX8l3dtk0zRq2/b9Wrfhd9td2ml+jWva5pPhjRNQ8Sa9fR2WmaVay3l5cyZ2wwxqWdzjnAUE/hU2m6jY6xp1rq+mXK3FnfQJc28y/dkjdQysM9iCDXzZaaj4h1b/gn54h1DxP4wTxVey+BNbK6ykVyn22AQXAhkP2mOOZz5QQGRkHmEbxkMCfA/BEN74m8P6Z4W/Zd+M3irWNRb4W/25r5/4Se7vUsPEVpLaSWEcoeRhZyTMl1BJarsUxKQY8KKqVoTqRltG33Wm3dekPvaXW6STlGnKP2rry3glr6z+5fJ/oxWTqPi3wzpOvaT4W1PXbK21jXfPOmWMkwE92IU3ymNOrBFwWI4GR614V+x/wDEPxJ8d7HxX+0JqUurWmieKbq207w7ot1O4hs7WyhEc8ixE7VeS7e5DMBkrFHngCvn2xsv2grX9tn4afEb4u/CC5j17X9W1ywsHi8S2ctnZaIloVjhgiViQYkd55WYB5XcgAYUClBqqqctLq/4aL11V+yT7K6TUoSmumn3Xv8AJWa0vrbo7r9DaK+VP2ufEfhbTfjR8GfD3xK+KGreDfA2sx+IBrLW3iK40a1u2jgt2gS5uIZIyibzwS68nbn5yD4Fqvj34iano/w10nxv8RYNO+Hl5beJpNH1zxd4x1Pw9Dq6wakU017nULTbNJL9h2yRLI4EozId7AVkpXt539NL7vo3bRdfItxtr/w+vZdUur6eZ+lFFfBPwxk+JHjfxLp0uo/E3xB4u1Lw58I/+Ei8Piw1XVLKy1LU11K8SyuZoZPIe6YxJFGWmj2zAliGDKa5TUviJouj/BNNb+DHx18c658QNT8Kadc+O7dvEN5qEOlhr60XUby7B82TSrqNZLlAsIjZY1kIjPlKRbVvvf8A6VON35Xg+Z68qaeutp629PxUH+U1y/zNNaWV/wBIaztW8RaDoMunwa1rFnYy6tdrYWCTzKjXVyyswijB5dyqO2BzhWPQGvzx0/W/Elzp8vhnwl8eba+8Maj478GacyeCvGmtastgbq5kW6jj1e5G7E0Xll4EmcxkbiqbxnQ8ZaJonh/4x2XhHXfGHiSLwl4J+NuiQ6a+p+LtQI0+K98PNO8ZuZJ95Vrnbt3uSPNdFIWR1aqceeSXRyUfxpp/+nFb0+RFSfJGT6qLl9ym1/6Rr66XPv6/8RaDpeq6Zoeo6xZ22o608senWksyrLdtEhkkEaHltqAscdB161o180ftGaboMf7TX7PGv63qlzY7dQ1y0t3Os3FnbyXRst1vCVSRUd5JBt2EEyD5CGU7a8i+A/jaS+8a/CO60j4n+I9a+Kmv6tqsPxU8PXWvXN0ljbJBcmT7Rp7uYrBYLhbaOBkjj3KwALhjUw99pdf6t928v5U09bl1PcjzeV/z/F2tFfafY+9KK+Jf25PHltaeOz4PPiS50e8sfBdzq9i1/wCPr3w7ZS3DzOkZsbaxj8/U9QVowBE0gRVdPlJfNdl8RfHXi6+/4J0p8QLXxbqVt4jvfAWl3razZ3TQ3QuZI4C8yyoQQ5LMSR6mpg+elKoujS+9yX5wf3otxtVjSvv+GkX+Ul+J9UUV+fXx9uvHXwV8VeMvBfw08b+KYvD194f8Kavrtxq3ibUro2EU+q3Fvf3oumeWe0V4kQSvDjYu51ClcjL034j+L/hX4d1b4zeHfi1Z+LvBPw68U6c99o/hjxLq+vWEdne2sltdQi+vFxdhZZbOcRrJL5Lq/wBzfihNODn0vb58yi/ld6Pyd0iEm5cq3tf748yXrbdfiz9Gax7Dxd4b1TxJq3hDT9Whn1jQorabUbRc77dLgMYWbjHzCN8YP8Jr4+/Z11j436l8aNA+CfxF8V+Ibq4+HNreeMPEF7JdyhdT/tS3hNjayNn95FFNcaiqxnIH2OLj5Ril8bvB8GqfE39p/wAcx+I/E+l6r4O8BaNqmjyaPr13pyw3sVnfSxzutvIizMrRgAShlwWGPmNFR+yiqktrN6eV7/O6at+NiqUfbScIb6JfNq3yaal3s9r6H2npPiXQ9cvtW0zSr9bi50O6Wy1CMKwMExjSUISQAfkkQ5GRz61Fqvi7w3oet6L4b1bVobbU/EUs0Ol2z53XTxRGWRVwMfKiljnHAr4Qn+I+u614jvU+LPxF8QaZ8NZviDZweJtQh1u6sYrKF/C1pPbQNcQurWlrJeOWfYyKXYAn5znI+G1rY/GHWvhVo2oeP/GWveHj8VfHNpp2pT6/epfz6XDYS+RELsSLcCMoAOHUlSc/eObUJOTj1ST+/kv6fHdLXRehlGpGUI1Okr2+Sm16/Br6o/R6q2palYaPp11q+q3kNpZWML3FzcTOFjiiRSzuxPAAAJJ9BXz5+z/rHjWD4B/EGw0TUtS1vV/CfiLxbo3h06ndyXtyUtLqdbOF5ZSzy7cIgLsSQACTXzGNZ8PeJ/AMWk+A/ix4s8WXOvfCXxBqfxQtZvFd/dNY6nDaxSQyXCGb/iXz/avOiMCeWHjDoyMi1jUnaEpQ6RUlfzjKS08lHXXRtdHdb0Ye0qRhLrNxfykovXzb93vZ9dD7wsPjX8MdS+HDfFy38ULH4RUBv7UubSe3jKlwiuFkRXKszLhguGyCCRzXQ6t4t8N6Fq+i6Dq+rQ2t/wCIp5bbS4HzuupY4mldVwMZEaM3OOBXzV8R/B1yn/BOw+H/AAtZapqUkPg3TNQWB7q4vrmRUMFzKFaVnkfCq+1MnAAVQAAA3xB8Zvhl8dvjh8F4/g54s0/xt/wjsuseIdXXRpln+w2jaXNBGLgg4hkeWZEVJCrZzwMGujEwVGrOnDVxbXyXX8G/l5HPQn7WjGrLTmTfzsrL72kewaV+0v8AAvW/FcPgvTPiLYTandXj6danypltbm7QkNbw3TIIJZQVYbEkLZUjGRVO4/av/Z3s9euvDd/8UtLs72x1CTSrlrqOaG3hu0k8toWuHQQhg428v14r5P8AC3jjw14W0HwV4e+F/wAWdH8a6E/ibTbWH4L+MdJtZfEuhSm+UyLE8LLPFJZMWlDTxyKqxZ8zG1j1fgn41/BDw78H/jR8OPGPjDQL7xBqPjTxtax+EUuo7jVdQae9nWKGOyUmZzIWAXC45znHNYtuMHNK7Sk7Ldtcmi335unMttXqbWTmoXsnJK/ZPn1e23L15ep9M/EL9oz4GfCjX7Twt8RvijoHh/V7+BLq2s725CSyws5RXA9CysAfUGrevfHT4P8AhfxrZfDvxB8Q9FsPEd+YRBp81wBJumJEKsfuo0hBCKxBc8KDXxTfXOpfBiy1jXbj9obWfD3xp0bwF4U0uz8HXGn2TLr91bWh8u2iE6ST6gktxLNG5tmjZHLZJKqRX+OGsSyePfivLqvjLTfD2rT+IPCs4+F80Sve+N5LaO0eKa3lLfaAHf8Acj7MCqm1JfOXrbkXtVTvdczV125klbe7s7tK7/u21MuZuHPa14pr1sm77WV9Feye/N0PtLV/2jPgZoPxDj+E2sfFHQLTxjLPBaposlyBdGaYKYk2+rB1IHuK6/VfF3hvQ9b0Xw3q2rQ22p+IpZodLtnzuuniiMsirgY+VFLHOOBXxm/iyDwD8VPEepfDX48ate+PvE3xTtYNU+G17p1jE09pIbe3nbyTG14YorOPzku1lWLbGDt5YHtf21G8DD4m/AVfiV4uufDXhp/EGrpqGow6vLpYRDpsgCPdxOjwxu21GYOvDEEgGsYu9KE3u2k+12ov5pc26vfsaWXtJwWyTf3c3pvy7aW7n0R4v+JfgXwD5p8YeIrfSxBpl1rMrTI5VLK22efMSAQAnmJkdeeAear6T8XPhzrurR6Ho/iq1u76XUZ9IWGNHJ+2QwLcSxE7cArE6vycYIwc8V+evjTxv4w1T4Z+I9F/4TXxBq/g2X4f/E7/AIR+a+1GacappVveWSWFzIzsTcFUeVI5n3MYyDuO4k9T4P8AE/jzQPH01r4B1G+S9v8A4i+MSlhDO6w39xF4Ugkto5YwdsoEyoQGBAOCOaUZrllOS0UHPz+Pls10dt13HyNyUE1dycfLSPNdPtfr2P0Qor8zdS+Iv9nfDI6p8GPjT4t1zX7/AOEmv6r8Rmk8T3l7NpOrR20RgnkR5G/s27F0Z41jjER2qRtwgI+lvhJo918Pv2mLbwZpfizxTqOleIPhnF4g1GDWtdu9SEuppfJEbpftEj+UzJIQyx7UOF+UYFb+zftfZX1116aKo3burU3Z+a03tnze57RL/O14LXs/3i08nrtf6cooorMoKKKKACoZLy0iuIrOW6hSeYExRM4DuB1Kjqcd8VNXwZ8bvAdxf+Nfi3aal8KfEes/FXxBr2k3Pwy8TWug3FzHY2ccNqIzDqSIYrBIJ0unmR5I9wckh94pRd6ih3/zSsu71vbTRPUbXuuX9ddX2XT1a0Pu2SK0maOaWOF2ibMbsASjdOD2PbikhvrK4aZLe8gla3bZMEkDGNvRsdD7Gvg3xp8Ifjjf/EvxJ8BPCfhnVrbwjpup6v8AFDQNfMDpp51K4sSLWwSbGwSR6pPNc7M5CqjYxXm2i/B/W5fhv4mtvCHhvxjH4iX4Xazpet6VYfCifQluLySBAtteXbybtTu/ODNG8KTlv3jF1D8qMm4OX929u/uttfKUXF6dn1SHyrnjHu7envJL74tSXzXRs/TDVvEWi6HoOoeJtS1COPTNKt5rq7uFzIIo4VLSHC5JKhTwATxjGa5Pwn8bvh5431w+HtF1KQzNoOl+IkkuIvKiks9QMottpY5Lt5L5QjI4rnNd+D/hPSv2Y/Efwx8IfDzSra1vvC13GujW2mxolxePaEAtEFw0rSBSWI3FgCea+VPAP7PfhPxz4e1+/wBV+BUlxa2PwL0bS9Fi1HwpLbiHWkGo/a0t4ZolK3Yn2sWRfMzIGBxICxVkqTqX1UbfP3ajf4wil667oVJe2hTktHL8PeppfhKV/TyP0CWTS9LFvYK9raCVikEIKx7z1IReMnvxU088NtC9xczJFFGpZ3dgqqB1JJ4Ar8zvG3ww8d63fT3Hxe0rxS95qvgTw3b+GpYvhjceJdRiuEsEFzb2t0HQaXepd75GMrRZLK7PhDt+qv2qPB8niH9nzQdD8RR+KL97HUdGuL25svDseuNHJCQWnv8AS1ZvtlsHGZYYt55DLkLurWrH2bave0uX8bXvtpu1fqtepFN8/L0vG/4J2+d7L0el9D2/U9c0z+1tJ0O40i7votVSa4jvI7US2cHlBWBll6IW3DZ/eIOOlbR8t8xNtbI5U88fSvzv0nwnqdz4d8Dt4u/Z21m78G6NY+P7GXS/D3hrVI4tTtblbc28kNjcb59P+0yNJ5UDlQm0sm1ANvtX7Dvgb4heA4vFmmfHDw/rknxFkGntc+I752u7e/0oW4FnawXYjSMtbYkjljHzGTdKciUGko3bXlf1u2retrNrdK90rajk1FPza+7r6dO12rNptr6fWfT7RobBJreFiCsMIZVJCjkKvoBjp0qNLjRWjbXY57IxiMhrwMmPLB5Bk9AQe+K+GPGH7ONt4muPHnifVvg9d32u6j8dtLlhv30eRrqTQWexjuWik27/ALG0TXIkKnyyPM3dDhdf+Ev/AAiOv69p2pfCHU5Pg5pfxhj1bUvDmm+HZp7OfTH0CFUuIrCGM/abVNQKvIkSOu9WYqdjYypz54qT0uk/vVJ/h7T74vbppUjyTcVra/ztz/nyf+TLfr9ziTSbWGXUQ9pDFOvnSz5VVdQPvM3QjHc9q47xj8Yfhx8NZZNI1e/MU9t4c1HxUtraWxfdptl5fnyIQNmQZUwuQWzxwCa+RPhv8C4/GHxS8D/8JB8G9QPwqTxF401HQNF1vQpFs9O02aCyFss9rMm22jkuEuZYYJVXGVIUEADiR8Fr/QrK1S/+DOr/AG0eBvih4b0Bx4XuJ5reU6lIdMt0dYmaENZtOLcsVVkkZUJ34aaspQjGy1lFyt1VoSaT8+ayt6rcqlGMpWeyko+vvWbXlypu/o9Ufoz4c8TaN4p0a01zR7xJLe7tobtQWAeNJYw6B1z8p2sDg1cs30+5Q3+nvbypccmaEqwkxxncOuMYr4K8cfs7ad4W0fSNK8I/CPxPpWla18GLuw8Uv4R0Qfbbq/W5014xcKwVbm5AN0xilJkkQTKAxJFeyfsR6ff6RpPjjSI/A9jpehDVoLjT9YsfC9/4Zt9bd7ZFmkXSLwn7KyFER2hVYpGyQMhieqcY881HZX/Cbj9ztdPrfRPVrmpyk6cJS3dvLeKl+btbpa57b4Y8afD7xxpOs6lod1Z3GnaXq93peoyzQeVGt7ay+XOG8wDO2RSN/Q4yCRg107wWd2IZnhhm8siSFyobaccMp7cdxX576N8MvD3hW8gtPFnwU1CbwJoXxb8U33i7R7TwZcXEM8E6zf2NdvaxQH7daxqwC+Wsqx7kJA28fRn7NNl4r8CfAXxFe6f4D1WG2i1jXtU8G+Fr1WsrqPSjM8llZ7JButt3OyNlzGsiqVGNoxi17PnfSMZP1cYtr11bS10T1vobNPn5F1lKK9OaaT9LRV3prJdD1gePfC2ofEHUfhNKssmr2Wi2+uXMcsIMBtJ5pYU+Y8Ft8L5XHTHrXT7o0+Tcq7cDGcY9K+DPit/wmHx1X4j/ABT8JfDDxpBbJ4L8JWcmn3+gXdpeSX1prUl9eWtvDPGj3LQxHBaNSrNgKSeKT4s6PrHx28Z/EPXNB+Gfje58Ma5L8NrOCW+8NX9ib+C31qeS9aOOaJJdkUcmXYqNq/McKVYu0lyRfxOVn5LmaUvRq1u+6ZDkvfn9lJNefuxuvVNv0tZ7H3Xb3Wk+RPqNrcWnklmaaeN12krwxZhxkYwc9MVFc6do+r6NeWg2fYdUgkWaS2k8syJIuGcSIQQSD94HPQg18B/Gn4HeI/Dfjzxro/gH4d3GifCseK/C2q6np2l+Dn1LTJ4Bpt3HPNHpkQVL1I7gWjTRxhjlVZlbbivon9jLwq3hTwN4nXT31z+xr/xFPd6Xb6h4SPhq2SMwxBzY2DyNJBbPIGcB0iy7SME2kEpJVIzT2S+/SP8A8k7d+V+drk3SlG2719Pi/FWV+1/S/K/ADX/gcvxO02707x58T/FGqXek3uieENc8ZwP9gutPt3V7qLTrgQRLPzCjNJLulkWIMHdQTXqfw/8A2kfhV8T/ABbZeH9Bg1qK41G3urnQNR1HRZrW01m3gYLPJYzyKBKq5U8YLKQyhl5rxHUpfEPxg+N3grxH4e8F/EPQfE1hHrOk+KdI8Qadc/2HoVlJZzRCe1uJYlt2uJZlt9klq7M8bybvlzin8H317VJ/2fPCMvw/8X6TffBTR78+L5b7w/d20FvJFpjWSwW8zxiO7aZ28xPIaQFEyccCnGd1eeyX33525J9lo2+rk+opx5ZNR6/g9Eo+r2XZJPbQ+vPFviLw14K8P6l448WXlvYaXoNnNe3l7Kmfs9ui7pG4BbovQcnAGDXl+k/tV/CCWx8R6trdv4h8JS6DpUWvXlvr+gXFjdXOnu3lxXEMZXdOGfEYVcuHKqVBYA9f4h+JWlH4M3XxW0PwrrXiuwn0MavZaNZabJLfaikkQeKBbfaX3vuUbSvGTkcGvjq70/xh8ZfAXjb4geIvA3xBu/ilcw6LqTaVdeC9T0vT7DSNP1W3vG0jTnu4YxczEI7M2d8zjhVVVUCTVVwlolv5b6+drXfRJO7u4jfwKUdW3p57aeWjaXdtWVlI+tPB/wC0L8OPFeleItTv7nUfCbeEUim1y18U2T6VPYQSoXinkWbA8p1DbXBIyrDhgQM0ftJ/CHWPhZ4e+LVk+oaxo3ii/ay8PWtrpUlxfandpLKgW3twC5b9xK+TgKilmKgHHJfC63sfjB8cfiB8UJPBerJ4NvfD+gaFZjxJoE9gdQvLSe7uZJFtryNJCsTTwqHKAb1baTtzXjNj8LNfs/gv8CdY8c+HvHlhovg7xN4jl8TWOiW1/Dq1tbXct+kM/lWoF4I8vHuMI3+XMWHy5NEtIpvRtr5K7V/mrNdr63HBKXN1tf5+7e1vJ3i118j7E+GnxN8L/Ffw23iXws16kcF3Pp95aX9o9rd2V3C22W3nhcBkdT1HQgggkEGuW+Nnx88M/Ba1M/jHwF4y1bSGiiM9/pWjrd2cZlmEKRSMXGHLlRjH8S+tcv8Asy634k0fw3caR4hsfHc2iax4q1KLwXJr9jfT31voqRLJEb6WdTNAhdZxEbohypiU8kCtf9r7Qdc8TfAPXNG8OaLfarfzX+kPHa2Ns88zqmpWzuQiAsQqKzE44CkngVUo3lC2l+W/dXSun2avqtbNWu9yIv4k+jf4NpPzTtvpfey2NbQPjj4M17W9G8I614X8QeGdR1SyvdTs7PxDpqWhjgsngR5Gy5CfNcxbPXDdMV3I8RwHxHL4dOnaioi09dQOoNbkWRVnZfLE2cGQbdxXspB714f8X/g/onxQ/af+HFx43+HUPifwtpfhLxCJzqGmfatOiu3nsBCsu9TFvKiUorc/IWAyuR8s6F8IPG8vw+1DRfGXw++IttpkXw2ttHP2DQJLm5hWDxTdSRQi2nAFyiWwhd7XlpLfhVIZcxCXNGLel+b8PaWbvt8K8tb3K5dJNdOX/wAmcNu9rv7rW6n6SWI06RDfaaLZkuj5hmg2kSn+9uH3vrT1vLR7l7JLqFriNQ7whwXVT0JXqAfWvnj9iey1LSvBfivSW8EWWiaTF4ikl0vULHw/f+H7XWUkgiaS6j0q9YvZDzNyFUCxMysyLySfFvBfh3SfCulTR3/7N3jLxH8dtNn8V3Osavbafe6at8Jku2jeXVkCR3cE6G3ihiSV2RihVEMWQVX7PbX3b/gn9yvq3ZrtvYpr2iv52/F6/h9732v9ieP/AIh+Bfhp4G8ReO9eeKTSNEQy6qtlGk0mSVUhkB5b5hkHnFHjbwH4O8f3nhWLXrh45/DOrw+ItMt4ZkjLzQxyRruQglo9szZAx25r83F+F/jS50nxkvgX4V6nFYaz8KDp72/h/wCF+p+HrVtSj1G0dbRluTJPfXMaGX9/ISz/ALzaTh8e/wAHhHwxYfF3xT/ws34HeK/FHxJv/iFaan4V12x0e6Ah0cRwLbumrIoit7a3QTCa3aVdx3KUfzBm3HllG2+/zjPlSXRv7a1tZN3tqS2vZt+q+Tgnr2Wri+t2la+h9mT3NlpmnvcEIlvbRM4WMDARVJIUD2HSub8B+OPA/jzwZ4Z8e+Hmgg03xNaR6jpIuo0gmdZ1DjCE8OQ3IHNfGPw7h8V3Ph79n/4XD4aeOYdY+Hur68niWS48M3sNnYE6ZqUUR+0vGIZVlaVNjRM6ncuSCyg+QeNPh1471T4OWPhDUPgdqVr4p0r4UaJY6NLP8OtU13Vr66SCR5IbW5Li20Z7eXG/92J3YqeSEWs+a0p9UnGz7pqTbXfZbeupfJeSjs7NvyfMo2fbdv8Ay3P0nk+LfhOTVNf0PSY9T1fUfC+p2Glata6fYvLJbTXaxvGTkAMixzJI7qSFXOeQRXXLd2clzJYrdQvcRqGkhDguqnoSvUA18C618NL2PxN8Tk0f4U6rFr2u+OPh3r8dzb+GJ1e6sEl057yUzrFhgk6XMkqltysJHcDlqn+HHgG+tfFvgDT7T4V+IrD4x6R481XUfHPiuXw/cwx3mkSNd+Y0mqNGIbuCeN7VYoVkcqVX5F8s4q1kk972/CF36JyfN1VnvZ2yjPmg57aX/wDSml6uyS73XdX+7EGjOraLELJlEW5rRdhAjJ6lP7pOe2KoTatp02uy+EbrQrwwwWCX5upbP/QNvmFRGJD8vmLt3FccKQa+M/gV8BZfAel/sz+K9M+E95ovilNX1aPxdqI0eSG+S1lsL7CX8hUOIvMW2CCU7QRGFxwK6H9qf4eav4r+Jfjy4vPCnjO78P33w20ixa98P6P9vYzR648zoIXGy7CJh5bYZeSLcoU7hRL3ZqPnJPtpFyT9Nld21NLaNrtFr5zUX87XdlfQ+wra4truBLm0njmhkGUkjYMrD1BHBrF8RaXZeItL1Xwppvie60HUL6HMl3pEkCX9vnA81fMR1DYGNzIwrxL9iaz1LSvBnivSn8D2WiaTD4ikl0y/sPD9/wCH7bWkkgiaS5j0q9YvZDzNyFUCxMysyLySfnX4eeF/FV5+0X8PPGtp8Irvw3qEHjzW5PEkVj8PtTiuLCCeG9RXv9fuXf8AtBJmMLgRYgQMgG0KgLlBSqRpPaSX426b2112tbVK+kqbjTlVW8W/wv8Ajp+OjfX7L8Han8MvhDqHh79nPQTPYvpvhxtSshcHMZtIp0gZpJmPzTPLKCcjLFmNejS3NtAyJNcRxtKwRAzgFmOcAZ6ng/lXyN+0v4W8D3f7TfhrxX8Xfg3rvjfwZbeAdTsRJa+E7rXLWDUZLuIxI8cEUmJWQSBCR8pYHK/eHH/DD4BfEDU9b0S78e+BZ5/FGg/BS3tNA1LWbP7Qmla2L25e1QTuGRbyGMwAsG3rgnOCcwqkp0/ayV379/k6j+9qCVuvMnpdJ26ajNwTsvdtfz9mvuTm235Na6tfXuteAPB3jDx5oHjq9na51XwdFf2dvDHMjQqLxI1lWZMEk4iTHIxz1rpRNo+r28sSy2d7BC+yVQyyIjrzhhyAR6HpX58eGfCkmj6Fo178HP2d/FVprnh/4X63p/xFsrjRb7Rn17U3t4RFaSXQWN7+5a4E8omgd22sxWQGRc8jpXww8ayXXjMeDPhvqb+EtT8J+HTqtp4e+Gt/4Us9UtrXWI31Cxht7hmmurj7G0iF3bzJlLKu4ZrRxSqKldW79N56/wCH3b38/Tmzu+T2lne606/Y09fe28vXl/Rbw98S/Cvifxr4g8BaLcyT6l4atbG7vWVAYDHdiQwmNwSG/wBS+fTiuhV9Ltbkwq9rDcXbMxUFVeUqBk46sQMZ9BXy/wDsl+GvDGm/G/4yeJPhv8LNZ8GeB9atvD39kC78NXOiWt3LHFci4a2t54oyih2G4BF+YlsYcE+a+MP2cbbxNcePPE+rfB67vtd1H47aXLDfvo8jXUmgs9jHctFJt3/Y2ia5EhU+WR5m7ocTZ+0jT7pfK84R/Dnv6Rena3ZQlPt/8hKX/ttvV/f9z2tzottpv2uynsorBAz+bEyLCBk7jkfL1zk0t7caT9gN3qM9p9iwshknZfKxkFWyeOuMH6V+ffxJ+DPinQNV8QaNongW60X4V6f8WG1K50228ESaxpwspNCthFdR6TEFF1apeeYXEasqyHftJQ4gk8D3Wl+A/Bvh648Bapq/hK78U6/qVlqHiL4T6je2ejBoY1hitfDVrcEpFO7TtA90iiL58RJuUmYy548y7Rf3qLt6+87d+XTV2Q1ytJ+f4OS/9tV+3Nrpv+hl3NpRW2N9LaYllU2/msuGk6rsz1b0xzUqxWsUstwkcSSOB5rgAMcDjcfYetflxP8ACzX4Pg98Px4y+GXiubXdF8Pa/pdloviD4d32rabdZ1aV4LKNbJhdaReMiwmK6jZYxHtCuQnHqPxTuPHNh4Y/aG8L6r8I/HDeJPij4W0a40PT9J0O91WGSUaSkFzAbuGNog8EqsGEjqzDaVDFgDb0jKS3V7Lvq0vm0r+S30abEr1Iwez3fba/yu7X2fTW6X3nJJpz3KLNJbG4hVpUDFd6L0Zh3A5wTUlrdWt7Al1ZXMVxDIMpJE4dWHsRwa/P7xr8A/E134B+LvizTvhndJ4gv/ibave3beHGu9Rv/CyrYtcxW8R2SXdsSrs0EbbZdki4JJFe1/sX+EIPDdz491DQpNZTw/ql7ZPawy+Am8I6WbhISJpbKxkfzRuzGsjmKJWeMFd53GimueN32T+9Rf3e9a/eLXpEpWt5tr7m19+l7dmmfSjXdn9p/s9rmH7Q0Zk8guN5TON23rjPGa4f4Z/Fnwp8Q5fElr4R0PVbXSvCupXGkyajPaJBZXVzBI8dwtthi7CORGVmKKCfu7hzXyPq3w/uZ/HGq6XP8KPEE/xoufi3FrNl4tPh+4eFfDf22Ng/9q7PJW0XTg9u1qZQS5K+WSc17f8Asp/CDQvBvwq8b+Grr4X6foUeueLvEyT2EmiparfWDX9wlsHjKASQm3KrHkFfLIC/Lis1Juk6q35W0vO0H+HM4+sX2sXO0ZqH961/L39fnyprya7pnfeE/wBob4XeNtU0TTfD2tSyp4h8PSeJ7C6mgMEElglwlvuJkwVYySLhWAOD+FeiT3tnatElzdwwtcOI4hJIFMjf3Vz1PsK/Pv8AZs/Z58K+KL/4Z6V46+BJl0nw58MdW03VLXWvCskNpFrp1GESB0niVHnZC7K/JYZZScZrzuL4UePZfD2gQ/Grw54mW0f4b6XpPh6Kf4X3fii8tbmIzrPaQ4ZW028J8hlkfy9wEZ8wCPjSVlFNa6v5rmqJW+UFbvzJrsKKvJp6WS++0L/c5O/a1vM/R74k/DeH4jWWnRL4y8T+Fr7SLz7bZ6l4fvUgnjfYyMrLKkkMqFXOUkjdc4IAIBEXwv8AA/gz4V+Cv7G8M6vNeWJurrUb3VL+9Wea8u55WkuLieUYUuzsxOAqjoAAAK8z+NvhHx7qX7IP/CJ6ZF4h1zWotJ0ePVbdlVNU1K0iltzqELLFIwM8tuk6lEdtzMVVmyCfCPH2mfDO40Vrb4P/ALMuqaR4J1LxZpkup6hq/gTWbjR4J4rGcC6j8MwmCWcIywwszRCFpZFdt5jBCkvZSnGLvql63cVfyT6a6tWdtxRftIRlJdG/uTdl3er6aJu19UfeDahYJaC/e+t1tinmCYyqIyn97dnGPeuO8dfFTwX8LIb/AFbxVaX9jpdtp/8Aat3q0OnvJa/66OFYzIgJaZmkTC4Py5OQBX54+DvDWgeGfEXwo0X45/CjxBqHhi08WeP7mHRZvA10I/sUi2sltOujxxyMLXdIGESI6xsRnlGIm8afA34gar8PLu31L4Q+IbvSbfwHrcmhadd6LLcy6dZnxTb3NjZFCrFLhLEErB/rFRSuPlIqklzQu9JJt+XuuVn2em3r6FR1T7p29ff5bryt1816n6cyahYQywQTXsEct1xAjyBWlOM/KCct+Fc34D8ceEvGd34ptfC1u8UvhrXZtD1QtbiLdexxxyOQR98bZU+b6+lfAv7U/hXUPGer+Mf+EB+CtxbXFpo2g/8ACIS2Xw01XUtS1C0iijlVrK9JW30VLclkMCRJMzJyCzKtfW37NWh+IdEvPjBda3oOpWP9qfEO+1Cx+2W0kBu7drKzCyx7wNyFlYBhkZUjPBpRWsm9lGT89JQS/Byut01bdMUtIxtu2vxjJv8AG1ns16nsccmjNqU5iksjfxRqJ9pTzlTtu/iA9M1bLoMAsBkZHPavzY+GXww1Xxp8YPAc2p/B268P2WtP4o03xpZ2fw+1OyOnx3tncjydR1u8d21RnfBEgPlBtmNu6MHU0zwp8bNY+HXjjWfih8H9c1q8+GnhS1+GGj2N9aXwXW4fty/2hq0UduyXF1A1vFZuVhYGURSID8xqb+6m+1/Lr12tfkV9rT5tosppKVl3t57pbb3tzO39227R97ax4k0ezh07VoNOuNaFxfxafFLpluLo27StsMjFT8ka/wAbZ4HWszwN8SfA/wAR/Cdn8RNHnWLTprm6sre4v0WGRZIbiS3kUbjxl4mA55GK+C/A3w28bQ+MdXPh7wBq/wDwjtz8Qfh7q9nNpfw5vPC+mSxQTzreXMNhJuaJIwsYkdyGICu3ylSUv/AviZvAvgbwZ4y+C8+IrDxdLb3+sfD3UvE8i3dxrMxjsobFHSC0mlhKSrd3KkbD8pC7iVNuEOZK7u1b0hGX5tru2tLu0RqKk7X6J/e5L9E3262V2ffFv8RPBk/xK1T4eGQReIdJ0yxv55JY1RGgu5JkhRJCcsxa3kyv09afYfETwnrvjLxV8O1eT7f4UtLK61UXEQW3EN2sjRYYnDcRPuz04r88/D/w8sIrCzuPjv8As++OfEl/N8D9B8P6LJN4Ovr57fXYzeK1uGETfZroExESsU8sDJdQw3anxD+E3xybWHm8Y6FrV5plvB4BHjG6/wCEam16C/Ftpl/HcObRcf2jHDdvA8saFyPlcq2MG5Llur7S5b9Heco3+SSb8pJ3s7mcHzXdvs3t1+GDt53cml5pqzsfpBby281vHLaSRvAygxtGQUK44II4xiuF8AfGjwr8Rp/EzaJZapbaX4X1ObSJtXv4Ugsru6hlaKdYGL7mEciFSzKoJxt3DmvOP2NPCCeG/Anii3tjrTaFqfiG4udNttR8I/8ACN2qRNDEshstPeRpIbV3DsA6RZdpCE2kE/PPh34K+GfAE3hnU/iD8A7iX4cweOPHEmtaTZ+DZbxDK92y6Nd3GnwQtJcW6QCaOF/LdEEsZXAIIT0qcr2cb66a+7o/vaXd9gveF0tea2nZKWv4L0Xdn6Bb9OsmMm62ga6cZbKqZXPA5/iJ4FWa+F/2efgZqOo/FfwLqfxK+FF+3h7Q/C/iC68NweINLaVdEjfX1l0uBvNBWG5jtCCiEiSNQQMbTj7op29yMn1vp1VpOOvnpe3Tz3Bv35RXS2ve6TuvLXR9fIKKKKQwooooAK83v/j38N/DN/4gtvH/AIz8LeF4dF1P+zYpb/xDaBrlxaxXDZj37opAsv8AqmG8qFfG1lr0ivkmz+AfxIb9qlPiPqHg+N/DcXxDvvECXj3ds221fw1b2cU4j8zzAftMboBt3DG7AXDUldz5eln9/NFffZt/L5p6KN/6+GT/ADSXzPc9S/aJ+Auj+HdF8Xar8ZfBlpoviIsNJ1CbWrdIL3YcP5TlsMEPDEfdPDYrpp/Hfgi2GrtceMNFiHh+zTUNWL38Q+wWrozpPP8AN+6jZEdgzYBCsQcA18T+Jv2ffi1o8d/e6f8AC7xX/aE+v+NW0/UPC+q6NM62epX6zQW17p+oN9luLG4UBnBPmIVAKrk1seKPhv8AtFaVonxL0UfBoeIdY+KXwv0jQEn8P32n2ml6bqttY3NvcQyLPPG0cQM6mMxo6kfL8uMiXJui6iXvWTS82m7fK1m9NXa2zdRiva8knpdq/kpJX+abaWuivfe31Pc/G/4N2fiEeE7r4q+EodZ+ytemwfWLcTrbrCJzKybsqnkkSbjgbPm6c1U0r9oX4Ea54Xv/ABtpPxj8GXOgaVPHbX2pprdv9mtZXIEaSSF9qFyRtyRuyMZzXzj4g/Zl+Kuv+AfjjolrocWn6r4wsPCiaRIb23Bv/wCzrG3FxbFwXEYMkcsWZF2/OThlJJwrr9nz4keOV1TXT8N/iKt5c3/hG2mbxz4l0ae4urSy1iO6uVW3sx5QihjEhWR5i772VY+mdpQSq+zT0ulf1e/nbZ66Wu+iMIzboKq1ra9vOy08uttPLu19VaX+0N8CNa1zSPDOkfGHwdeatr8KT6ZYw6zA092jglDGgbLFgrYHU7TjoaT4rfHT4f8Awb1PwbpPjXVoLS48b62mh6d5lzDEFkKM5lfzHU+WCqoSoJ3yxrj5q8A+KPwr+LR/aAvfEvw3+HGsRDVvEGhalPeTXelah4X1KC2ESS3V5bXeLuyvYY0ZYntAS22M5yWx67+0b4X8W63e/C3xD4V8MXuvL4S8d2msala2UsCzrZ/ZLqBpEE0katta4QkBs7QSAcYqYWkoS7ySa8rxv+Devk3ZdKneKmlq1Btf4uWVl96WnnbU7TTPjJ8Jta8cXfwz0j4leGr3xZYh/tOiwanC95EUALgxBt2VBG4YyuRnGaxPFf7RHwt8E/FnTPg74n8Tafpus6loN74h8y7voIYoLa2K7g+9wwZl82QfLjZbzNn5DXgPgH4PfFqxm+Gnws1L4XXGnL8O/H2oeKtQ8cPfWTWmpWkj3jqYFSU3TT3AuUSVZIkChXyzDbnsP2nfhr8RfFnj4an4P8F3muWmrfDHxZ4Q862ubaNbW/vBbyW3nedKhEb+Q6b1DYYruwDuGUpSjCMkr/F87QbXmrytGz1uvOxsoxdRwvppr29+z9bR97TTXyuemXn7T37Oen6JH4kvPjl4Hi0ua7lsIrs65bmKS4iCtJGrB8MVV1ZsdAwJ4INWviH+0D8HvhloFrrvij4jeGbQatYyX2jQz6vBEdVRU3r9nLNiQNlQGGRl19RnwT4mfDP412sXw80Dwj4J1uPStO8AHQbm48JHQodSg1LZCv2S5u9Qy0NgVjyxtcsWQdcIDyHhf4KfG34deALTS9R+B1z4xvfEfwcsPh/LZQ6npv8AxJdRtvtIdLh5p1Q2sv2hGMkJkIMIBTO2qxCcYzVN3abS87KevzcY26Wmt9LxQak4OorXSb8ruH5KTut/de2tvpnSP2mfg5L4b8E6z4v8e+HfCeoeO9Js9W03SdW1aCG5KXCKyLhmGfmcJuwAW4HPFd14v8ceDPh/or+JPHXivSPD2lI6xte6neR20Ads7V3yEDJwcDOTXwUP2Y/jR4f0u+0TXfBHxD1228XeBPDuhvYeF/EmjWdpDcWmnLa3FjqL3Yd1hDhnWa3Eq/vHwpbG76h+Nfwr8SeKvh/8NPCugaMdTbw34v8ADOoahHPeRuY7OymRppWkk2eaVVc8KGY9FycV0Vox9o1B6Oaj6RcrN/8Abq1vez30Wrzpt8qc9+Rv5qKaXzelt1tq7pbaftKfCS2ttZ17X/H/AIR0rw1p8thHZ6zJ4jtHivftVuJ4/kV90TFSSqty6guo281avvj14ItPGvhvw3DqNjc6P4k8M6l4qh8RR6hEdPjs7N7cM5kztKMLkMHDbQENfPfxY+B/xIuPir418fWXw98VXlpdeKtI1XRdX8Ja7p9trNikWitaS3NtBdN5Ey+YzRSQz7dyOWUNiuS8VfskfHP4s+HvhfB4m0zT9Av/AAj4b15mhtorC306W9/tG1uNNsdSsrYmGSOaODNwkCmISKSD90HnUrtN6Lr109m36tqVtFa793d2WjVrLv8AnzW+St3va99kr/b/APwnPgoaRpPiA+LdHGma/LBBpV6b6MQX8s/+pSB87ZGk/hCklu2araj8SPAem2Oo31x4z0FI9Kv00m7MmpwxrBqD7PLtJGLYSZjLGAjYY+YvHIrz34ueDvG3xi/ZsudOTwmfDvjsWFrrOm6TJdwP9g1uzdLi3iE8bmIr58SrvDY2tzjkD5/8J/stfGoeOvC9/wCJtFt00LXw/wAQPG0X2+F/K8Xot55VsAHPmLm8t8OuUH2BPm5XKrOUOdR6N7a6b6dG7Kfz5F9oIWcIyfVfj+mrj8ud/ZPUNR/bx+FWnadrIY2NzrHh/RNC1u/sbPXrK5jEWpXKQ4inidlkEIkikkcALtmiIPzg17b4B+Knw0+KdpeX3w28e6D4ng0+YW93JpN/FdCCQjIV9hO3I5Geo5GRXw/Zfs0fHC2+G938OtQ+FtzdT618PPAWlSML+wa1iu9J1F3vrWZjOPm8qXcpUMjhWAbOAfrDwd4B8RaL+0l8QvHk2jJbeHte8NeHrGyuklixPc2sl95ymNW3qVSaAbmUAggAnBxtJJNr+9JfJbP0drL1vdmabs32UfxUb/NNtv0tbt0mp/G74O6L44t/hnq/xQ8L2fiy6eOOHRp9VhS8Z5BmNPKLbgzjlVIy3YGorH48/BPVPF8Pw/0z4t+ELvxLcSTQxaVBrNvJdPLEzLJGI1YtvUo4KY3DY3HBr5T+Lfwj/aL8ZfEHXYLPwJ4gawX4i6N4hs10ifQLDQbvS7a4tHN1cMxXULrUAsLgiQhQEXacBVbqIv2d/iQvwv8AD2gQeE47TWbf42XfjC7eO6tt8WmyandSC83iTDN9nkiOwEyYwu3IIGMJOUYSa3tp68n3W5pXv/I9tbaTSjKUU9v0U3878sUv8S30v7BP+1H8Jrr4reG/hD4S8V6L4m1vW9QvdOvY9L1WGZ9KktraSdvPjUluTEydsMCDyCK6rX/ib4Z8PeJ9U8OeLdQ0PS9K07Qk1m9v7/WbaIRQvM0JEsDsHSLK/wCtYbCTtzkEV8xfCj4TfF3TfGH7Pnh3WfgdNo9p8G4tW0/W/E7ajp7W9751jJDHNarHMbiRJpNsj740ZXcZU4Zh0P7UHwL+JvxI8TfEq98KeFRqVn4i+GFn4csSby2iFxfpqkk7wESSKV/dMG3MAhzjOeK0cVeMU7p82vTSMrabq7S0eutterXXp8P4zSeuztFt3WllfTc9z8NfG74G63oOsan4T+KXg260bwkgTVZ7PVrc22mRgHaZWVtsSYU4JwpCnHSucu/2p/hI+o+Dv+Eb8V6Lr2heLLrVLaXXbLVYWs9MNjZvdTGd84XCJyCRtBBPFeT/AB9/Z/8AiR4q+JOs+K/Bvg22v9Jt/DvhExWJu7eBNXm0rW5LubT9rMNpMG0K0gEeSoLAZxifFH4RfFv46a/H4i0j4C23gO2vW8QwzS397YrqVy1z4dlsobq/W3lkTmZkiQI8jBFDMFFRKT9nKoldq+nV2dk/+3tbLdeadwpJSqKEtFpr6xvb/t16X2e2j0PrmXxx4Lglt4J/FujRyXemyaxbq99EplsI9nmXS5bmFfMjzIPlG9cnkV5r4W/av+DnjXx1rHhbwr400DVNH0Lw4PEd/wCI7XWIJLC2T7Q8TRSODiMqFDlmIG1gehzXz14s+D/x++NOl2OkyfCTUfBiaT8IdS8GtNrOq6e4utVebT28lVtp5W+zyLayIJSBkFtyr8u6t8U/gn8cPjj4j8XeL9H+COpeBIZ/B/h/Tbazu9W0uO61S507V1u5rZTBNNHGDEuyKSUbDtXcAvAtpKqkneN5fcvaKL89oystXfzV84tuldr3vd+/922v/JpK70Vn2dvrOx/aC+Bmp+DL34i2Hxd8Iz+GNOmFteaqmrwG2t5mICxu+7Cu25dqnk7hgHIrotG8b+FvFHhFfHPg/XtP1/RZraS5tr3TrpJ4J1TOdkiEqeVIPoQQelfGt58CvG+vab4m8aXPwl+L91qF1qXh+WKfV/G2jw+JR9hedvtllFbqbRZLczEIs8585WcEKFXd73+zr4Y+J2kfBrWNG+ImjJZand6jqsunRSWlhaX01pMxaKW/SwP2X7XIzO0jRnBLAsdxas6vMqNSUPiSuvuX3tt7W2W7d7XG3PBPZvX8fuStb1ey0vq/A79pr4S/Hjw/pt94V8Y6H/bl1pEGr32gJqsM17p0ciqxWZFORtLAMcYBIBxmk1f9qj4CWPgXxj8QNH+J/hvxDYeBrOS81aLSNWtriVNoISMDzAu6Rx5aZIDOdoOa+XvCn7PHxu8X/Cv4cfCO9+FM3w41D4f+C9e0m/12fUbGWC8u7/TpLWOK3NpNJIytJKJ5mdUAaIY3nBrotW+EPxf+J+i3UMHwUn8BSeH/AIOa14Cjt7vULBv7X1G6ihWGG3NtM4+yxmBiskvlnMw+QfMReI0c/Z9E7eek2n98Yq2/vJ7WuUdXDn6tX8tYq33Nu60XLbvb17Qv21PgRqHie60DXfHXh3w/bDTdH1LTtQ1DW7ZIdSW/jkcLCd2D5ZQKzAkZYciu4+NHxz8A/Afwzpvivx9qsFpY6rrFjo1u73MMQ8y5lVPMLSOo8uNS0rkEkJGxxxXz5a/BP4k+JvCnxt1G7+Gdxp+oeOfhdo/hzRbTULmy+0y3tvp93FLbsUmdI8SvF8zMEO4EHg49L+OHgbxzqvwE8HaVoPhi71rW/DOs+FdWvNMtZ4BcSx2F5bS3KxtLIkTOFjcgFwGI4PIrSqoxquMdlOK/7dc2n/4DFXb816vKnKThFyWrg36SUIv8ZNpL+6/Rd1cftBfAm0utZsbr4x+DIp/DsLXGrxtrdsDYRrIImM3z/u8SFUIbB3MB1IqS2+PPwUu/Atx8Trb4r+FJPCdpN9muNZGqw/ZIZsgeU8m7CyZZRsPzfMOORXz5qPwn+Mnh/wCEHjKDw78Pw2sa58WrrxQ8MUOlXmpDSJL1JBd2a3jNaC8VEQx+ccoVzgMFrkvCHwP+Ovh6+vfiLrPw68Ta5/ZnxUtvGsWjaxrGkz6vq9gdG+xGUtBIloLqGVvNEZZF/d4RjgMcoe8lzaaRv6vkv9yk/nB+dtJe63y66yt5pc9vTmcVbykvK/uXh/8AbB+HXiNdS1exutHHhvS9a1PS5NafxBZpDcQ2WnpetdW4Zh56FJMEITsClmIUVu/DL9pfwB8UdHsPFekanpFp4evfCsXimW9udds/Nso2leOWO4hVy0QiaNleQnYHV0zlTXz34G+Afxlu/HUHjHUPhUfC1lffEHxd4jeyk1Kxke0s9Q0Nbe3kkEMzLvefIdULFWLE/Lhjz9n+zZ8cvEnw6sdNn+HE2m3Wk/Crw34ak0/U9QswuoahpWri4nssxTSARzxRYWRvkKyruwdyhw1lFS092F+tm6c3K9t7SUdF1dlvYdRJJuGur+a9pFLfa8W3d6WV/M+wdM/aC+Bes+FZfHOmfGHwbP4egu1sJtUGt24torluVheQvtVyMEKSCQQRxRB+0D8DbnwTP8SLf4u+EX8L2119hm1YavB9lS54/cF92BIcjCfeORgcivm3xX8G/ir8X/iRN8Un+Dt34X0u88R+CBLoeq3mnm7nt9Ku55rq/nWCeSHCpOkaKJGkZYvuj5RVr4l/Cj44ad8RvGvinwh4JvptG13x9pOsC80OPRbjWo7OLQ1tnutPXUmMEEwuVEbu4WTyy5TIOaSvytvR3t3609fnzSflytPVOyfxJLXS/wCEnb1TSXne/VHvNp+0F4F13xj4D8NeDNQsvEun+PrXVrmy1nTL6Oe1jFgsZkUlc7iTJtwDlSpBre+IHxk+E/woNkvxM+I/hzwu2olvsi6rqUVs0wXG5lDsCVXIy3QZGSM18u/s5/AT40+EfiJ4N8SeM/CGo2VppniLxxqV5cajq9jd3Kw6mLVrR5Wt3w8jlJA+xcBlbgKVJ6f9qfwH8bPF/j26g8EeFdeuNE1PwXcaPBfeGW0O2upb+SV91tqV3qANxHYbDG221yS2/IJ2iis3CEHBXbV2uzs3b8o3tv06DopTlJTdknb1XMlf7ve9OvU9t8TftA/ArwZfQaX4s+MXgzSLy5EDxW95rdtFIyTDML7S+djjlW+6R3rn/jR+1L8JfgvBNYar4s0S+8TxtZeV4bj1WCPUJkuJ44ldYyd2AJDJjGSqMRwCR4L4M/Zu+Ktp8LPiro2t+AY49a8S/B7w94T0uKS9s5Hn1G10u5hntt6ylUCzPENzEISQQxAJGL4s+B/xwtfAPjL4S2vwTuvE194v8U6B4otvEi6npyW1pDbrYCaGYzTrMJoPskqIERlZXBDDkVtyRWIdK/uprXunK1vK0feb26aaMzcmqcZpatbdnyp/m+VLfS+tml9teLfGfhLwDoFx4p8ceJtM0DR7Tb599qV0lvBGWOFBdyBkkgAdSSAOa8o8cftffCDwhpnhnxPYeINO8Q+GfEQ1cnWdM1GCS3tv7Ps5LmVGYttLny/LCFlIZhnFWf2pdE+I+teDPD6fDjw/capNZ+JLK71JtPtdMuNVs7NFk3XGnDU/9FW6VzHh35VS5X5sV8yeHP2Zfj9c/aJNV8GatE154r8Zar5+ta1ptxdm21Lw6LS1luGtnEZla4+R1jXCtkjKYc8spSdOq47xTt5tctvW/M//AAF79OmlGHPTU3o9/Je991rL/wACXz+rbH9qH4Ev4D8I/ELX/ij4X8P6b40s47vTBqWsW0RkJA8xM79pMbHY5BIVgQSK3PEHx1+CvhPWl8OeJ/iz4Q0rVGtmvfsd5rNvFMLcRGUzFWcER+WrPuPG0E5r5CuPgv8AGeCTwt4su/h/8T2gufhhpngq80fwzrOiW17Z31kZVkiuvtcjxNaT+YGEkTsRt+dOQBv2/wCzD8R9L+G/xn8L6Z4GZJ/Enwu0Hwt4ehm1q2vJZrm2sbqKS1Ny3lZ2PLGvmOkSt1AxnHRiLRdSVPZOVl3SckvvtF310l6XwoJz5Iz0ulf1fLf7uaWn931t9OaD8d/gn4ot9dvPDvxa8Ialb+GI/O1qa21m3ePT4+f3kzB8Inyt8xO35Tzwa5Pxd+1/+z/4Y+G938UrL4k6Br2i2eqWejyvpmqW0hS6uJVRVYs4C7VYytk58tHcAgV5V8cPgt8XJfEFxr3wx+HulahFF8LrTwykNxFp88ZuI9Vt5XgjtrpvJeVLdZniMq+SJFUE9q4KX4FfHvUNI+MWvXXgjxrqUviW48FalpC+JNV0WTWNRXS7/wA66jdLKRLaGQRr8iZVSCg3btyqklda6X1+U3Fv5xXMu192K75b21svxjF2+Um035O9j7A8H/Fzwn4s1m+0BNc0CK+j1G5s9Ot7fXLW7m1CKCKGSSZY42LIVWdC0ZG5QyMcB1zD4i/aB+BfhG3tbvxP8YfBulwX13PYW8l1rVvGslxBJ5c8YJfrG4Kv/cbhsGvmvxT8FfjxZ6H4s+Knw68Cf8XA034pXPjHwrpl3qFpE1/pt3p8FpcQySeaY4soZSVdwd0C9cqTzt5+y18TPhfqGhyaVo/xA8S6fc/D218N36+DNY0m1uDqwnuJ7v7WNRwrW9zLdMxkjJIKncrDaazu+SLtraN15uHM9uz9x6fE9F0NGkpNJ31dvRT5evk1Ja6q+vU+tvjZ8aPCPwN+FGtfFrxNdQS6dpVp58EQuo4jfSsP3UMTuQpZzgDr681k+Ff2kPhbqkHhXTPFXxA8EaJ4q8WWkN5Y6JB4ntrxpkmJ8kwyDZ5wkGCpCjcchc4rkvH/AMHvFVx+xPd/BPwp4fmfXk8IQaPaaZNq0dy6SoiAQm7dYUk27dvmFUBxnA6V5p8S/g78W7v/AIW/8NNJ+FM2t/8AC2dZ0vU9M8XrfWSWmkRxW9pEwuhJKtwr2zWzyRCKOQMXGCp3Y0slWlT3XR/O1u2t73eiUbdbkJ81KM9nrfy21tvptZau9+lj6Ouv2gPgXY6pqeiX3xj8F299op26lBLrlsj2becINswL/u281ljw2DuYDqRVLTf2m/2ddZudLs9K+OHge7uNbu2sdPih122Z7m4DBfKRQ+S2SoA7llAzkV4ff/s8fEG6+EPi7wjL4MhuNQ1z4zReKjA9zan7XpI1m2na4cl9v/HvEzeWx34XbtzgVN8Rv2f/AIg61B8dpdD8FwS3fjTxn4U1bRpFubVHu7SxXTjPJuZxs8tobkhX2sSCVB3DKpe9y8/W1/mqbf3c8l/24/OyqSaclFdXb5OSX38qfpJeTf0PoXxg+FPijxhqPw+8OfEfw3qfibSd5vtItNThlu7fYQr7olYsNrEBuPlJAOCak+IHxY+GPwptLS++JnxA8P8Aha3v5TDayatqEVqJ3AywTeRuwOTjoOTgV80/Cb4WfFzwp8fdPutO+HOs6H4WtdZ1+81WPWbvStU0i2iu2kdJ9EuQf7Rt5LiUxvLC6rGAZAeiZ9A+L3hzx14f+OukfGHQfhZf/ETSm8HX/haTTNPubKO5sbmW4jmWbF5NFGYZVXy5GViyhVO1hnGfM+SEurTv5NJu3ldpRXa932NLLmmuz081dLfyV5PvayfU2739pvwlN+0BoP7P/haXRNY1LU9I/tu8uv7ft4vs9uw3RrDCAz3MrJ+92DaBEQ+SDXcXnxe+FWn+L2+H998SPDVv4mSN5n0iTVIVvI40i85maItuUCI78kD5eenNeF/s0fAj4k/Cvxp4TufFmnQfYtJ+Ftv4eubmC7jkih1D+0ZLg2iDd5hWON1UPt2kKMHtUXxC/Z8+IXjKD9py00qwg065+JVnplv4evnuYgLwQacsbxsVLNEpkEkZ3qOHJAI66VEqcLrVpTfrabUVp/ds+ra9biglOryvRe5+MYuT18215NW7nqzftG/CnWfCOq+LPhz488JeLotGurW1vFtPEdpFFC08yRIZJnfYmdxKZP7wjauSRWrY/Hn4Jap4vh8Aab8W/CF34kuJJoYtKg1m3kunliZlljEasW3qUcFfvDY3HBr5D1X9n34r+ONF1/UbX4bfEqDWv7I0TSIm8ZeKdFkaUQ6va3U0FvDZDYYYkgdlmlmQnJVIzuJrvbL9n34jWnw38M6PH4Jt11ey+N9z4zvU+12ykaY+qXUguWcPgk28keVBMm07duQQHZJxXd2fl70Y39LNy22TWq94i7cZPqtv/AJS/NKPq11909lh+JP7NfjbxPN4ytfiP4M1TWPhtbXhubyHXIWOjW8uEuXl2ybVQ+UFZ2GAUIyCDXaa18Rvh/4baZfEPjjQdMNvp/8Aa0ovNRhh8ux3hPtLbmGIt7Ku8/LkgZya+IdE/Z4+Ot54X8X/AA60L4dat4f0W88Aa54fis/FF9pOoRWF7Mym1tNG1GA/bTZOwZmS6CquE4DAgbHxU+F3x6+OA8T6jF8DNW8Pw3PwoXwja2uratpfnXWpDUbeaRAsVy6rHsR9ruwDbTkLlQVFOTjFaaN69NKj/Fxjpd/F5o0suZ372/GmvylJ30+H1Pp24/aY/Z4s7DSNUu/jf4Ihs9feSPTJ5Nct1juyknluY2L4IV/lLdAcDOTXQf8AC1/hj/wm0Xw1HxB8Ot4smUumiLqUJviBGJc+SG3j92Q/TleelfLvx1+B/wASZfi74s8T6R4W+IHiLw94z8JWGhW9p4P1rSLFIpYBOr2l8NQGVtpBMHEkQfaTJlCdufTv2avg54j+F/jPx/f654fNlZ6pbeGrPS7iXUY76WeKy0mO3kVpVCu2yQOu544y3LBQDTppTTk9Lfjq1/k+t120biTaaS6r7tE/1a6ar1S9P8TfGL4T+DPFGm+CPFvxJ8NaN4g1goLDTL7U4Ybm43NtTbGzBjub5V4+ZuBk8VDP8bvg7bePE+F1x8UPC8fi6RxEuiNqsIvDIV3CPyt27eV+YJjcRzjFeI+MPBXxE8O/Ev4pC1+AVv8AEvT/AIn3Gi3Om3l5dWK6bZfZYI4Wg1FZ5BMscTxG4QwxS7jIQAGrznxb8IP2jPE/xNtpZ/Amvx2Ol/Fiy8TmPTJ9AsPDj6TFdIVvAqlb+6vjEMyGYj7rhc/IrTS9+UIy2e77axT/APAbt32fLpZDqe7GUlulou+jf4tJd1fXXQ+rNJ+PfwW8Sa/P4R8LfFbwhrOvwQTTnTLPW7aWcrFkSfKrkjaVO7+71OBXK/Dn9q74WfEDxLqXg46/oun6vonhiw8UamBrtldWsNtcKzNsnikKyLEojaSQAIFniOcMK+YvgN4N8ffEj4c+AfDeg/Ca50ix8L+P/EPie48XPd2QtryH7RqMXkwqspuDNK0ohcPGqBIydxBUVqeCvgn+0H4C+H3iHwzZ/Cm3vta1f4O+GtBtVv306909dT09rlbqzmSWUxvIUuQY9ytAxX5mAHOalLkcn5ad/dk7/JpJp66LbmSLnFKp7NbX37e+o/8ApN5X2SfW1z6P1r9qn4RL4QPjDwD4s0bxxbxa9pGgXUeianDM1tLqF3FbRO+0nCjzd4z94KcGvYq+AofgD8f/ABH4q8SeJbrwd41uLbV7nwHLa3Hi3VdDGoOmma0bi73w2DrBAkcLFkjUElRgEudg+6tC1PVNTW+OqeG7vRzbX01tALieGX7XChGy4Tynbaj9Qr7XGPmUVrFe4297v7ko/m2339bGPM+e3Sy+93f4bdvS9jyO6/aE8Za1qOvz/Cj4H6p4z8O+F76fTL/VU1i2snu7q3O25isIJebgxsChZ2iUurKrNjNdx4D+NHwy+JHhqDxR4Y8XadJbSaTDrdxDNcJFcWVpJv2yXMRO6EAxSqS2AGicZ+U15N4I/wCFx/s/6b4h+G+j/BDWfHNnNrmqat4a1jStU06C2eO+upLryb/7VcRywNFJM6l445QyKCMt8leR+N/2Rvjb4c8EeBfDnw1FnqGp+ItEvfBPxHvILyO3jttO1C/F7PdwiVlMggaS8jRVBcrOCF61EOaUIrq7avo3F7+XNZN/ZWrb3NZcqm77JvbrFSWvry3aX2noktj6vk+PnwQh8QaP4Uk+LnhBdY8QQQXOlWX9s2/m3sUwzC8S7vmEg5TH3/4c0+X47/BSHUdb0mb4t+EEvPDUElzrMLa1bhtOijk8uRrj5/3QVyFO7GCQD1FfJPi/9mT4g2fi/wAf+DYfBnxE1zw34z1+x1DSn0DxLpOm6JHZxw20YS+Nwj3cL232f5DFHLuVYwm05x3d78Ivi94a+B3xL0nw94FtbrxBr/xMvPEENu0Wm3txcaXJqMMn2q3S6LWpuhBHviFxja6JkAgCqunFSXVX+bcEk/TmbfdRdra2mzTs97pfK0m38+VJduZXv19Y1D9p34YTWPhTVfAmv6Z4zsPFHiqHwn9p0fUIpUsrmSGWXMu3OCFi+4cHDg9K6n4N/Eyz+Mfwy0D4mafpc2m2+vW7XEdrNIHeICRkwWGAfu5/GvkTwb8APjxP8QZvFms+EPFL2d38TPD3iYXfibWNIm1J7C20u5tppbhbJxCrrI0Y8uNT8rrt3bWx9Mfsr+CPFHw3/Z+8GeCPGmmf2drek2Tw3lr50c3lOZpGA3xsyNwwPBPWrjFezk3vdW9HCLf3SbX4ENvnSW3L+PNJf+kqP59T1eiiioLCuKv/AI2fB3SvEd/4Q1P4p+E7TW9Kt5bvUNPn1i3SezhjRZHkmQtmNVRlYlsfKc9K7WvkL4nfs6/E3xX4Y+PcGjaJ5N/4t8b6J4h0YR31tFLq9jYwaeXhWRt6wszW9wi+coXdgsNhyYbfNbpa/wCMV+CblbdqLS7lJXS9f0b/AEt2Td2e5w/H/wCG3iDQdO8SfDvxh4Y8V2F7r1noMs9pr9rHHBNO4XG5mw0oBBWEfO+RtByKvaL8e/gh4j8Ux+B/D3xd8H6n4glWVk0201m3muG8rPmAIrkkrtbcvUAEkYFfLVj8BfiZ4j12LxrbeAfiHb3UnjPwdeXc/jbxJpE19cWOnXMsk8v2ez/dRrCshCkzPLICQEUKu7e0H9nf4j6b8KPhJ4dfwFaf2r4c+I2r+INatnvrdFSyuDqgWR5Uc7g63NuCI9zgPyvykC3pC/Xmt8moWe2ybk3p0a81L2dukb/P33b10it+qfk/obQ/j78DvE1jrWp+H/i94P1Cz8ObTq9xb61bvFYqzFVaVg+EUsCAxOCQQDxWt4m+KHw18FtdJ4v+IHh3RGsbaG8uhqOpw25ggmkMUUr72G1HkUorHhmBAya+IdL/AGevj7qfw78afD/Rvh1rWkaXL4BOi2Fj4tvdHu7m21CG5jkg07TNTtm+0S6ftWXH2zbtLRkYO/HU/Ef4XfG343/EHUPGsvwQ1XQNJubHwXYx2ms6nphuJRYa+bu9LpDcyKqrCxYAsS4HA3HbVWUpwino3q30XvK/bona+zWuzJm+SEpWu1su/wAP/wAk9bdNtz6XP7RfwDW80LTm+MvgxbrxPEk2jwtrVuHvUdiiNGC2SGYFV9WBAyRitvTfir8M9Z8Z3fw60fx/4fvvFNhG8t3o1tqMUl5bqhUMZIlYsmCy5yB1FfJHxi/Z8+Jmp/Er4q2//CI/ETxNoXxNnsZrIeHPEek6dphjS1ht5LfUWu0a4hEbRNIskKS5D/KocHPvv7Ovw18RfD2/+J9x4k0cWbeIvG9zq2nzNcRTvd2Zs7WJJWZDkEtFIMOFbjJUZFTS9/WWnut/O8Vy+qu9ftcrtZFTThotdUvlZu/ztbyvrd6HZ638Y/hP4b8Z2Hw68QfEnw1p3ijVNn2PR7rU4Y7ycuSECxM24liCFGPmIOM4qCw+OfwZ1TxpdfDnTvip4VufFFl5ouNIi1aBrqMxDMqmMNncg5ZeqjkgV4lqXgr4jeGPiH8R9HT4BW3xAs/iH4s0rxDp2t311ZDTLKGGC0iZb1ZZBcK9s1s8sQiikDF1wVO7Hldl8I/2i77x14N17xV4E8QWVr4T8Va7qmrRQT6BZeHLS2uLa+SObTre1Iu5i/nxtLJcZkLM3ysS23KVRxpKo10u+lnaOnybab2dtGi+W7kl0289/wA7Ky3V9Uz620f9oD4NeLf7XtPAXxQ8IeJtS0fTn1Say0/XbaRhAE3CRmDkLHyuXPyruGSK5jwJ+1t8HvGWq+JdFuvFmhaRc+D9F03WtZmm1yzltIYrqISMUnSQq8cW6NXl4XdImM5GfmP4C/D/AOI3xO+CvwYh0b4Q3Hhmx8F+B9YJ1ia9sRFrj6hprwwQ2wjlaTEryrPKZ0iCvGB8x+atLSvgz+0J4K8HeJfD2nfCuW8vtV8LfD9BNjSL9Ym0uKOHUIYI7uVoDexjdJCZEMJZAwfIUHonH2c5xfTlS823NN+SSSbT8tVdNxBqcIy73b/8ksvO93ZrTfezt9M6t+018MD4b0LxX4F8QaZ4007WvFeneEmm0fUIpVtbm7lEYMhGcFdwYocEgjHUVb+Kv7QngP4NeMfCnhr4galZaNYeKLfUZxrF/ex29tam0WI7G343NIZgFAOcjvmvmTwv8Avjvd65r2uat4Q8UyR6r8TvBnieC48TaxpMupS6fYqEupbgWbiFHQID5aD7pULvIOPo34h/DvXvEn7RHwl8eW2hRXei+E7PxAL67eSIfZJ7mCBICEZg7FtsgyinHOcZ5Sj7ur15n93s4Py+25K/fTpYTevy/HnkvP7Kj+fU3te/aB+Bnhfw3pHjHxD8XvCFhofiBS+lahPrECwXyj7zQtuxIF/iK5C98VY1b44/BnQtX0PQdZ+KvhOz1HxNFFPo9tNq8CyX8UpxE8ILfOrnhGHDHhcmvkZfgv8AtE+GbHS/D1j4B12205x4wjWfwnNoCakkl9rM09rBcXd8Wa30+S3aN2W2/ebgAy5VVrEX9n74++GvBXgzS9A+Euu2/i638EaBoVxLFqWi6noF7c2Mrn7NrVleMQI4S3mRz2heTDnGHVVqKT9ooykrJtadUnzX+6y1/vbbXdRODcVrZPXo7ONvvTenlva7X3R4y8ZReEZ/D8MsNm/9vaxFpINzqUNoULpI+5BKQZn/AHfESZcjJAwprI8M/Hj4J+NPEi+DvB/xa8Ia3rbQNcrYafrNvcTtEoyzBUYk4GCcdAQTwa5r4+eA/GHje5+Fk3h7SkvT4d8c2Os6qUnjjWC0jtrlJJB5jAsA0iDauW56cGvENI/Zl+J6fBj4FeB4PDkWiax4Xm14a7cR3Vtu0v7bpmowrNuRz5uZriAnyixyQT0JEyk40pztdqVku6srP0Tv0769mkpTjG9k43v2d5XXrZLTzTt3+jNP/aJ+Amqx61Pp3xo8E3EXhwqNWkTXbYpY7pPLUytvwoMh2Ak43fL14qGX9pP9nyBNDef41+Co18SgtpBfW7dReqJDFujy3I8wFM9Nw29eK+Y/EXwn+Lfj34LaL8Jo/wBlyz0fUfCvhvSNAutYv7/TC92bfUbF5YNPaOZi1q8dvLM5m8okhFCF8gXvjp8BviXqHxX+Jmo2nhP4heJ/D/xI0rT7O0t/C2vaRp9oDFbmCWz1E3ymWOHJMiyQrJjzH+TfjOs0otWd9Wu10uvVrm6XWlut0TB86fNpt52vb0vbW9t/LW31D4r+N3wd8C+JLHwd4z+KHhfRNc1Lyza6df6rDBcSh22oQjMCAzfKpPDHgZNTwfGD4U3Pj2T4W2/xH8NyeMIlLPoSanCb5cJvIMO7dkIQxXGQpBxjmvjn9oX4H/tE+LIvHXgfwr4I8R3NjqWj6LaaK+i3ug29hqa2sEYlOsXlyEv7idJFdYlUJGQUPyAuR1ln8KfjDpP7QkWreE/hxrWk6XdeMzrmqyaleaTqnhyS1ktjHLqNr5h/tCx1JgdhSFfLJzklCSVFJyS6O/l1SV+27b1e3TVpSbVPm62Tt8rv8dFovyT+l9K+M/wj13xtd/DbRfiZ4ZvvFVhv+06Nb6pDJeRFPvgxBt2VyNwxlcjOK5Kx/aj+E/iL4taB8IvA3irRfFOo6uup/bJdJ1WG4GmPZojFZkQk/OWZQeBlGHY4+Y/h7+zB8WLRfDfw38T6F8SPtXhjVdUvE8RSeJtJj8O27SpcrHfW0UaNfSyy+eA8DrHy8haTAG7tvg58NPixB8SfgYuu/Aqfwtp/wm8J6n4a1jWpNR06SG7ne3gjja1WGZpngdoWk3OiMDIQVByadFKbXN2+/wB2Tv5WaSs9Xda7odX3G1HX/h0vndXd1tbVWsz2jxN+1B8KfAnxY1H4VfEPxTo3hWaz0vTtStr7V9Uhtor1ruW4jEUYcg5T7PljnHzr0rvbj4heA7Sz1zUbrxroUNr4ZIGtTyahEsemkxrIPtDFsQ5jdH+fHysD0NfOHxi8D/E21+OPxD8W6H8BrnxzpPjX4c2nhGwvIL/ToxBeebeGSOdLmdHW2ImiaR1Vj8q4Vznb5v4v+BnirRfjB8JvgnZa7aajpnjrw1o9t8Rokk3PKvhswyrcleu243pbMW6rsBqKN6nLGWjbtf5z1a3tGMU/PmXZtup7jk1qkr2+UNE+7cpW/wALXXT7Q8Z/E/4b/DmwttU8f+PNA8OWl7u+yzapqMVstwVXcwjLsN5C84XJxWV4Z+PfwR8aa/Z+FfCPxb8I61rGoWn260sbDWIJ554Nu7eiIxJG35uOQOelc78WPh3r/iz4zfBjxVp+hx3ukeD9V1a81Od5YlFoJdOlhhcI7BmJkZQNgYjOTgc1474W/Z0+I+l+GvhbpMfhSLSrnQfiH4t1rVJYbm2zZ2V9HqqW1xlH+fcLm1+VNzAEBgNpxE5yim1G/Zfcv1v6LzuqcVZa9Nfuk/0S9ZLtZ/QukfHj4Ka9qWu6PovxZ8I3174YhludZgg1i3d7CGLIlklAb5EQghmPCkYJBrNu/wBpv9nWx0SLxJd/HHwNFpVxeyadFeNrtt5MlzGFaSNW34JVWVmxwAwJwCDXyvL8CPjb4m+Gngr4Xx/Bebw5ffDDwR4i0K51aTUrA2+v3V1pclnDFZGOYyGOeVluHa4WEKygHLZI6Xx98C/ifoXinwF4t0fw747u9M0/4b23g+707wNqmk217YXkZViri/Iie3kGEZo3yDChIZcY0lZNpO60s+/xu9t18KVt1zp66Jz0XfXTtrBWvs/ibvs1Fpa3a+ofiN8U/B/wy+GOtfFvX9Sik8P6Lpj6o01vNGRcxhdyLCzMEZpCVVBuAZnUA815poX7anwI1DxPdaBrvjrw74fthpuj6lp2oahrdskOpLfxyOFhO7B8soFZgSMsORSD4P8AiGz/AGKtR+Cmi6BNZ63P4FvtGtNLutXjvXguJraRUt2uxHFG+1nCbwiqAOOBmvNbX4J/EnxN4U+Nuo3fwzuNP1Dxz8LtH8OaLaahc2X2mW9t9Pu4pbdikzpHiV4vmZgh3Ag8HBU/durbVRtbz+O9vPSPe1/PV017RU09Oa9/LWna/wAnL1t5afR2vfHD4OeF/F9l4A8R/FLwtpniTUTEtrpV1qsMd1IZeIgIy2cueEB+8fu5qMfHn4JN4wg+HyfFvwg/ia4uZLKLSV1m3a7a4RirQ+WG3CQMrDYRuypGODXxz8Vfgn+0x4ph1/wvZ+APETLNeeGrqxTRbrw/ZaPfW9lHZmaTUZ5GF/c3qPDMiruEQVY8Hb19Kf4AfEMfD/XNNh8Fwrq9/wDHSDxsgF1ah5NLTWIJjdF9+Mi2RzsJ8zA27cnFWornSb0v+HNTXyspSb/wPbW2XPJ0+a1nZaefLNv8YxX/AG910v7z8VfH/jzwHBZ3Xg34N6r45hkSaS9kstZ07T1sFQKQZDezRBgwLHK5xsOcZFec6T+1hqviXwx4KvPDHwR8RX3ifx1a3+qaf4efUrKF49MtHVXvZLkyeV5bmWHy9pJfzVIwMsOy/aS8JeMviB8Mn8AeDrOSYeJdV07TNakjuY4Wg0WS5T7e4Lsuc24kTC5Y7+Aa5r4p+HPGXgj4v+Cfi94C+GuoeL9L0bw3qnha90fRrizgurZJ5LWW3miW6lhiaMNbGNgHBUOpAIBrFN9drteatFvbs5OMb/4uqutpdOXe1/Le33pczt5R3vY9A8EfGDwV41+Fdn8YRfrovh+ezkvLuXVpEt/7OETMs6XDFtiGJ0dXO4qCp5I5o8PfHD4NeLdP1zV/DHxV8J6pY+GQW1m5tdYt5ItPUAktO4bEa4VvmYgfKeeDXgfjDwB4k+G3/BOzx/4Y8X28MGuSeFfEWqahbQyiWO3uLyS4umgDjhthm2bhwdpI4rz3x98DPjH8c9C/t/w78KbzwCmg+CtG0KDSptT0+OXXpbbU7W9aKB4XliSBI7Z0hecLlp/mRV3VUm3VlG1kredrqWvmk4pWWrvfprNkoxa1vfyvZxXybUm7vRWs/L60sf2hfgRqXhC48f2Xxi8Gy+G7S5FncaoNatxbQzkZETyFsK5HIU8kYIBBp1x+0B8DbO/8P6Xd/F3whDeeKoIrnRYJNYgWS/ilOIniUtllc8KR948DJ4r5btv2fviJ4s1hfF3/AArz4gJNP4y8HXd7L458R6RcXt1Y6ddSSzSm3sx5SLCJCFJmeWQHARQq7u/8X+CPiH4c+JXxSS0+AVv8StO+J9xotzpt3d3Vium2X2WCOFoNQWeQTLHE8RuEMMUu4yEABquKT372+Vovfpdydm9FytasTv07X+bbW3lZaLV3T0R7jbfGf4R3njub4YWnxM8MTeLrcN5uiJqkJvUKruZTFu3bgvzFcZA5IxzWKP2mv2e5n1GDT/jR4Lv7nS9Nn1a5t7TXLWWRbWFC8knD4wqjJ54BBOAc18v+AP2c/ilovijRfB/izwp8RtUj0Tx5deKF1iPxPpNv4b8prqa4jvEQRvfNcESCN4Ci7iXzKEINdT4R/Z0+JOj/AAt/Z+8Nt4Mgs9T8GX2tzeIEW7tv9DW707UIgxZXIk3zTw58ssctk8AkYVJTWGdWPxW0Xm1v8nuvLdN2WiUfbOD2XX0b0+aSt67Oyv8ARfw1+MvgX4n/AAk0n40aPrNpa+G9U03+05Li5uoglkgUmVJ5FYojREMsg3YVkYE8Vnw/H74b6/oOneJPh34w8MeK9PvdetNAlntNftY44Zp3C43M2HlAYMsI+d8jaDkV594N+H/i2/8A2HLH4S+J/hfcTa/aeCl8OXfhvUNUitDeTQwCFlW6geRI1kKFo5M9CpYLzjybw58G/j9rKRC88Ha8dItfHvg/WbabxY2iJ4ia3sZW+2PdXFg+y6hhQRLE0hM5AcAEbc9M1H6y6cfh5o2fk5pP5cuvl1a0MYuXsFOXxWlp5qN1+P39E9bfVGh/Hn4JeJvFcXgXw58W/CGqeIZhKY9Ms9Zt5rh/LJEgCKxJZdrZXqACSMCn6J8c/gx4k1TW9E0D4r+EtQv/AA3FJPq9vb6xA72MUZxJJKA3yKhBDMeFPBwa+dNB/Zz+Jdn8KPhJ4YXwtHpuseH/AIjavr2sSR3Vtvs7O5OqBbnesmJCRc2+VQs/zAEfKccnrHwQ+NHjL9n3SPgHafs/Weha54M8KHSJfFV7qOnhb+SKa2cwabJG8kgS98hmla4jjC7gHDHIrGLbi291+Pu3uvJPS28umuhrJJVFFbPr295q3q0r32V9dNT7F8AfFb4Z/FayudS+Gnj7QfFFtZSiG5k0m/iuRC5GQH2E7cjkZ6jkZFecfEP9pu5+Hmt63LefCHxPc+DfC19Z6drnijzbeCKCW58rDwW8jiW6iTz4g7oOCWChypFc/wDs1/DzxPpvxH8R/EPxL4R+JGky3eiWWji68beINLurm68qWSQxpbacrIscRYhZXl3N5jAIAMnA+J9n8evHHxyK+MP2fPE/iT4YeFb62uPDun6Vr2iwWuqXiYb+0L9Z7xJpFifmK32BQUDsGbaF0SXtYR6Pftv381stNWteVORnd8k32277dvJ7vXRbXaid1P8AtVWEPi+ayX4d65J4LtfFUfgm48Xi5thbR6w7rEE+zl/OMIndYDNjAkOMFQWo8NftV6f4h8UaRbyfDvW7Hwd4m1u98OaB4slubZ7e/v7bzgymBXM0Ubm2nEcjD5igyF3LnzK++FHxeeHVfgPF8Nb59E1X4pp42HjAX9mNPi0ptUj1ORGj877T9pEiNAEEJU5D78Zqv4W+EfxpTSfh78CpPh/eaTY/Djxne+Iz4ymvbOTT7y0R7ySx8iJJTcGZ2uYg6PEgURv8xyuc4N+zjJ6vS/paDk+msW5WWl7W1s73NazW1r2++fL/AOBWhftfpdW9X+FP7VGn/E/xToOiv8PtZ0PTPGljqGpeE9Vubm2lTVLezkRJi8UTmS2bEiMquOQSCVYba90r4n/Z9+BvxB8A+PPBfiG1+DGteGde0HS9Ti+IWv3etWlzb+LriWPcq2ircu2ZLrE4eSO3Ea5Q9do+ytEvb7UtGsdR1PRp9IvLm3jmnsLiWOSW1kZQWid4maNmUkglGZSRwSOa1aSirfPz1du3Rdl3srq8XfM+3Ty0WnX836uzteoooqCgooooAKKKKACiiigAooooAKKKKACiiigAooooAqaXpOlaHZrp2i6ZaafaIzusFrCsUas7FnIVQACWZmJ7kk96t0UUAFFFFABRRRQAUUUUAFFFFABRRRQAUUUUAFFFFABRRRQAUUUUAFNdElRo5EV0cFWVhkEHqCKdRQ1fRgVtN0zTdG0+30nR9PtrGxtI1ht7a2iWKKGNRgKiKAFUDoAMVZooo3AKKKKACiiigAooooAKKKKACiiigAooooAKy7fwt4YtPEN34utfDmlw67fwJa3Wpx2ca3c8KfcjkmA3ui9lJIHatSijzDyCiiigAooooAKKKKACiiigAooooAralpunazp9xpOr6fbX1jdxtDcW1zEssU0bDDI6MCGUjggjFToiRIsUSKiIAqqowAB0AFOooAKKKKACiiigAooooAKKKKACiiigAooooAKKKKACiiigAooooAKKKKACiiigAooooAKKKKACiiigAooooAKKKKACiiigAooooAKKKKACiiigAooooAK/PH42/tg+PvCv7T/xI+FupftP+H/hToHhddKOkR3ngKbXZL37RZpLNl4eU2sf4uocAfdNfodXzB4g/ZU+Ndn8cvHvxo+D37TVn4JPxAGmi/0248DQ6rs+x24hjxLLdJ1+duEX72OcZqLP2ib2s/v0t19e5aa5JLrpb79fwK/iH9uLwP8ABe18OeEPiZbeLPE/iDWvDmnapomraRoEcMHjCW4eKPZYQGbdHNulVmhl2bV5yeM8Xr37eHif4W/G/wCMej/EH4deKtY8FeB7fw7dL/Y9haNJoEN5aq07XkhmXzD5sihVQv8AdfBwM10XxS/Ye+IXxp17R/GfxE/aYvpfE3hDTLaPwlfaV4cWxi0vVkmjlm1KSBbllnaXywnl5RVTAySN1afi79ifU/G1t8cH1r4sQDUPjZpWh2F1PB4eKx6dLp8KxvKsZuSZFlILBNy7M43PjNaOTSlO1371l0evu9tbXu9NLWs27TTUW1CWkWo3fVP3ebvtrbfW97rlvwn7S37X/jj4ew/Gq6+HXiwvP4L8P+FtW0q1ufD8Bt7ddQuYkeQTmZnnLxufkeJAhxgtWv8AEv8Abus7b4YePhDofjT4aeNPB9hpGrCLW/D1reXE+n3l3DCl1DbfaljkUlyjK0qMhboSCtaPxQ/YF/4WRB8SYR8WTpv/AAsLw74b0DcNC802P9kyRv53/Hwvmeb5eNvy7M9XxzneL/8Agn/4p+JuleP5vib8exq/ibxfo+leG7HVofDCW8WnaZY3kd0Fa3W4HnSyPENz70AJJC4+WnBRTUXtzP15bu36XT6N9bISbfLJ7+7f15Yc3yT5/nZ7N37z9n39pvxh8X/jv8WPhbrXw71DStJ8B3Frb2GotBGoYtHlvtDCZvnl3CSJUXHlqdxDcVj/ABX/AGjfjF4Z/a0+GHwa0nwIdH8DeIdWnsL3Xr4xyNrTrY+eY7VAd0ccRZA0h+8+VGApz2/ws/Z88R/C747/ABE+KNn4/tb3w78Q1sri50R9JK3Fve28CQpItz5pBj2q5KeXnLjn5fm2fir8C/8AhZvxS+FfxK/4Sn+zf+FZ6ne6j9i+w+d/aH2i38nZ5nmL5W372dr56YHWkrXot9OXm9dOa/47b6ehMU+SrF7tS5fufLb52V35+p13hTxzL4p8QeJ9Bk8FeJtGXw1ex2a32qWQhtdVDRh/Os3DHzYxnaWIXDAjFfMMfxD/AGtv2gvFHxO1f4A/EDwn4O0L4a+IbrwvpmkanoIvpPEN/aIpn+03DSD7LEzsFUxqTjr0yfp7wpoHjnSfEHifUfFPxAXX9L1S9jn0PThpMVodGtxGFaAyoxa53Plt7gEZx0rwDxz+xf41vPEXji4+Dn7SGs/Dnwz8TLl77xVoUGg29/51zKgS4mtLh3V7R5UHzFQ3JyMYAGdndP8Au/dL3dX/AOTJ2Uld6JqzNU1Zr+998ddF/wCStbOy3T0OZ+IH7Xvxe+Enx/03wX4x+HN/r1hH8KV8Wa3oXhWGC5ks9RS5ZbmYXE7x5t0jjcAZySVABJrt/iB+3T4L8F+APDXxO0v4YePPEXhvxF4fHiVtRtLO3t7Wxs8DMcs9xNHG1z1xbxs7naSOME3Jf2PbGLx+/jHTPiBeraL8KZPhfDaX1q13cbGkLi+kuWlBkfnlCgycneOleQeKv+CZt3r+m+D9Gj+MOl3Ft4d8Cf8ACDTnWPB0WohE3sxvrGOS422dwd23flyAMhs4xU27Wj3f51Xb0t7PrdJ2vo7TFRum9rK/ramvv/ieTa21V/RPF/8AwUG+G/h6YQ+H/hp8QPFePBNp8QpZdKsbXyrfRZgWMsrSzoVZFGWXB5ICk8kT+LP2/vhloLJN4c8AeO/GFla+ELbxvrN1omnwOuj6ZcR+ZA1wJZk+dl5KrnC5YnAOM3w5+wnLoVnrFtN8VluW1X4QQfCjeug+WIhErKL/AB9oO7IYfucjp9/nj52+PPwE+KPweu7/AMFfC6w+KGox+IPhVY+CtSv/AA34Oh1Sx8Rz2sDW8KyOZS+lNjAdiJAY2O0huaKrUbqGusrf+VeVfcqb76tb6IoxcknPTRX/APKd3+NTy0Temr+m/Ef7fXw80mx0m/8AD/w38e+KRc+ELbx3rEek2Nu76Do06hklut8yr5mMny4y5wrHOMZ6n9o748Wvg39lu/8Ajt4F8VzWVnPaaZf6dqtrpEeouYLq4gVWFtNLCr7klx80ilck8kYPgF5/wTh1Lxf4e8C6+/ibwzofiSHwBo/hTxFaa94PtPEUcMttCq/aLQzOFhnX5kzh0YAHHHP0V8aP2aNO+Kv7NE37N2keJU8O2RstNsYNQTS4pFhS0mhkGLaJoYxu8nG1Ciru4GBitqkYxcl2n/5Kpv71y8v473sooy5pQlLZxV/Xlj+vN8rbdeC8ef8ABQT4efDzX/Fuh6j8NfiBqVp8Pr/TbDxPrdlYWpsLH7aqGGUk3AdgTIBtC7uDxjBPrvxz+PHhX4D+CbLxjrumatrMusala6No2laTCst5qV9ckiGGJXZVycMSWYABT1OAfHvHf7C//CbeH/jfoX/C0fsX/C5dQ0W+83+xPM/sr+zxF8mPtA8/zPK65j27ujY52P24vAGt+JvgvoVx4W0bxRqOveDvEul65pl14bsIr69sJ7csBdLZSMou1UMQYQwJ3ZzwaxbSpx5t7wvbs1Hm8tHzW6ddh002/lL71fl89evX5nn/AMXf27tSuvhN461b4Y+FPEXg/wAX/D/xL4f0PWLTxPp1vmNr64RZEVUlkDYTeN3AOQykgg13/i39u/4a+EvFmu6ZN4J8aX/hTwlrcPhzxH40s7GJ9H0rUZGVfKkYyiVgjOquyRkKWA5yK8B+D/7LHxP+PXhL41T/ABI1jxP4YPj/AMYaDq9jqviXwylnqF4um7XkdtOWVfs8buNkalyVUAneQSfV/GP7B+ueI9S8aeE9L+NUmmfCr4j+J08WeJfDB0JJbyS78yOSaKC+Mo8qKV4kJzGxXbgZyauC5XFT62b+cKN13Sv7Wy3Ttda6q6lzNdLpd9JVPk38Hk1fXtiXP7d2tfDf4w/GvRviJ4K8TeIPBHgLWNJgj1XQdMgeDQ7K5t0LS3TtIryZkcEBFchQx4wM+h/Fr9uXwR8HfFtvo3iX4b+N38Py3FhbHxQlpbw6fI12FMbW4mmSa6jXcN7wowXkckYrjviH+wZ4y8X+JvilNoXx/Gh+FPjBeac/iPRR4YSaVLS1jRBFBctcfLIwQguUxh/ukrk838U/+CZkvxD8Z+LNbsPi1pWn6d4jutNvLZtQ8HxalqmmGzWNUtYL1p0dLYiMZRAhPygkgHdNDX2Sq7JQ5u+iipXt82mnq736XdRO03Hd81u2/u2/VPpa3U9x/Zs+LvjP4m+OfjZoXiq7tprPwR44l0LR1it1jMdosKMFcj75yx+Y81wp/wCCjHw0L+JZIvhV8S5LHw9rMvhiO9XSoDBqmuLcrAmnWjCciSZ93mAHbhAS2DxXrXwT+BTfB7xN8TPEj+KhrDfEXxO/iQwix+zixLRKnk58x/N+7ndheuMd68g1z9gDSNe+CfiL4TX/AMQIp7vU/iDdfEPTdRm0JJYLS7ll3rbz2jystzEFLowLKHDdBjBhcy5L7KEb9+b3FL5253fZtdb63o3N95yt/h99x+XwK26T6W0d41/bQstR8DxX+iQeJvAHibRviBo3hLxDouq6Ha3t7bNdtlY2T7SsYilTlZ0diACQh6Vfuv8AgoL8OLTxZdaBJ8NPiANK03x03w91HxCbG1/s621XzNkY3CcyMjHnITKrgkAlQcLSP+Cfsdv8OV8KXnjrw3YatP430vxjdXWgeCLTTLPy7Fy0VjHbwOrbfmf97LJIwLHA7Vrah+wt9u8LeJfDX/C0vL/4SH4tr8UvP/sTPkYlR/sO37R833Medkdf9XWsLKS5trq//lJPz0/etK+663V853cW472dvX9615a/u1fs+lnbZ+Gv7cvgj4rfE+X4eeD/AIbeOLyxi1a60VtfgtLee1gubckO1xFFM1xawkjCyyxKpJGcc40dB/bW+GPiHw74G8S2fh3xQlt4+8aTeBtOSW3tw8N9E8iNLMBMQIcxNgqWbkfLXnMH/BP7VLj4+aP8Ydd+Kej3EWheJH8SQXFh4Qt9O128JLFbS7vreRUmiG7DMYd7qNpIzmmeFf2AvFvhzXvCcL/HqOfwd4F8fzeOtF0T/hGFE5aWR3eCa6+0ZYguQrhMDLEqcqEmhr7L2um3N/4FC/8A5Lz2Svst9G6rae09n58v/gM7fjyb23e2x0Ef/BRH4YtbeNNWk+GXxHj0TwVfz6JPqp0qBrfUNXjuktk0+0KzHzJ5GkVlB24TJbbip9X/AOCgnw38K+Etd1zxp8N/H+i674Y1zTtB1fwvJYW8mpwS3yM9rKqrP5csTqjYKOWyMbemYNT/AGDNH1n4CeNvgnqvj8zyeKfG1344stU/sZCthdSzrNHFJbPKy3CLtKNllDqx4Wue0f8A4J4LF4Nl0bUvHfhaw1a68YaN4omm8O+A7TS7NINOZmSzSGGRZG3l3JkklfaWO1OuVRTcYqpo7Qu/Xk5/mrzXZpJrXd1GlzOCv8dl6c3L8naL73bvpt7l4m/aM8O+AvgL/wAL6+IvhDxR4ZtFhjd9AvbNP7XE8kwihtvJVyvmu5XALAAMCxXBxg2P7VU0vgHxH4u1X9nz4s6bq3hu9t7Gbw7LoSvd3LTgGOWGVJDbvCAcySGUCLad+Pl3db+0X8EdP/aF+E+q/DG+1240SW8lt7yy1O3iEr2d3bzLLDL5bEBwHQZXIyCRkdR4v8Qv2PPjL8YPhrq3hf4p/tKjXNYvde0zWrWP/hGkj0OCOzBH2SSx84tNHMTvk3S4LKuF4O4bb5tLaq3krx2817109LJW10BJJRu7739bO3yem2t730JbP/gov8KpvAv/AAmFx4B8bfbIvGsHgK40Szgs7u7TU5o2kj2NHcGKWNgpUMjkluNveqHij9tyy1my8P2+h2XirwN4itPifpXgrxF4f1TQbW8vR9pSSRIm/wBKWOOOVVytwjSEbThGBzXj/wATf2F/iV8M/C3h/Svhz4nXWtQ8RfGPQPFE9xoHg+Oxt/DaxW80clwtrHK8f2eNijBSFCgBWLZLV7Db/sG61ql9F4x8cfGSPVPGd38SdI+IOs6lb+HxBbXS6dE8UFhDAJ/3K7HP70s5/wBk1pTUZSTk7K8fvXsnKy6rWpe907JK5Em0rLdqX/uRRv2ekNtVdt23G/Bz9uPxb4z+HHjnx94q+A3jOeTw94xn8O6dYaHp0chkjDlFWaRpykTw7CbiWRkhTeu0tVG6/blm+IzfCfUfhVZ3WiQ658Vl8BeKtP1aC3mljCQs8qRyRPJGQcoVkRjmqniH/gnv4u1fwn4h8EQ/GrS30S8+IjfELStPv/C32m282R5GmtL+M3AW7hO9MDCYMZJB3YXQ+Hn/AAT1l8Ct4dLfFmyuF0L4nD4leTZ+FI7GF3NsIXso4o7jZDHlcqyqQowu04zU0HdwdTS3sr/J0+f1/wCXl+9tN7N1bpSUOvPb5qfL/wC2W7XfY+x6KKKQ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jp8V/ifqHxS+J1noWq/E3R9B+Fdjpzi+8I2umy2tjJLbfap76+hu5Ekv1VWRfssJJ2RyHhnQlOSTs/8Ahl3f9eumpSi5bf8AD/1/w13ofalFfFvxC+JXxu+HnxDuvi2j+Ita8LyXEEmleRdRJoWraXc6QkVlaQ25kLLezaxInzbd4jYkv5YxXt/7MHxD8O+MPh7Z6JbfEe78Y+I9KtYrrXL+6tbqAzzXTPJ59uLhEMlmziVYJI90RSMBGO01Si2n3Vr/AD6fL7XZtLzM+ZaNbP8Ar8enda90ex0UUUigorgbn4y+GrW5ltn0/UmaJ2QkRx4JBxx89dL4W8UWHi3T5NS0+G4ijjmMBEyqG3BVOeCeMMKANmuR+KHj64+HXhlNasPB+s+KNQu72302w0vSo1Ms9xO4RN7uQkMQyWeVyFVQTycA9dXhnxh079ojwL4N1zVfgvrfib4i+Jdcu4ray07VP7CgttAt3djLcwDyrMzmNPlSOadyzbNxxvJmTt+H5rTyv32W7Kir/wBfj8u272Wplz/ta3aW0mgJ8JtQh8fW/iY+F7jw5eatbxwxzjTn1HzftsYkQxG1jLLhdxchSq8sOv8AhV+0Hovxj12xsPBug3b6bL4U0/xNqF/PKqfYJL8B7WyZADumaISSNhsIoj6+YCOE+Gnwl0Sf4Ka54d+Iv7OWvyXdveS65PbeKNS03U9T8SaoYiWvDPa3EiJK5/dDLRhVIQAR8V5l4R+A/wC0R4A8XeHLzR7XWYJ9bn0TWtTm0bWY7XRdMuzfO2r2t3aCZBcRLpwtbO1xFKFFuu3yzljpBfvOSfXlV1tdxaf/AG7e8u8bJP4rGc3+754+enXSX52srdbtq9rn3BRRTXkjjx5kirnpk4qSh1FMWeFztSZGPoGBp9ABWT4j8WeGfCFta3nijXbLS4b69t9NtXuphGJ7qdwkMKZ+87sQAo5Na1fnz+2Vp3x81H4saR458SfCe51Pwl4V8ZeGbbwN9l8R2cNu1w+o25muJoWbzDcTti3QsAkSFjzvY1Kl+9hTf2pJX7JtL79dF1G1aEp9k3+Df3aav/gH2nafGT4ZX3j68+GFr4utH8S2Cu09kUkUBkjSSSMSlfKaRI5Y3aNWLqrqzAAg1t+EfF3h3x54bsPF/hLUl1DR9Tj86zu0jdFnjyQHUOASpxkNjDDBGQQa+Of2m/hZZeHvEVvJofi3WYNX8eXuqay2iCa3ji0eKWxig1m9W4CiTc9uqWsQLbVuL1WGflC+jfsh/tDWvxD8N3Wh6zqngWCy0DS9Ek06Xw85t7OBLm03tppSWaQ+fabVjchhnemY4zla0pRdSm5dUo39db27pPRNX2d7OyInOMZpJ73fy6X831Ts10utT6YormtV8eeF7WyuWt/ENk06xOYhHIJMvg46Z74ryT/haXjv/oO/+SsP/wARUlH0BRXD+EfiLoEvh20k8T+MdHh1M+Z56XF3DDIPnbblMjHy7e3Iwa2P+Fg+Av8Aod9A/wDBlD/8VWyw9WSuov7mYPFUIuzmr+qOgoqnpesaRrdu13ouq2d/AjmNpbWdZUDgAlSVJGcEHHuKuVlKLi7SVmaxkprmi7oKKKKRQUUUUAFFFFABRRRQAUUUUAFFFFABRRRQAUUUUAFFFFABRRRQAUUUUAFFFFABRRRQAUUUUAFFFFABRRRQAUUUUAFFFFABRRRQAUUUUAFFFFABRRRQAUUUUAFFFFAHhvxm/aH8f/CC9vJz+zn4k1/w/BcWtpa6xZa9pMYvZ5yiRxQ20twtwzmR/LC+XkkZAI5qm37XOgab471Pw94q8KT6J4e0241PT312e+jfbe6fYR312kkAGUiWGRgsodtzRsNoBUt03jbwR4p8ZfH3wDqt9pZfwT4O07UdYMxnj2Sa7J5dvbAxbt5McEl24bbtBcc5ArhP2h/gBp3j7xlph8L+BNE06bWvO1DxT4pmiiQzR2qRm2sGydzfaJ0tvNIX5oLVkY4Kis3KUafNvdS9VbRNrTtJ20unFq+zuylO21rej62T17pX6PmTS3XuHw58U6n438C6J4w1fwzP4eudZs4746ZcSiSa1SQbkSQgDD7CpZcfKxK5OMno6+QfgH41+Lvw00+/tvHekeIdVivLfTkS213xVFqN1FqUVsF1G4SVJLgJbTTMDFHvQL5blY0VgK9dT4+agw3S+CIoh33ar/hDXRVjGM2o7ff/AF+HotjGm24rm3/r+uvq9z1m91HT9MiE+pX1vaRs2wPPKsalsE4yT1wD+VVIvFHhmaRIYfEWmSSSMFRFu4yWJ4AAB5NeLeMPijF4206LSF0yG1eGcXBKXfnE4VlxjauPvVySXcmnut/CxWS2ImUgAkFeQcHjtWZZ9U14z8Uf2efDnjXWdd1r/hZnifwfa+MLGLTPFVjpVxZx2+t20asiiRriCR4X8t2jMkDxsUIBOQpHnF38X/Ed9J/peoajLEfvLHdeTn8FGP0ptt8QPC6P5t94Pv72Q/eMus4B/wC+YQf1ocb7r+v19BqTjsz1Lxj4d+Ems6h4MbVfES/2T4FeSfT9FtSJLSSf7ObeGSQKrMTDG0mwAgBn3HJVSOJ+Evhr4e/BMakfB+s+LfEd5PpNloVjNqSW2LDTLITfZLVPKjj3LGZ5DvkDyNn5mOBXs3hTwx4PvdC03WrfwvZxG+tIboRyjzzHvQNjc/XGcZwK3dTt4LbRL6O3gjiQW0vyooUfdPYU7u7fV7+fn69L7202JsrKPRaL0WtvS+tu+u55X/wsbx5cf8eloy56GWNB/NRSHxR8S7oYfWLe2B6hYo8/+gn+dS0Uhnn9xY6i08jSWs7uXJZvLPzHPJ6Vu+HrbxBDZv8AY9d1DTFMpJijZ0VjgfNgEfTPtXR0UAVFuPGsX+r8Y3Z/3yT/ADJrY0KD4l6v532PxhEvkbc+dGDnOf8AYPpVKuw+H3/L/wD9sv8A2egCj/Zfxii6eJNJmHvGAf8A0UK8n+K37TWo/BPxNbeE/HF7D9turFNQjNvZmWPymkkQZIwc7om4x6V9LV+c/wDwUZ/5Ldon/Yq23/pXd15+Z4qeDw7q097rc+24A4fwnE2cxwGNb5HGT912d1t0Z6/bft7eEGx52q2a/wDXTS7r/wBlzV//AIXloXxrUT6JfWtwNJ+WTyIJotvmdMiQA/wHpX5010vg74jeMPAS3a+FdWFmL0oZwbeOXcUzt++pxjcenrXhUOIavOvbxXL5LX8WfruceCeXvCyeU1Zqtpy+0kuTdXvy0+ba9rdbdD7ul8c2fw1jbxvfzRxQaYNzu8TyKN/7sfKnzHlx0rnNT/b90OPP2W6u5P8Ar20wf+1WFfI3iH40fEjxVo9xoGueIFuLG6CiaIWkKbgrBh8yoCOVHQ1xFPFcQTcl9WVl5rW/3mfD3gthqdCTz2blU5tPZy93lsrXvBO97+VrH21/w3loN1/x+3/jGLPXyNMs+PynWvqj/hW3iC4/5CHxD1SUHqqblH6uR+lfj7X7gV6GTY+tjef2vS343/yPivFHg/LOE/qn9mqS9p7Tmu7/AA8lv/SmeLfE74e6d4V8Gaj4rh1G9u9QsliWNrhlZcPMisDxnGGz16gV4F/wkuqqCsMkUIJLEJEo5PU9K+p/jz/ySjXP+3b/ANKYq+Q6/UuGsFh8RhZTqwUnzNaq/RH8w8XZhi8LjI06FRxTino2tby7GiPEGrGRXkvZGVWBKghcj04ra/4TWH/oHv8A9/B/hXKUV7mIybBYm3PTWnbT8rHzeFz/ADHCX9nVbv39787lrVL0ajfy3gj8sSY+XOcYAH9Kq0UV6FKnGjBU4bJWXojy61WdepKrUd5Sbb9Xqz6d/Zi/5EK//wCwxL/6Jhr16vIf2Yv+RCv/APsMS/8AomGvXq/MM5/3+r6n7Jw//wAiyj/hCiiivMPYCiiigAooooAKKKKACiiigAooooAKKKKACiiigAooooAKKKKACiiigAooooAKKK8d/aQ+O+tfA/QdL1DQvh7qXiKXUdSsrSe7AEen6bBNeQW5lnlJBLEzgJGgZmOScKrMBayUVu2kvVibsnJ7LU9ior5p/aF/aq8T/B7xvqHhzR/D3hiS20LQbbXpYtb1WS0vfEHnTyRGy0mNY2E1wvljOc/NNEu0bt1VPEX7Yk/hD4xap4Z8UWeh6f4V0i8msbyGWSQazbxRaJ/aj6kybtv2b/l2ChM+Zg7yTsqVNOPN01/B2f46fjtqU4tS5ev+aT/J3/DfQ+oaK5L4Ua94y8U/D3RfE3j7Q7bRda1a3+3S6bCG/wBCjkYvDDIWJJlWIoshGBvDYAGBXW1pKLg3GW6JjJSXNHYKK838e/EnW/C+vHStOtLGSIQpJumR2bJz6MBil8BfEvU/EusS2Gspp1tCls0qtGGQlwygDLMR0Y/lUjPR6Kaksco3RyK49VOadQB554j8deHfHa+JfhT8LvjX4V0z4hW1pKjR29zbajfaO2VUzSWPmBgV3jG8BQzLkH7p+arfXvjZ/aHxT+EXhfxR8R9QfQ/+EdvrO2194IvEd3pzXxTVrnTriMIjQyQRssRL+YsgcAR5SvrTx58P/DvxE8Jaz4N12O4gtNctXtbi4sZjb3KA8h45V5V1IDA88gZBHFcx8N/gnD4F8Tal4617x/4k8a+KNR0+DSP7W1wWiPb2ELs6QRx2sEMQBd2dmKl3bBJwABMV7132183utPW109Gm9b2Kk/dtHe+nlqr6+l7dnbSzZ82/Dr9oPVvD/jjRPDPxs8d6/oWmeBE1V7xLhJ7y6vZp5y1nFqUlqsirHZabPaSXEsrCNZruDzH3qa+3FZXUOjBlYZBB4Ir5+1j9jHwHrXh+00aXxh4otrmSLWbbXNRt5LX7Rr1vq0yTahFcmSFgBI8UYDRBHRUCowFe+KLaxtlXckMEKBQWbAVRwOTVp3glLfr59f8Ahr620a0u4atNtbfl29Ora2XR9FNRVP8AtjSf+gpaf9/1/wAat9eRSGfP3wk8S/GS4/aN+KnhP4i+JdKvoLDw/oeo6NpenRPFZaes82oLt3vl5ZGEEZeQgZPCqAozxnh7Xf2mte0T9pDwtL4stdT8daJcWcGgR6PGLa3sTPpkM5gtDOT848xgsspG6TDEIDtHvUfhbwP4R+JXiH4qXPiCSHV/Eel6fpN3bz3MfkpDZvcPE0aBQ+8m5k3ZZgQFwBg55jQtT+HXgnxn4y8X+HLjWtW1Pxze2t7fRbV8mOS3tY7ZBCCqsFKRKTkudxJBA4Ewj7rjL+Vr/wAmTX4bvf72OTftOdbXT/8AJbP5X6fPsfPfh/45eIvCHjbSfAXxN8W+MvD/AIc8O65e+IZRfrcajrk2nPC503TLr7IJpnB8q+vJS5Ypb28PmsA5r6Ptv2pvgNeW0V5aePUlgnRZI5E067KujDIIPlcgg15Nrf7PWteNY7m90T/hI9E12+1/UteuPETy232yQ3ts1pJblZoTH5K2jJCgCFlESMG3ZJ8X0rWvhz4P0uz0bwr4LM0On28dtA984YhEUKvXd2A9KuLbilLol6t21v3tZK+nNZtpPVzJJSvHz+Svpb1u3bpdK+mn2hZftE/CDUm2af4ouLk9P3WkXrY+uIeK4TxJ431e9129u9G8R6ktjLJugCTyxAJjj5Dgr9CBXzVffFPxTcr5Vm1tYRjgLBCMgfVs/pirVh8Xdds7OK2ls7e5eMYMsjNuf3PNFgufRGmfGmTwPDcP4h1I3jXm3yDfXrHZszu2qck53LnGOgqs/wC1JYX7mNfFWk6WM4DGwupP1Ebg/lXzN4t8Z3vi42v2y0ggFpv2+XnndtznJ/2RXP0WC59reC/Flp8U9Ul0bR/jFLdXkNu11LBaWNzABEGVSdzpGvV1GOvPSu2h+D/h9n87U9R1K+k7mSYAH8hn9a+bv2Mf+Soap/2AJ/8A0ot6+zaTBHz18fNB0vwlHoMXh6BrMXX2rzisrEvt8rbkknpuP51428sspzJIzn1Y5r3P9qD/AJlr/t8/9o14VVITJIZ5rdy8ErRsRjKnHFStqWoOpRryUqwwQWPIqtRTEFFFFAH2b4C/5EXw5/2CbP8A9ErWlrP/ACB77/r2l/8AQTWb4C/5EXw5/wBgmz/9ErWlrP8AyB77/r2l/wDQTUFo8rooooAKKKKACuw+H3/L/wD9sv8A2euPrsPh9/y//wDbL/2egDsK/Of/AIKM/wDJbtE/7FW2/wDSu7r9GK/Of/goz/yW7RP+xVtv/Su7rxs+/wBzfqj9S8Hv+Snh/gn+R8r0UUV8Qf1mFFFFABX7gV+H9fuBX1HDf/L3/t39T+ffHb/mX/8AcX/3GcB8ef8AklGuf9u3/pTFXyHX158ef+SUa5/27f8ApTFXyHX7Pwr/ALnL/E/yifxZxt/yMIf4F/6VIKKKK+mPjwooooA+nf2Yv+RCv/8AsMS/+iYa9eryH9mL/kQr/wD7DEv/AKJhr16vy3Of9/q+p+0cP/8AIso/4QooorzD2AooooAKKKKACiiigAorzc/G/RcnGjXpHbLJ/jXZeGPEVv4o0lNWtbeSFHdk2SYyCD7UAa1FFFABRRRQAUUUUAFFFFABRXE/F/4y/Dr4FeCrzx98TfEdvpOl2gIUMQZrmTHEUMf3pJD2VfcnABIxviX+0P4A+Ft5Y6brVp4h1O+vdMm1t7TRNImv5rXTYiolvJ1jB2RKXUZ+8TkKGwcLmXf+rX/LX012HyvTTf8AzS/Npeuh6fRXk2sftOfC/SfE2h+HY5tT1GDXLbSrsatY2olsLOLU5mh05p5CwZftEqlU2q2Or7AQT2PgP4iaB8RodZvPDUd29lo2sXWiNdyxhYbqe3ISZoCCS8ayb4ixA+eNwMgAmrPXyv8Ag0n9za+8m6087fim196TZ1FFIzKil3YKqjJJOABVT+2NJ/6Clp/3/X/GkMuV5t+0N8Ntd+LXwwufBXhy7sLa+m1XSL5ZL2R0iEdrqFvcyAlFY7ikLBeMFiMkDJHorXNusH2lp4xDt3eYWG3HrnpiuW1f4oeE9LYxQ3jX8/QR2i7wT/vfd/ImhaNPs0/udxNXTR4P8c/2cPiF418ceO9Y0Dwv4D8U2nxB8P2miW994mvZobrwnJCsqma0RbabzUJkEwVXhbzUGWxhl7j4n/BfUvGen+BfCeoalp7aDpRt5PFes3hAv9SjskV7W3JKndHJdLHNKGYDERXB3nHV/wDCQfEvxLxoWgRaPbN0uLzl8eoDD+Sn61JD8LZNSlW68YeI73U5Ac+UrFY19hnJx9NtLlXLy+d/uvb7rv163Kk3KXM+zX3pJ/gl6dLM+bP2bvAWrfA271xPEM+iytd6fpummHQLmW5TVL22M/2jV52kijC3Fz5se8DzG/dDc7cY9w/tLxvrfGnabHpkLdJJ+W/Uf+y100Oh6Ro9xLFpunwwBHZQQMtgHux5P51Yr0lGUkuZ/d/X5aLZWR5U5xU20tfP+v63ep5zqngPxJdXXntex3rMo3SSOQc+nPYVLofw8uBdP/byIYPLO3ypfm35GPwxmvQaKn2EL3H9Znaxyr/DjQicxz3sZ/2ZF/qtTaf8O993HFaeJdStic4ZX5HB9CK6Sruj/wDISh/4F/6CaJ04KLaQU6s3NJvqY/8AwrzxZBzafEjUfZZFcj/0Z/SvPfjd8RvEn7PnhS08YeJvFOoahZXeox6bHHZWkUkoleOSQEiVlG3ETc5JyRx1I+gK+T/+Ck//ACQzQv8AsbLX/wBI7yuFas9NnF2X/BQ3RmOJ31lB6z6Zb/8AtNzXS6Z+2H4b+Krr4Es76N7rU87Eawljc+WPNOGyVHEZ6/zr86K0/DfiTWvCOtW/iHw9e/ZNQtN/kzeWkm3chRvlcFTlWI5Heq5UTc/RivPZ/wBt74fyzyaf4lvvH4W2cwNDY2FqIztOOD9qXjjutfMP/DSHxo/6HL/ynWn/AMarzeWWSeV55nLySMXZj1JJyTQo9x3PvPTv20P2W7Eh5vBHxAvZBzuuba0PP0W6AP4ivqr4O+NvCHxM+H+l/EDwTos2maXq3n+TDcW8UMw8qZ4W3rGzLy0bEYY8Ed+K/F+v1g/Yd/5Nc8Ff9xL/ANONzSkkgTPdq/Lev1Ir8t6SBhRRRVEhRRRQB73+xj/yVDVP+wBP/wClFvX2bXxl+xj/AMlQ1T/sAT/+lFvX2bUspHhP7UH/ADLX/b5/7Rrwqvdf2oP+Za/7fP8A2jXhVNCYUUUUxBRRRQB9m+Av+RF8Of8AYJs//RK1paz/AMge+/69pf8A0E1m+Av+RF8Of9gmz/8ARK1paz/yB77/AK9pf/QTUFo8rooooAKKKKACuw+H3/L/AP8AbL/2euPrsPh9/wAv/wD2y/8AZ6AOwr85/wDgoz/yW7RP+xVtv/Su7r9GK/Of/goz/wAlu0T/ALFW2/8ASu7rxs+/3N+qP1Lwe/5KeH+Cf5HyvRRRXxB/WYUUUUAFfuBX4f1+4FfUcN/8vf8At39T+ffHb/mX/wDcX/3GcB8ef+SUa5/27f8ApTFXyHX158ef+SUa5/27f+lMVfIdfs/Cv+5y/wAT/KJ/FnG3/Iwh/gX/AKVIKKKK+mPjwooooA+nf2Yv+RCv/wDsMS/+iYa9eryH9mL/AJEK/wD+wxL/AOiYa9er8tzn/f6vqftHD/8AyLKP+EKKKK8w9gKKKKACsPxzcXFp4J8QXdpPJDPDpV3JFLGxV0cQsQykcggjIIrcrn/iD/yIXiX/ALA95/6JetsOr1oJ91+Zz4ptUJtdn+R8h/8ACwfHv/Q76/8A+DKb/wCKo/4WD49/6HfX/wDwZTf/ABVYFFfrP1aj/IvuR+H/AFvEf8/Jfez0b+1dL/6CVr/3+X/GoZPFtxC5sdN8a6vpqryotL6RICT3wrbc+vSvP6K8ChwzSoS51Ud/l/wT6jE8YV8TD2cqUber/Rpr1O4n1n4lqnm2XjzWruI9DHqkwJ/Ddj9a9Y/Zw1rxLqz+I4/EeranetB9j8oXtxJIY8+dnbvJxnAzjrgV86W91c2r77ad4m9VbGa9j+CGlap41TWJV16fT7vTfs/kzQjG7zPMyGwR/cHT1PWsM4w2IoYKakoyjprblktV0Wj7dDoyDF4XE5jTcHOMtfdcuaL919XZrvrc+k6K89+2fFTwx/x92Vv4gtV/jh4lx+ABz/wFqLnxz4B8ZaXe+E/G+jotpqELWt9p+qWwlt542GGjcEEFSOCGAFfCu9tD9JVr6nIftefFX4rfCH4UXvi34W+GtMu5bULJfapqNyFi06HzYkysABaeV/MIUfKi4LM3AVs79p3Wvjn4JtU8UfDf4u6HpSahNaaNovhq58HDUbjUtWncrHGtybuLYrE7mPlkRpG7nIGK6bxr8AfAPi/4D6z8EvhpDongzQtYVRC2j6bEba3fz0lZlgjZFJYpz8w65rofGfwv/wCEz+I/gLxzd675Vn4Fm1C8TSzbb1uru4t/s8cxk3jYYkebA2tnzeq45binZX63+Wl1+aW+urQ1K0W7a6/8D8d7dNEfPvjL4+fGj4T/ABPjg+IepvLoPh+CxbWIbPw262N9po0qae/1VLrafLdL2NIEh8zHzKhRmkVh7X+zv8Qrz4geBFvPEvjPQNX8WRzyza3pml3dvM2gSTSM8WnTLCSVkgjKxMX+Zmjcn21fir8MZvinJ4Y0nUNYSDw3pWtQ6zrGn+SWbVPs4L20BbICxrcCKVhg7vKVeATXF/AH9m6++C+vXerah4zttaih0WDw3pMVvphtGjsIru5uVe6YyyefcFrkqXURrhSdoLHDg735+rfy0v8Ai9LdNWml7pnNWS5OiXz1s/uWvZ6K105Fv9r/AMGyeMf2c/iDaaV4VbXNfHhrUYdJit7H7TeCaWEqUtwql9zj5cJyenNeM/tM+EpdX+JNjceNo/iVo/hxvh5NpOl6l4C0m7uby81GaU+fYXjWsMriPYkDRxyhYmZpMnI4+ttV8V+HNEyNT1i2hdese/c//fK5P6Vy83xWivZGtvCvhzUNVlHG7YVQe/AJx9cVlKmpO/8AW0o/f72nmluaqbVvL/OL/wDbfub23PnL4k/C+/g+AfgTxnqvge8sPizcaP4e8OpYaVLNFplnfQtvtri8t4SYTHYO81wgb5Q6hMnKisn9mL4kfE7wF4rPww1HTNZPhDQLLVLM2V/piWtrpxgvUj057a8FujXbXNsZZ5maSYmQ7v3Wdh+jPEx+JmqaHc3WsCy0uwXYXt48GRwXUDn5j1weo6VwqaRCTuuJZJm9zj/69evhKLrylV5L3lJtXstV27ptu9r6rXRHjY3ELDqNJztZLZXlp59rJK19LebO31z4v2moaTe6YmjkNd28kG9bjIXcpXP3RnGa8srpltbdEMaQqFYEHA5I+tQ/2VYf88P/AB5v8a0qZXOTvCy+/wD4JhSzmnFWmpP7v0sTab5V1b2/9vS319bxKBDbrdeWiAduVb9MV2GkeL/D+gqBpXgu3gYDHmfaN0h/4EUJ/WuSRFjQRoMKowBTq7Y5dh1Fc0dfVnnTzXFOTcZaei/yPaPC/iH/AISTT5L77J9m8uYxbPM35wqnOcD+9+lbFcf8L/8AkAXH/X4//oCV2FeFioRp1pRjsj6XB1JVaEZzerRyV7/x+T/9dX/mahqa9/4/J/8Arq/8zUNdsdkefL4mFFFFMkKu6P8A8hKH/gX/AKCapVd0f/kJQ/8AAv8A0E1NT4H6GlL416nTV8n/APBSf/khmhf9jZa/+kd5X1hXyf8A8FJ/+SGaF/2Nlr/6R3leatz1mfmzRRRWhIUUUUAFfrB+w7/ya54K/wC4l/6cbmvyfr9YP2Hf+TXPBX/cS/8ATjc1Mtho92r8t6/Uivy3qUNhRRRVEhRRRQB73+xj/wAlQ1T/ALAE/wD6UW9fZtfGX7GP/JUNU/7AE/8A6UW9fZtSykeE/tQf8y1/2+f+0a8Kr3X9qD/mWv8At8/9o14VTQmFFFFMQUUUUAfZvgL/AJEXw5/2CbP/ANErWlrP/IHvv+vaX/0E1m+Av+RF8Of9gmz/APRK1paz/wAge+/69pf/AEE1BaPK6KKKACiiigArsPh9/wAv/wD2y/8AZ64+uw+H3/L/AP8AbL/2egDsK/Of/goz/wAlu0T/ALFW2/8ASu7r9GK/Of8A4KM/8lu0T/sVbb/0ru68bPv9zfqj9S8Hv+Snh/gn+R8r0UUV8Qf1mFFFFABX7gV+H9fuBX1HDf8Ay9/7d/U/n3x2/wCZf/3F/wDcZwHx5/5JRrn/AG7f+lMVfIdfXnx5/wCSUa5/27f+lMVfIdfs/Cv+5y/xP8on8Wcbf8jCH+Bf+lSCiiivpj48KKKKAPp39mL/AJEK/wD+wxL/AOiYa9eryH9mL/kQr/8A7DEv/omGvXq/Lc5/3+r6n7Rw/wD8iyj/AIQooorzD2AooooAK5/4g/8AIheJf+wPef8Aol66Cuf+IP8AyIXiX/sD3n/ol62w38aHqvzOfF/7vU/wv8j4kooor9fPwcKKKKACvff2Vf8AmaP+3L/2vXgVe+/sq/8AM0f9uX/tevG4h/5FtT5f+lI+g4W/5G1L/t7/ANJke/VyHinxJ8Ohdy6N4olt3uIAoZJLSR2TcoYYZVOOCOhrr6+e/ir/AMj7qn/bD/0SlfB5bhIYyq6dRu1r6eqP0vOMdUy+gqtJJtu2vo/Ndjcuh8OrSY3nhPx1e6RP/dEE7Ifb7obH1JrB17xp4jvnht28TG6W3BCzWnmQ784+8Cq5PHpXK0oYr0r1q+RwVNui25ebVvyPDwvEtWVVLEJKPWyd/wAzoNI8Z+ItJ1CK+TVp5THuGy5lkkjO5SMsuecZz9QK6L+34td+bxR8T3hibrb2VpOAR6HCKPzBrz0uSMcUlRhsjTh/tDad+jW33F4ziSUaiWFScbdU73+9eR694ej+DMN3b2lrcfb7ueRYozdQTPudiABgoE5J7ivT4YIbeMQ28KRRrwFRQoH4Cvmjwj/yNei/9hG2/wDRi19NV5+Z4KngpxjTbd11PVybMauYwlKqkrPpf9Wzn/H3/Ip33/bL/wBGrXj9ewePv+RTvv8Atl/6NWvH67cq/gv1/RHBnf8AvC/w/qwooor0zxwooooA9Q+F/wDyALj/AK/H/wDQErsK4/4X/wDIAuP+vx//AEBK7Cvlsb/vEvU+0y//AHaHocle/wDH5P8A9dX/AJmoamvf+Pyf/rq/8zUNdUdkcUviYUUUUyQq7o//ACEof+Bf+gmqVXdH/wCQlD/wL/0E1NT4H6GlL416nTV8n/8ABSf/AJIZoX/Y2Wv/AKR3lfWFfJ//AAUn/wCSGaF/2Nlr/wCkd5Xmrc9Zn5s0UUVoSFFFFABX6wfsO/8AJrngr/uJf+nG5r8n6/WD9h3/AJNc8Ff9xL/043NTLYaPdq/Lev1Ir8t6lDYUUUVRIUUUUAe9/sY/8lQ1T/sAT/8ApRb19m18ZfsY/wDJUNU/7AE//pRb19m1LKR4T+1B/wAy1/2+f+0a8Kr3X9qD/mWv+3z/ANo14VTQmFFFFMQUUUUAfZvgL/kRfDn/AGCbP/0StaWs/wDIHvv+vaX/ANBNZvgL/kRfDn/YJs//AEStaWs/8ge+/wCvaX/0E1BaPK6KKKACiiigArsPh9/y/wD/AGy/9nrj67D4ff8AL/8A9sv/AGegDsK/Of8A4KM/8lu0T/sVbb/0ru6/Rivzn/4KM/8AJbtE/wCxVtv/AEru68bPv9zfqj9S8Hv+Snh/gn+R8r0UUV8Qf1mFFFFABX7gV+H9fuBX1HDf/L3/ALd/U/n3x2/5l/8A3F/9xnAfHn/klGuf9u3/AKUxV8h19efHn/klGuf9u3/pTFXxtd63oun3ttpt/q9lbXl6SttbzXCJJOR1CKTlvwr9n4VaWDlf+d/lE/i3jVN5hC38i/8ASpF2iqc+taNa3a2Fzq1lDcuQFhknRZCT0wpOeacuq6W+oPpKalatfRp5j2omUyqn94pnIHvivpeZPqfIcst7FqiqK67oj3T2SazYtcR7t8IuELrt+9lc5GMHNQ6X4q8L65O1roviTS9QmVdzR2t5HKwHqQpJxSU4t2TH7Odr2PrH9mL/AJEK/wD+wxL/AOiYa9eryH9mL/kQr/8A7DEv/omGvXq/L85/3+r6n7Lw/wD8iyj/AIQooorzD2AooooAK5/4g/8AIheJf+wPef8Aol66Cuf+IP8AyIXiX/sD3n/ol62w38aHqvzOfF/7vU/wv8j4kooor9fPwcKKKKACvff2Vf8AmaP+3L/2vXgVe+/sq/8AM0f9uX/tevG4h/5FtT5f+lI+g4W/5G1L/t7/ANJke/V89/FX/kfdU/7Yf+iUr6Er57+Kv/I+6p/2w/8ARKV8bkX+8y/wv80ffcTf7pH/ABL8mcnRRRX1Z8MFFFFAGt4R/wCRr0X/ALCNt/6MWvpqvmXwj/yNei/9hG2/9GLX01XzGffxIeh9nwv/AAanqvyOf8ff8inff9sv/Rq14/XsHj7/AJFO+/7Zf+jVrx+qyr+C/X9EGd/7wv8AD+rCiiivTPHCiiigD1D4X/8AIAuP+vx//QErsK4/4X/8gC4/6/H/APQErsK+Wxv+8S9T7TL/APdoehyV7/x+T/8AXV/5moabruo6fpIvtS1W+t7O0tmeSa4uJVjjjUE5ZmYgAe5qtpOsaTr+m2+saFqlpqNhdoJLe6tJ1mhlQ9GR1JVh7g11R2OKe7LdFZd94q8MaZFFPqXiPS7SOcsInnvI41kKnDBSSM4PBx0pk/jHwja6dDrFz4p0iGwuJfIiupL6JYZJM42K5baWyDwDmncVma9XdH/5CUP/AAL/ANBNcprnj7wL4Yu49P8AEnjTQdJupkEscF9qMMEjoSQGCuwJGQRn2NdRoM0VxeW08EqSRSKXR0YFWUqSCCOoqJ6wdi6ek4+qOpr5P/4KT/8AJDNC/wCxstf/AEjvK+sK+T/+Ck//ACQzQv8AsbLX/wBI7yvOW56zPzZooorQkKKKKACv1g/Yd/5Nc8Ff9xL/ANONzX5P1+sH7Dv/ACa54K/7iX/pxuamWw0e7V+W9fqRX5+fBnwh4b8Xapewa1atqNzAIfsmlrei2NyGfEjBurbF52Lhjn2NKKuEnY86or17w/8AD/wlc3HijUL3w9qEcGnXVpZ2el6trEGlTRyyhjIryyDB27cKMAkEHA5xmr4W8J+HrK61nxd4W1NftGvyaPDpo1AI9ikaq0jNIE/eOPMQLwFOCcHIprV29Pxtb815A9P67Xf6PzPM6K9tsvhFoOk2+pQX2jN4g1BdeutKsbf+34NNeSKFVwyrIpMrsWACqO30y3w58MdO1HQPC08Pw3vtWl1ozrfXKaobdrYrdPGAARtyFUHkdRSXvWt1t+KuD0Tb8/wdjQ/Yx/5Khqn/AGAJ/wD0ot6+za+Q/wBlTT7TSfjh4n0uwuHntrPTLyCGWRNjOi3cAViD0JA6V9eVCkpLmXUqzi2meFftPAsfDKqMk/bAB/35ry3Wfh/4g0PT11C8Fo4DrHNDDcK8tu7EgCRR0OQRxnB4ODXqf7TePM8L5coN15lgMkf6jmsbxJ/ZculWep65qmiXF7FcxNYapbuN10PO+dpYEbps+ZiQGDDGSTWiS0v3IfU898Q+ENR8MrjUb3THlWTyngt76OWaNsHO5FOVxjHPehfBfiJp9LtmsfLk1iE3FqJHC5iGcuxP3VwpOT25rtr/AFTRo5f7T+IcWkalN/aguLddH+zl5odrli5jPKFzGcSHefm96v3/AIo8M6xdaLcR63O11e6bqNo8t68SiAzeaEEm0/u/mYAdghFTd2/rte336FWX9eu/3HBx+ANZkvFtlutOML2sl6l4LkNbtFGcOd4zyDwRjNUNZ8N32iwW97JPaXVpdMyRXFpOJYy643KSOQRkHBA6ivQfD09polha+Hby+0aW+i0zU2aOa+iNvvmMYjiaQOEydhON3euf8ZXVu/hbTbK4GjW1/BdystrpFwksPlMq5kkKO67ywAHzZwOnFOTtt/WrX9feKOu/9aJ/19x9LeAv+RF8Of8AYJs//RK1paz/AMge+/69pf8A0E1m+Av+RF8Of9gmz/8ARK1paz/yB77/AK9pf/QTUlI/Pb9sXw7q+r+MtD1SVL3xP4fsLazjuvDei+IjYarYzSXy4v4YA6LMzqrQozsuxlyuctjnvHNjqvj5oPi3p2nXfjj4b+F/h/p15Ct748u9F1Oc4lnnmkisgC9y0Kx/67y0JBwTklfov4sfs+/Dz4w3un6t4mttQttSsPLhF9pupXNlPNaCVZGtZGgkQvGzLnDZ2k7lweai1r9mr4Oa3Jb+d4aurK3h0630iaz03Vbuxtb2xgBENtdQQSrHcxoCQFkDcEg5BIM004U+XqpNrrumrvvvps130RU2pVLvblSfTZxenbbXv21Z5N8Rvhn8N/iV8QPA+meFYvEtpq/jW3TxPqeoR+J9Ui+x6NbpFnbbrciJZJnkhhHyYAaVuWXNZGraL4g8M/FvWfjN8RvCY1bw7L46sdJ0q8svHt8k2nQE29pbsNOgP2aRBcZaRJH8z52yh24b6kt/BPhe18WHxxb6SsetHS49GFwsj4WySQyLEsedijexOQoJ4BOAAOWPwA+Fp8Xt40Oi3v2t9SGtNZf2rd/2a2ojGLw2PmfZzPwD5nl53Dd97mtYtQqRktk38veW3nyRSvpZt9zNpum4veyX/krvf/t53trol2sfH+saZ4gTwh8TfiBpPwz106jo/jbXZl8d2nibyn0q2t9RcvKtoJg8qwxq37rbhwCvINfpb8LbuC/0+a+tp/OhuYbeWOXGN6srENjtkHNeB3X7MXwbvp9Rku9F1yW21e/m1O/01vFWrf2bdXE0hklaSy+0/ZmDOSSpj2n0r6C+HSJEl7FGioiCFVVRgADdgAVMPdpRg+iX4JJ/fbsn3vpZy1qOa6uT+93X3Lzt2trfsq+Av24v+EX/AOGn/BH/AAm/m/8ACP8A9i6f/aflbt/2X7fdeZjb833c9OfTmvv2vz6/bz8Ran4R/aP8JeJ9GkjS+0vw9ZXVuZEDpvS9uyAyngg9CO4ryc3koUFKWylHpfr26+h+l+FEJ1OIHCn8Tp1ErOzvbTWzt62dt7MyvFngrwPJ44+H97r3hLwVpXg6e9ia78Q6NqDJp13AtukzWs0bEvG52kq77XdZOjEZqtp/gPwt4pv/APhOZtH+GyeF9K0TUr+2uNIXUrexnu4ZIIzHepOfPIiNxHJtjUGRSAN27A4DXv2idQvLjSF8PeB/Dekadp7pc3WnLbyzW99P9mNuwkEsjMIhGzoiqV2hic7sMMpfjhqlpJZ2GjeEdA0/w5aW93ayaBGLmS0ukutnnmZ5JWmZm8uLDCQFfLTbjHPzMsRQUp2s9XbTq0km9PhT10V+vVn7pRyXOfY01eUWo2fv9Lzb+07VJXik03BK/wANkj0i18O/DS28WweLvE9n4DtNGuPCNzfafOkt7/Y+rX6zmBWFtsW5iZMnfCoJJiLDAbjQ0vwXZw23jjxDP4X+F8bjTtEvdDuXWVNGa1uJZVaVPtT+YjvsKlXwQykYFeTSfGy7luY7SbwN4bk8Nw6YdIi8PslwbaOAzeeWWXzftAlMvzmTzMnp935an/4X1q8yarp2peCfDGoaLqdpY2CaROt4lvZ29mzNAkLRXCS8M7MS7sWJJJ5NL6xRumvPpbfm30842t0vfZGlTJc2lHRy+yrOafuRqRlZLmXvuKlz68j2i7WSk+PfhnSdCvfDGoaXpmj276xoq3N7NoUxl0q4uRNIjG2Ys3RVjV1BwHDYAFfrbX4y+NPH2oeNI9KsX0nTNH0vRIHt9P03TUkWCBXcvI2ZXeRmZjkszseB2Ffs1XsZDKM6leUNm1/7cfl3jBQr4bB5ZSxLvJe2630vTtffW1r6tLZNrU4D48/8ko1z/t2/9KYq/Jj432fhvTPiTrHjG6tNE8W2lm1u2uaTdtJa6hp4is2dPs1xj7pX94qrtzICA+ScfrP8ef8AklGuf9u3/pTFXw74g+GfgLxTr+neKPEHhPS7/VNKbdbXU9pG8i4B2gsQSQpO5R2bkc1+r5FhpYnA2ha6nfX0XTZ+j37o/k7iTFwweaKU72dNLT/E3vutt07rz2PDde0uDS/FviL4yOngfxMg8TabYrYXmjm41O14t4FiiuHYeRMpbzAqxsCTndzxk6LazQ+LtI+IT2WlLo138Rr6KGZB/wAT0zyNNb+XM+MNAGDExD5hEE5O019IT+AfA9z4kj8Y3HhDRpddixs1J7KM3K4GARIRuyBwDnIHFJD8P/Atv4lfxlB4O0aPXZMl9SWxjFyxIwSZMbskcE5yRxXuRy6cZxkmkk79X1g7/Pl26Xvd21+b/tWHs3BptuNum3K48una/wAW/Sx88eFtFTwT/Y2uTDwH4ml8cy62w1XTtHKalC7x3NwZRduxeVAAYmUom3KjnBzS8I6Vq+i+HPgr4j1bQPCFpp4utLjiudILJq87T2xjjD7kAZCXDSqGJwCe1fSenfDzwHpGq3uu6V4M0S01HUVdbu6hsIklnVzlw7BckMeT6nrmoNE+F3wz8NagmreHPh34Y0q+jBCXNlpFvBKoIwcOiAjP1qaOWzpSi00kuSy7KLvbVXd+7ta/VJF1M3hU5rptu/bW6kujsrJ20Tva9k2fYn7MX/IhX/8A2GJf/RMNevV5D+zF/wAiFf8A/YYl/wDRMNevV8LnP+/1fU/SeH/+RZR/whRRRXmHsBRRRQAVz/xB/wCRC8S/9ge8/wDRL10Fc/8AEH/kQvEv/YHvP/RL1thv40PVfmc+L/3ep/hf5HxJRXzf+0TpV5P44s9avzqOtaJZ28CSWOia0bbUtJk23LtcxwblV2dVBVycgwEAEEiub+J/7Qen6tr/AIb0rQPGtxp3h/QtT0S4vLiaORbnWfMliZgdqjEUcRLP03uQAMKc/pbzWnBuNRWako7938XkuvXtvofkFLJqldQdJ3TjzPTby0u2+my77an1pRXkXiiLXIvjz8P9RfxZeT6VqSamtvpaIsVvEqWYO9sfNK5Yk5Y4UYAA5J4jSzdR6foHxVGp6ifEuqeP5dKuyb6YxyWbX01t9l8kt5YRIkVgAvDJu65raWN5aipuPW34xj/7en6X66GEcu5qaqKe6utOvv6dP5Hr3t01PpSvff2Vf+Zo/wC3L/2vX5d+E4tS0jwF4Z8dp4M1XSzFrkMl/wCL49b8z/RjflH32ok3SIynyipXADbscV+on7Kn/M0f9uX/ALXrys1xP1rKqsmrP3e/VxfVJ9bbdD3clwP1LOqUFLmV5q+m6jJPZv7r37paX9+r57+Kv/I+6p/2w/8ARKV9CV89/FX/AJH3VP8Ath/6JSvl8i/3mX+F/mj6/ib/AHSP+Jfkzk6KKK+rPhgooooA1vCP/I16L/2Ebb/0YtfTVfMvhH/ka9F/7CNt/wCjFr6ar5jPv4kPQ+z4X/g1PVfkc/4+/wCRTvv+2X/o1a8fr2Dx9/yKd9/2y/8ARq1+dnxc8WfEXwr8e4pvGPxH8V+CvC8tzCdA1Czso7vQmgCW4eO9jQFw7zNMjPKVVFeJlYc1GW1VTpJNbyt+Rrm1F1cRo9o3/Fn1nRXy5rH7S954k/aK8H+FvCHijSbTwPaa7eaFqsrXUXnatfrZTuVRSdy28UiIgfjzJWwMhec/RPiN8QdN8PeCfjrfeONY1BPGfia90y+8Oy+SdPhs2+1i3SBAgdJI/s8RL7iWy+7ORjt+uU+X2n2e/ra338ya8tTzvqVRadbXt/4E7eq5Xfz072+s6K+QI/G/xN8MeCPBXj67+JWt6rcfEzwnrF9f2lyYfs+n3i6W99byWapGGhEewx4yQwIJywzTfhX8QfEtp4h+Erp4m+KIXxUiRa5J4xt2/si7L2LSBLWV0yJ2mCmMKwDIHzngVqq16jpNWacU/WTaX5fiiZYVxp+1TumpNekd/wDgeh+iPwv/AOQBcf8AX4//AKAldhXH/C//AJAFx/1+P/6AldhXzmN/3iXqfVZf/u0PQ+Xf2z/D+ieKPA+maNqvinSdHupPFFrLpUGs2Ul1puq30YleOyukTHySbWIJIAdUPJwp+cPBfxM8T6H8BB8NvhL8GfEGg6re65HpXivVPBcMuswadG9hazzX9qgC+XcTRSxqse1VjlMjNkrlvu3x14Q8L+PNL1Pwr4z8P6frWkXzMlxZX1sk8MmGyCUcEZBAIOOCARWf4C+H/g74Y+FrLwX4E8PWOjaRYIEitrSBIlJx8zsFADOx5ZjyTkmtKdKyqJ7S5fna17+TSs1s9NLq7wnV1h3jf9bW9G7rS++rTsfFvwsm8AXn7Cfh2+1j4Pab4i1zSb648M+FovGXh+G53ahe6iYoXj89WLR75UMhXGTC4PK13OmfBH4XeCPjJ4S+EPibw/ol74T0P4Zanc2MGpWcJtpr972L+0LoRkeWshRlJKgbVcgYXivp6LwL4Jg0qw0KHwdocem6XdLfWNmunwiC1uVcyLNFGF2pIHZmDqAQxJzk1V8c/DD4cfE61tbH4jeBNA8TW9lKZraPVtPiulhcjBKCRTtyODjqODVzg5ty0u2/Szg4/feTl52iul0var4VovxXvJ/klHyvLvY+F/gfonjjxh4j8MnTPDHgLxDPH8IdHA/4TdZZI1tRqWoLbOm2NySYhHknGRjmvqj9hSaIfBDQtJQKJdF1HV9LuPIkEln58N5Osgs2HW0DZWH0jCg8g12Hif4H/Bbxtc2t74z+EHgnX7iytksrabVPD9pdPBboSUhRpIyVRSThRgDJwOa7fwho+k6ALHRdB0u003T7OMxW9paQLDDCgU4VEUBVHsBTlpGd+vN+MnK/428979BKXPUi1prH8IqNvwv5bW6nZV8n/wDBSf8A5IZoX/Y2Wv8A6R3lfWFfJ/8AwUn/AOSGaF/2Nlr/AOkd5XnLc9Rnzpf+E/BevfAiO7+Gnw/8O+I2hsIvt1xb3UkWvaderFEZ5pEc5mjEpcbI1ZPLdD8pBNUPGvwA03wF8EXbU9IvW8Z2+u6aus38kLra6fBcQzn7Or/dbZtjMsnIDsFB+Xnk3/aQ13/hCP7Bt/DOjW/iBrT+y38QwxypdNZCFIcbRJ5YlMaCMyBM7B/ey1c//wAL4+KUnhS58IX3i3UdQtbrUbbUmmvrye4lV4A+2Mb3KmIlwzIVOSiHtW07OpJrZuL+5ptLyt8+l7bxC6pxT3Sf5Ozfd/h1tc9c+IXhP4b65qEdr4ET4ajwdpPiPT9N1PWNMN8l/aW0jFBLcSzsIJI32uS8QIBAGccnc0/wf4F8Y/FHwzc+GfC3w1vvBX/CRXmmySaPDfrIHFvLJBDefa2CupRA4eNdhKNzxg+L33x71gsZfDngzwx4elutUt9Z1NrG3mddRuoWZk8yOaWRFiDOzeVGqpljxgACax/aE1fQdS0q88I+BfC+hWem6jJq0mnWy3b295dvE0ReUyTtJtVHcKiOqruOBzWdpOO+t/8A5G9/LSVut7aasb6pbWt/6Vb56q/l6I6b4j+F9MuvhDe+KrjSPAb6vp+s2tvHceC7gOsFtJHLv+2IjlVDOsYjbGSQ4z2r7k/Yd/5Nc8Ff9xL/ANONzX5sa18VJb7wvfeEPD3gfw34W07VJoZtQGlC8eS78okxq73VxMwVWYttUqCcE5xX6T/sO/8AJrngr/uJf+nG5pNat+n5Jfncu+iX9bs92r85vhz4p8OeG9RceJ/D/wBvtZpYZVuYZBHc2jxsSGjYqwKkEhlxzxyMV+jNflvQhM9A1X4heFfE2o3dz4n8F3E0J+yrZPa6kI7qKOCIRLHJK8TiQMqgsdqncMjHSppPirpmuzXx8a+F5r+CbVv7YtYrK+Ft5MmxUMTFo33xlEjB6N8uc815zRTWmv8AXR/oid/6+X5M9BtviVoFxrH/AAlXiHwc11rkOqS6rBcWl75Ecjs4dY50MbF0RhxtZTjIJ7htx8RPDOtWGkR+KvCep3t9pJuGE9prKW0cxluHnO5Dbuw+Z8cOOB2rgKKS921umw3rfz3Po/8AZa8QXXiv45+JfEl7FHFPqWk3Vy6Rg7VLXNucDPPHvX1zXxl+xj/yVDVP+wBP/wClFvX2bU2UdEVe+rPCf2oP+Za/7fP/AGjXhZZiApYkL0BPSvdP2oP+Za/7fP8A2jXhVUiWFFFFMQUUUUAfZvgL/kRfDn/YJs//AEStaWs/8ge+/wCvaX/0E1m+Av8AkRfDn/YJs/8A0StaWs/8ge+/69pf/QTUFo8rooooAKKKKACuw+H3/L//ANsv/Z64+uw+H3/L/wD9sv8A2egDsK/Of/goz/yW7RP+xVtv/Su7r9GK/Of/AIKM/wDJbtE/7FW2/wDSu7rxs+/3N+qP1Lwe/wCSnh/gn+R8r0UUV8Qf1mFFFFABX7gV+H9fuBX1HDf/AC9/7d/U/n3x2/5l/wD3F/8AcZwHx5/5JRrn/bt/6UxV8h19efHn/klGuf8Abt/6UxV8h1+z8K/7nL/E/wAon8Wcbf8AIwh/gX/pUgooor6Y+PCiiigD6d/Zi/5EK/8A+wxL/wCiYa9eryH9mL/kQr//ALDEv/omGvXq/Lc5/wB/q+p+0cP/APIso/4QooorzD2AooooAK5/4g/8iF4l/wCwPef+iXroK5/4g/8AIheJf+wPef8Aol62w38aHqvzOfF/7vU/wv8AI/Onx78F/A/xE1W01rXbW7ju4FEM8lnez2xu7YB/3EvlOu9Mu3XJGWAwGOej1Pwh4b1fS7DRb7S42sdMuLa6tII2aJYZLdlaEjYRwpVfl6HGCCK2KK/Wo0KUL8sVq7vTd9/19ddz8Nlia0lFOT93Ra7ehmX/AIb0XU9a0vxDfWXm6hopnNjN5jr5PnJsk+UEK2V4+YHHbFYFt8IfAdp4p/4S6HS7kXou5NQSE39w1pHdyKVe4S2L+SsrAnLhM8k9STXZUU3RpykpOKuvL+uy+5CjXqxjyxk7Wtv0109NX97OAsPgR8MtOFtFBpOpyWtncC6gsbnXtQuLKOUPvDC2knaHh/mHyYB5r68/ZV/5mj/ty/8Aa9eBV77+yr/zNH/bl/7Xrx89pQpZZUjTiktNlb7SPoOG69Wvm9GVWTk/e3d/sy7nv1fKn7Ueu+JvDMXjTxB4N0b+1tbsLBZ7Gz8tpPNlFumBsUhnx12qctjA5NfVdfMP7RHh+88Vap4m8P6d4iv9Bu72CKODUrF9s9rJ5MZWReRnBAyM8jI718XlClKpUUN+V7b9PT8z77P3FUabntzq99rWZ8yfCH4g/Fv4ieDvEcnhz4m+CfEmoQ3ot7W6uLCS0utLH2qRJTc2Sc/6hVkiVijFsq543G34K/aEex8K+MdU8U6zF4mHh7WYtG0aaz082N9rNzLCjJbfY2JZJDI5RWwqso3gbQWpPCH7PvxDsW8Q+J9Y+Jdvp/i/Um8izvtI0vyYI4o9Qluw08TTMZxK0hDJvXbGdgOcsdmP9mzw94s1XU/FXxney8Ua7qdxbTK2nxXGmW1msETRxrEqTtIW2ySbmaQk7sAAACvoVHEOK5dHazu/NarfW191u9W7Wfy854TnnzaxvdWWvp006aPo7LVNcz4W+MXxU8c+FvAejefpXh7xV4w1jXLa+uktPtUWn2+nyzBkijLgO52RIGYkcs2OgrC1P4+eMxqfhrw14h+I2meEZEvPEelazqsWkLPHdXGnzQJCyROW8sSJLuIycEkZwK7Hw7+y+nw/0LRR8OvFFvY+INA1vUNXtr2/sprq2mju/MV7aWE3AbaInjXcsiktEHIySKtad+z/AOLfD+oeHvEvhr4jaXF4h0yTWrjUrrUfDz3MF/calNFLM6xR3URiCmIKo3v8uMkkZMRhiHbmvsr69bR21Wi96+ur110LlUwib5bbu2nS8/J9HC2mlump237KPxD1b4jiDVNS1ex1mLT/ABUdNstXtLc2y6jbxSx4maAsTE24spHAOzcAAwr7or4v+A/w8vPBHi+fVda8QR6zrXijxFbanqNzBZfY7cOoihRYod7lFCRLyzsxOSTX2hXkZ1zL2Snvyq/rZX/E9/h5warOntzaf1/Xojn/AB9/yKd9/wBsv/Rq18Y+Ov2XND8b+OLjxHJ4z8Q2Oi61IZ/EGhW80X2a/kCQoCC8bSRB1gjWUI67goxgkk/Z3j7/AJFO+/7Zf+jVrx+nllOM6N5LZ/5fh5CzerOniFyO3u/q/wCrnm+r/s7/AAg1bxR4f8Xr4H0ax1Dw7qEmpxNZaZaxC6maJ4/358ss4Bk8wYIIdVbPFZui/s5eGtH8RWWot4q8QXuhaRqV3rGleGrl7c6fY3lz5nmyIViEzgedLsR5GVPMbA6Y9aor0fY073t/Wn+S+5M8j21Rq1/L8/8AN/JtbHjOj/sveF9NiTT77xp4p1XSdO0m/wBF0HTruW28rRbW7j8uUQMkKu7CP5EaZpCqcc85vaD+z1p+lyeGItc+JfjPxNpvg6SGfRtL1R9PS1glhjMcMjfZbSF5WRT8u92GeSCea9Yopxpxi7ry/Btp+bTbae6CVepNWb7/AI6P0v17nqHwv/5AFx/1+P8A+gJXYVx/wv8A+QBcf9fj/wDoCV2FfNY3/eJep9fl/wDu0PQ5K9/4/J/+ur/zNQ1Ne/8AH5P/ANdX/mahrqjsjil8TCiiimSFXdH/AOQlD/wL/wBBNUqu6P8A8hKH/gX/AKCamp8D9DSl8a9Tpq+T/wDgpP8A8kM0L/sbLX/0jvK+sK+T/wDgpP8A8kM0L/sbLX/0jvK81bnrM/NmiiitCQooooAK/WD9h3/k1zwV/wBxL/043Nfk/X6wfsO/8mueCv8AuJf+nG5qZbDR7tX5b1+pFflvUobCiiiqJCiiigD3v9jH/kqGqf8AYAn/APSi3r7Nr4y/Yx/5Khqn/YAn/wDSi3r7NqWUjwn9qD/mWv8At8/9o14VXuv7UH/Mtf8Ab5/7RrwqmhMKKKKYgooooA+zfAX/ACIvhz/sE2f/AKJWtLWf+QPff9e0v/oJrN8Bf8iL4c/7BNn/AOiVrS1n/kD33/XtL/6CagtHldFFFABRRRQAV2Hw+/5f/wDtl/7PXH12Hw+/5f8A/tl/7PQB2FfnP/wUZ/5Ldon/AGKtt/6V3dfoxX5z/wDBRn/kt2if9irbf+ld3XjZ9/ub9UfqXg9/yU8P8E/yPleiiiviD+swooooAK/cCvw/r9wK+o4b/wCXv/bv6n8++O3/ADL/APuL/wC4zgPjz/ySjXP+3b/0pir5Dr68+PP/ACSjXP8At2/9KYq+Q6/Z+Ff9zl/if5RP4s42/wCRhD/Av/SpBRRRX0x8eFFFFAH07+zF/wAiFf8A/YYl/wDRMNevV5D+zF/yIV//ANhiX/0TDXr1fluc/wC/1fU/aOH/APkWUf8ACFFFFeYewFFFFABXP/EH/kQvEv8A2B7z/wBEvXQVz/xB/wCRC8S/9ge8/wDRL1thv40PVfmc+L/3ep/hf5HxJRRRX6+fg4UUUUAFe+/sq/8AM0f9uX/tevAq99/ZV/5mj/ty/wDa9eNxD/yLany/9KR9Bwt/yNqX/b3/AKTI9+r57+Kv/I+6p/2w/wDRKV9CV89/FX/kfdU/7Yf+iUr43Iv95l/hf5o++4m/3SP+Jfkzk6KKK+rPhgooooA1vCP/ACNei/8AYRtv/Ri19NV8y+Ef+Rr0X/sI23/oxa+mq+Yz7+JD0Ps+F/4NT1X5HP8Aj7/kU77/ALZf+jVrx+vYPH3/ACKd9/2y/wDRq14/VZV/Bfr+iDO/94X+H9WFFFFemeOFFFFAHqHwv/5AFx/1+P8A+gJXYVx/wv8A+QBcf9fj/wDoCV2FfLY3/eJep9pl/wDu0PQ5K9/4/J/+ur/zNQ1Ne/8AH5P/ANdX/mahrqjsjil8TCiiimSFXdH/AOQlD/wL/wBBNUqu6P8A8hKH/gX/AKCamp8D9DSl8a9Tpq+T/wDgpP8A8kM0L/sbLX/0jvK+sK+T/wDgpP8A8kM0L/sbLX/0jvK81bnrM/NmiiitCQooooAK/WD9h3/k1zwV/wBxL/043Nfk/X6wfsO/8mueCv8AuJf+nG5qZbDR7tX5b1+pFflvUobCiiiqJCiiigD3v9jH/kqGqf8AYAn/APSi3r7Nr4y/Yx/5Khqn/YAn/wDSi3r7NqWUjwn9qD/mWv8At8/9o14VXuv7UH/Mtf8Ab5/7RrwqmhMKKKKYgooooA+zfAX/ACIvhz/sE2f/AKJWtLWf+QPff9e0v/oJrN8Bf8iL4c/7BNn/AOiVrS1n/kD33/XtL/6CagtHldFFFABRRRQAV2Hw+/5f/wDtl/7PXH12Hw+/5f8A/tl/7PQB2FfnP/wUZ/5Ldon/AGKtt/6V3dfoxX5z/wDBRn/kt2if9irbf+ld3XjZ9/ub9UfqXg9/yU8P8E/yPleiiiviD+swooooAK/cCvw/r9wK+o4b/wCXv/bv6n8++O3/ADL/APuL/wC4zgPjz/ySjXP+3b/0pir5Dr68+PP/ACSjXP8At2/9KYq+Q6/Z+Ff9zl/if5RP4s42/wCRhD/Av/SpBRRRX0x8eFFFFAH07+zF/wAiFf8A/YYl/wDRMNevV5D+zF/yIV//ANhiX/0TDXr1fluc/wC/1fU/aOH/APkWUf8ACFFFFeYewFFFFABXP/EH/kQvEv8A2B7z/wBEvXQVz/xB/wCRC8S/9ge8/wDRL1thv40PVfmc+L/3ep/hf5HxJRRRX6+fg4UUUUAFe+/sq/8AM0f9uX/tevAq99/ZV/5mj/ty/wDa9eNxD/yLany/9KR9Bwt/yNqX/b3/AKTI9+r57+Kv/I+6p/2w/wDRKV9CV89/FX/kfdU/7Yf+iUr43Iv95l/hf5o++4m/3SP+Jfkzk6KKK+rPhgooooA1vCP/ACNei/8AYRtv/Ri19NV8y+Ef+Rr0X/sI23/oxa+mq+Yz7+JD0Ps+F/4NT1X5HP8Aj7/kU77/ALZf+jVrx+vYPH3/ACKd9/2y/wDRq14/VZV/Bfr+iDO/94X+H9WFFFFemeOFFFFAHqHwv/5AFx/1+P8A+gJXYVx/wv8A+QBcf9fj/wDoCV2FfLY3/eJep9pl/wDu0PQ5K9/4/J/+ur/zNQ1Ne/8AH5P/ANdX/mahrqjsjil8TCiiimSFXdH/AOQlD/wL/wBBNUqu6P8A8hKH/gX/AKCamp8D9DSl8a9Tpq+T/wDgpP8A8kM0L/sbLX/0jvK+sK+T/wDgpP8A8kM0L/sbLX/0jvK81bnrM/NmiiitCQooooAK/WD9h3/k1zwV/wBxL/043Nfk/X6wfsO/8mueCv8AuJf+nG5qZbDR7tX5b1+pFflvUobCiiiqJCiiigD3v9jH/kqGqf8AYAn/APSi3r7Nr4y/Yx/5Khqn/YAn/wDSi3r7NqWUjwn9qD/mWv8At8/9o14VXuv7UH/Mtf8Ab5/7RrwqmhMKKKKYgooooA+zfAX/ACIvhz/sE2f/AKJWtLWf+QPff9e0v/oJrN8Bf8iL4c/7BNn/AOiVrS1n/kD33/XtL/6CagtHldFFFABRRRQAV2Hw+/5f/wDtl/7PXH12Hw+/5f8A/tl/7PQB2FfnP/wUZ/5Ldon/AGKtt/6V3dfoxX5z/wDBRn/kt2if9irbf+ld3XjZ9/ub9UfqXg9/yU8P8E/yPleiiiviD+swooooAK/cCvw/r9wK+o4b/wCXv/bv6n8++O3/ADL/APuL/wC4zgPjz/ySjXP+3b/0pir5Dr68+PP/ACSjXP8At2/9KYq+Q6/Z+Ff9zl/if5RP4s42/wCRhD/Av/SpBRRRX0x8eFFFFAH07+zF/wAiFf8A/YYl/wDRMNevV5D+zF/yIV//ANhiX/0TDXr1fluc/wC/1fU/aOH/APkWUf8ACFFFFeYewFFFFACMyopZmAUDJJPAFcR4/wDGfg9/AniNE8V6MzNpF4ABfREk+S/H3q7aSOOaNoZo1eN1KsrDIYHqCO4rhf8AhQfwK/6It4D/APCcs/8A43V05+zmp9nczq0/a05U+6a+8+MP+Ei8P/8AQd0//wACk/xo/wCEi8P/APQd0/8A8Ck/xr7P/wCFB/Ar/oi3gP8A8Jyz/wDjdH/Cg/gV/wBEW8B/+E5Z/wDxuvrv9bZf8+v/ACb/AIB8L/qNH/n/AP8Akv8A9sfGH/CReH/+g7p//gUn+NH/AAkXh/8A6Dun/wDgUn+NfZ//AAoP4Ff9EW8B/wDhOWf/AMbo/wCFB/Ar/oi3gP8A8Jyz/wDjdH+tsv8An1/5N/wA/wBRo/8AP/8A8l/+2PjD/hIvD/8A0HdP/wDApP8AGveP2W/Fnha2/wCEm+0eJdKi3fYsb7yNc/6/1Ner/wDCg/gV/wBEW8B/+E5Z/wDxuj/hQfwK/wCiLeA//Ccs/wD43XHmHETx+Hlh3Tte2t77NPt5HoZXwpHLcXDFKrzct9OW26a7vudF/wAJr4N/6G3Rf/A+L/4qvAPij4r8LSeO9TePxJpTqfJwVvIyD+5T3r13/hQfwK/6It4D/wDCcs//AI3UT/s8fACRi8nwN+HzsepbwzZEn/yHXj4DGfUqjqWvdW/I93M8B/aNFUua1nf8Gv1Pn3/hKPDX/QxaZ/4Fx/40f8JR4a/6GLTP/AuP/GvoD/hnX9n3/ohXw9/8Jiy/+NUf8M6/s+/9EK+Hv/hMWX/xqvW/t/8AufieH/qv/wBPPw/4J8//APCUeGv+hi0z/wAC4/8AGj/hKPDX/QxaZ/4Fx/419Af8M6/s+/8ARCvh7/4TFl/8ao/4Z1/Z9/6IV8Pf/CYsv/jVH9v/ANz8Q/1X/wCnn4f8E8U8J+KfDC+KtGZvEelgDULckm8jwB5i+9fSn/Ca+Df+ht0X/wAD4v8A4quXX9nf9n9WDL8C/h6CDkEeGLLIP/fqpv8AhQfwK/6It4D/APCcs/8A43Xl4/G/XZKVrWPZyvLf7NhKPNe7H+O/Gfg9/Cl8qeK9HZj5WAL6In/WL/tV5H/wlfhb/oZNK/8AAyP/ABr1n/hQfwK/6It4D/8ACcs//jdH/Cg/gV/0RbwH/wCE5Z//ABujC454WDhy31uPG5asZUVTmtpbY8m/4Svwt/0Mmlf+Bkf+NH/CV+Fv+hk0r/wMj/xr1n/hQfwK/wCiLeA//Ccs/wD43R/woP4Ff9EW8B/+E5Z//G66f7Xf8n4/8A4/7CX8/wCH/BPJv+Er8Lf9DJpX/gZH/jR/wlfhb/oZNK/8DI/8a9Z/4UH8Cv8Aoi3gP/wnLP8A+N0f8KD+BX/RFvAf/hOWf/xuj+13/J+P/AD+wl/P+H/BKfwy8ZeEI9BnWTxVo6n7Yxw19EP4E/2q67/hNfBv/Q26L/4Hxf8AxVc7/wAKD+BX/RFvAf8A4Tln/wDG6P8AhQfwK/6It4D/APCcs/8A43XmVqntqjnbc9nD0vYUo073sVr3xl4QN5OR4r0f/Wt/y/Rep/2qh/4TLwh/0NWj/wDgdF/8VV//AIUH8Cv+iLeA/wDwnLP/AON0f8KD+BX/AERbwH/4Tln/APG61WJsrWMXhE3e5Q/4TLwh/wBDVo//AIHRf/FUf8Jl4Q/6GrR//A6L/wCKq/8A8KD+BX/RFvAf/hOWf/xuj/hQfwK/6It4D/8ACcs//jdH1p9hfU13KH/CZeEP+hq0f/wOi/8AiquaP4z8HjUYifFejgfN/wAv0X90/wC1T/8AhQfwK/6It4D/APCcs/8A43R/woP4Ff8ARFvAf/hOWf8A8bpSxHMmrFRwvLJO50X/AAmvg3/obdF/8D4v/iq+Vv8Ago54o8NX/wAENDhsPEWmXMi+KrZikN3G5A+yXYzgHpyPzr6H/wCFB/Ar/oi3gP8A8Jyz/wDjdQXf7Ov7Pt/GIb/4FfD25jVtwSbwxZOAemcGLryfzrnWh1n4yf2jp/8Az/W//f1f8aP7R0//AJ/rf/v6v+Nfsh/wy9+zP/0bv8Mv/CR0/wD+NUf8Mvfsz/8ARu/wy/8ACR0//wCNVXMTY/G/+0dP/wCf63/7+r/jR/aOn/8AP9b/APf1f8a/ZD/hl79mf/o3f4Zf+Ejp/wD8ao/4Ze/Zn/6N3+GX/hI6f/8AGqOYLH43/wBo6f8A8/1v/wB/V/xr9U/2JvFnhWz/AGYvBltd+JtKglT+0d0cl7GrDOoXJGQTnoa73/hl79mf/o3f4Zf+Ejp//wAaq9bfs9fAGzhW2tPgd8P4Ikztjj8M2SqMnJwBHjqaTdxpHTf8Jr4N/wCht0X/AMD4v/iq/MP+3NF/6DFl/wCBCf41+jX/AAoP4Ff9EW8B/wDhOWf/AMbo/wCFB/Ar/oi3gP8A8Jyz/wDjdJOwNXPzl/tzRf8AoMWX/gQn+NH9uaL/ANBiy/8AAhP8a/Rr/hQfwK/6It4D/wDCcs//AI3R/wAKD+BX/RFvAf8A4Tln/wDG6LhY/OX+3NF/6DFl/wCBCf40f25ov/QYsv8AwIT/ABr9Gv8AhQfwK/6It4D/APCcs/8A43R/woP4Ff8ARFvAf/hOWf8A8bouFj5c/Y58S+HLT4m6nJdeINNhQ6DMoaS7jUE/aLfjJNfYv/Ca+Df+ht0X/wAD4v8A4qud/wCFB/Ar/oi3gP8A8Jyz/wDjdH/Cg/gV/wBEW8B/+E5Z/wDxukC0PMP2mvFnhW4/4Rv7P4m0qXb9szsvY2x/qfQ14d/wkfh7/oPad/4FJ/jX2B/woP4Ff9EW8B/+E5Z//G6P+FB/Ar/oi3gP/wAJyz/+N07hY+P/APhI/D3/AEHtO/8AApP8aP8AhI/D3/Qe07/wKT/GvsD/AIUH8Cv+iLeA/wDwnLP/AON0f8KD+BX/AERbwH/4Tln/APG6LhY+P/8AhI/D3/Qe07/wKT/Gj/hI/D3/AEHtO/8AApP8a+wP+FB/Ar/oi3gP/wAJyz/+N0f8KD+BX/RFvAf/AITln/8AG6LhYm8CeM/B6eCPDyP4r0ZWXSrQEG/iBB8lf9qtDWPGvg06RfAeLdGJNtL/AMv8X90/7VZP/Cg/gV/0RbwH/wCE5Z//ABug/AL4EkEH4K+AyD1H/COWf/xukM4T/hLvCf8A0M+k/wDgbF/8VR/wl3hP/oZ9J/8AA2L/AOKrt/8Ahnv4B/8ARD/AH/hNWX/xuj/hnv4B/wDRD/AH/hNWX/xugDiP+Eu8J/8AQz6T/wCBsX/xVH/CXeE/+hn0n/wNi/8Aiq7f/hnv4B/9EP8AAH/hNWX/AMbo/wCGe/gH/wBEP8Af+E1Zf/G6AOI/4S7wn/0M+k/+BsX/AMVXX+APGXhBPt+/xVo658rGb6If3/8Aaqx/wz38A/8Aoh/gD/wmrL/43Tk/Z/8AgMmdnwS8Arnrjw3Zj/2nQB0n/Ca+Df8AobdF/wDA+L/4qvzx/wCCh/iDQb/41aLNY63YXEY8L2ylorlHAP2u74yD15Ffdn/Cg/gV/wBEW8B/+E5Z/wDxuqt3+zb+ztfyCa++Afw5uJAu0NL4WsXIHpkxdOTXFj8J9do+yvY+p4P4k/1UzNZj7PntFq17b+dmfj5/aem/9BC2/wC/q/40f2npv/QQtv8Av6v+Nfr5/wAMwfs0/wDRvHwz/wDCSsP/AI1R/wAMwfs0/wDRvHwz/wDCSsP/AI1Xif6uf9PPw/4J+tf8R0/6gv8Ayf8A+1PyD/tPTf8AoIW3/f1f8aP7T03/AKCFt/39X/Gv18/4Zg/Zp/6N4+Gf/hJWH/xqj/hmD9mn/o3j4Z/+ElYf/GqP9XP+nn4f8EP+I6f9QX/k/wD9qfkH/aem/wDQQtv+/q/41+1//Ca+Df8AobdF/wDA+L/4quM/4Zg/Zp/6N4+Gf/hJWH/xqtH/AIUH8Cv+iLeA/wDwnLP/AON16mW5b/Z/N71+a34X/wAz894746/10+r/ALn2fsuf7V783L5Lbl/Exfjp4x8IzfCvW4ofFOkSOfs2FW+iJP8ApMXbdXyV/wAJF4f/AOg7p/8A4FJ/jX2f/wAKD+BX/RFvAf8A4Tln/wDG6P8AhQfwK/6It4D/APCcs/8A43X2WV548souioc13fe3RLs+x+L51w2s4xCrupy2VrWv1b7rufGH/CReH/8AoO6f/wCBSf40f8JF4f8A+g7p/wD4FJ/jX2f/AMKD+BX/AERbwH/4Tln/APG6P+FB/Ar/AKIt4D/8Jyz/APjden/rbL/n1/5N/wAA8j/UaP8Az/8A/Jf/ALY+MP8AhIvD/wD0HdP/APApP8aP+Ei8P/8AQd0//wACk/xr7P8A+FB/Ar/oi3gP/wAJyz/+N0f8KD+BX/RFvAf/AITln/8AG6P9bZf8+v8Ayb/gB/qNH/n/AP8Akv8A9scP+zP4u8KW/gS/S48T6TEx1eUgPexKceTDzy1e2WV/Y6nbrd6dewXUDEhZYJBIhIODgg4ri/8AhQfwK/6It4D/APCcs/8A43XV6B4c8PeFNMj0XwtoOnaPp0TM0dpp9qlvChY5YhEAUEkknjkmvl8ZifrdeVe1uZ3sfZYDCfUcNDDp35Va+xo0UUVzHYFFFFABRRRQBm+JJtet/D2pz+FbO0u9ajtJm063vJTFBLchD5SyOoJVC2ASASBmvkrxN+0R8b/g1e+NtF8TeKPDPxC1Dw/4Li1q9Njo7WUGg65cXMUFpYyskreZFL5rSBWKyhISxOHBH1f4x0vXtb8Kaxo/hbxEugaxfWM1vY6qbQXX2Gd0KpP5RZRIUJDbSwBx1r518FfseeM9F+FPiP4L+L/i9oWseHfEenzpPcaf4Pey1STVXdHXU7i7lvpzczB03EOvzHaMqqhalfE29rffpJWXZ7O/dRV7cxelorzXyV07vvs1bs297GX4z+PHxs+CEvi/wH4u8QaB4w8RLoOjar4b1RdHNhElzqGpDTWiuIUlbfHFM8UilWVipZScjdXT6Trn7Qd34v8AGHwOu/jD4ct/EOgafpPiSx8VS+EhIkthdNcxTW8tmLpEDJLbErIJB8rAFSQSTUv2VfFvj+z8Xap8XfijYal4q17R9N0XS9S0TQWsbfSY7C6N3BMIJbiYyytc7JXzIqkIFUKOa1bb9nrx/q+lfEzVPHHxU06bxt8RfD8fhmPVtH0F7S00iziinWLyrd7mR3ffczSMTMMlgBtC8ud+R21lr5J78iXZrTmel1dNsiC97V2Xu+bWkedvun73KtbPXTS1/wDZX8UfFbxx4N1Pxj8RfGOl+I9K1LUXHhe+s9C/sprrTo8p9qeHzpcLK4Zo/mz5YRjgvtX2usvwr4d0/wAIeGNI8KaTEsdjo1jBp9sirtCxRRhFAHbhRWpWlTl5rR1S0v3tpd+b3fmRTvy3krN623tfW3y2QUUUVBZ8/ftL+MfjR8P9N17x9oHxA8KeEPCfhvRkubJL3Sm1G617V2ZwtkyeYhjRsQxoIt0jvMcEbQDwniv4+/H67074ieP9Al0Tw3YfB/R9MvtY8NXulm6l1S7k0+O/vbdrnzFMAjilWKMopO8FmyPlru/i5+zt8UviF8ZNI+KugfGXQdNtfDlmsWiaHrXg59WttPuyT5l8mL6BTcMCFDshKKMKRliaXjn9l7x94ru/Flpp/wAW9M0/RfifYWFp47gPhxnnupYIFt5prCT7UFtTPCojZZFn2AAqSes078j730v0d3Zvumt1rb3bL4mVLlc1f4ba267aLs130v72vwnK6z+0T8W57bxd8bdB1zRYPAPgnxjZeGJfDk2kl7jULRpLWK6ujd+aDHKr3TGNQm3EIDAlsinqH7UnxDt/2j5Ph6ninQl8vx5b+FI/CJ0piZtKktVlbUTqnmeWtwMswtz82ECbCzBq7fW/2UdevtX1zw7pHxFsLD4Z+KvEtl4q1jQG0NpL83MBgZ4ILzzwkcEz2sTOGhZh84Vhu4Ln9lbxPNqd74bj+JWnJ8O9Q8br49n0w6Cx1cXwu1vDbrffaBGIDcIGyYDIEygbGGGlJxU6beyte/8A3D5vk7VLeTdrNxaznzezmvtO9vS07fNe5fbpdtKSf0bRRRUlBXNfEdviCvgzUV+FkekN4okVIrB9WL/ZISzqryyKmGfYhZwgK7ioXcucjpa4f41eB/F/xJ+GWt+BvA/xDl8D6trEK2ya5DZG6ltYiw80IiyxEMybkDhwV3bhyBUzvy6K/wCH4/5a9tSoW5ld2/H8D5zn/aE+Muh3nin4b2HjLQPF1/H4u8P+DdG8ZLofkW1tqF+XN7BNBHKY55LSOMPhHUbpUR+VOdHUPjt8aND1TUfgVP4i0O88cDx1pXhWx8UNo+yEWF7p735upLMS7TPHHBcRhQ4RmCMQBlT0Ol/sr+PLT4W2nw3uvij4UgHhjUdM1nwfNovgltPh0q9s5jLvnia+lN2sudr/ADxudzksWbIln/ZZ8W6lZaj4v1b4maYfife+LbHxhBrdvoLpplrPZ232WG1Fk1wZGt/s7So2Z95MrMGHAq42T97XVX6XjeneyWz0qednbmbsyHdr3dPddutpWnZvuvg+d2kkcXc/tA/GSHxZafAXUvGvhvSPEMfja78N3vjefSALdrSPS4tRt9lq0ojW6mWYRYLlP3UjKvIUe2fs3/Fa9+LXgXUtR1TUdL1O/wDD3iHU/Dd1qWloUtNQe0mKLcxJufaHQoxUMwDFgCRiuEv/ANlnxjqHhbUm1Dx/4V1jxV4i8UnxR4gXWvB6X3h/Uj9mW2jtG0+SfzFiijjhMbifeHj3EkMVr1L4I/Caz+DXgYeFIdSTUbu6v7vVtSvI7RbWOe8uZTJIY4FLCGIZCJGGbaiKMnGSU9E+fflXzlaF35L4lZWTbvbqE+nJ3f8A4Deen4w9Et90d9RRRSGFfNPx6+Ifx++GWrzeLrHxV4Wg02bX9N0Xwp4MXTGur3xMJmiE+6fzFeGYb5mUIhSNId77gTj6Wr501j9nD4x3Px21b43aP8dPDYnuUSz0mz1fwNJqD6JYAASW9rL/AGhGqGQgtJIIwzkgH5VCgh/Fi3t17brp57dUld2bSTJfw5W3/r8t9LN6K6TbXN3Xx5+MSXGo/F+LW9DTwHpfxITwG/hptKJuJLT+0E06S9+2eZkTC4cuE2bPLXbjJ3V2dj8ZvijB+0r4g8A+LvDOnaN4O0zwTe+IdNSO5Fze3xgvY4ftMrKNsSspbZECxwcuQTtWldfst+Jp/EV1o6fEqxT4a3/jSPx7c6CdDY6gb9Z0ujbre+fsFs10gmIMBfqgbBzXpF/8JLfUvjO3xZu9YDwSeD5/CUmlG2++kt0k5m87f6Js2bO+d3aoSmqUbfFaW/f2SSb7/vb233vta1rl558211a3b2l7eX7u1/S12738c+EXxn+NF5rXwj8Q/EPXdC1HQPjbYXV1aaXZaUbaTQJhaG9to1n8xjcKYFdHLqDvAZcA7a+pK+ffhb+zN4t8F+IPA58XfE2x8QeGvhZZ3Vl4PsLfQ2s7pFmi8hJL2czyLO8VvmJfLjiB3FiM8V9BVvUcG/c21t3Svpfu/O76dTKPN9rfr2b6tdl5WXXQKKKKzKOL+KkXxRutCs7D4Uanouk391qEUd/quqQmddPsMMZZooMqJZeFVVZgo3FjnbtPzj4U/aB+M/jo+Hvhr4f8YaFJfeIvGWtaLp3j6LQ91tqGj6baLNLdwWhl8tpDM32cOHMR8t3UHgV7Z+0j8HvF/wAcvAEfgLwt8So/B9vcX0U2rPJpT3yalZpktZSLHcW7rFI23ftfLKCvRjXKz/s+fFRtF8H30XxT8Ix+L/h7qU1x4cu7TwS9npUeny2n2aSwlsUvSxQqch0mQqVTC/KcqGjk5bf/ALOvklZ6dU5b+6VLpbs/ylZerbWuytH+9bmNY/aC+ONj+zR458XaF4c0HWvHHgLUNf0XVNRkk+x6fENNErfb/IJd2LxrGRApI8x8FlQFhuftEfGj4w/Dz9nfTviP8PPDmlXt/Lpdnfarqt/cKkGnrJ5AYpbgFppHMrBF+VFwSzcBW6XSP2eJbL4B+MvhBqPjL7XrHjyLWptZ19dP2I1/qfmGWZLbzPljTzAFj8wnaigvnJrZ+JnwX/4WL8B7r4Jf8JL/AGf9p0yz07+0/sfm7fIaI7/J3rnd5XTfxnqcc3Cyvz6v936NpPnt2Tdn037KyjRzjb4b1PubjyX7tRv3tbz19NoooqRhRRSHODtIB7EihgfM7/Ej4+eDPjD4J8O+NvFXhbVZfGuo6l9s8G6VpjGTRNFgjmaLUBe+ZvfaUgRzJGEd5yqBSorL+GHx1+MuqXPwp+I3i7WtDvPCXxl1G7sbTQbbSjBPogNvcXNky3Pmkzlo7YrLvUDdICu0Lg9D8If2bvjB8NPH2r+NNa+OXhvxOfE+oPd6/NceB5ItTvoDu8q1S8OoOIYYgQsaLFsUA/Llixl+Hn7L3ijwjrvgqw1z4l2OreBvhleXt94T0iHQ2t71JJ45Yohd3RndJlgiuJUTZFGWyrMSV5Keiipb6fJfaXW7tblbu73d0rIVXWU+XbW3m9bPyV912to3cb8Pfi1+0D4x8WfGvwvqHg/w3pWu+FLLSpfCmizXxmiSS6t7h0+23Ma/MzNHGWEYKqPlVm5Y3Pgv4++KUvxo8UfCPxn420bx1a6DodnqN/rGm6P9gGk6pNIwOnOFkdHJiAlUZEiLjfncprodY+CPiY658WfFPg74lnw/rXxK0zTbCyvV0rz20SS0gliE6jzl85iJiwHybSo+9VH9nH4HePvgXpP/AAiusfEXw1r3h+OFmjt9O8JSaZdy3ruGku7m5kvrhriR/m3lhuZmzu4xTp/xG3tyr5uzXys9b9XbpcutZwSjvf7tn8+q8ld72PaqKKKRIV5r8ZpfimkOnP4H8beHPBXh+1ju73xJ4j1W1F1JZwxRgxrFC7JFhjuLyO3yqnAJbK+lV4l+0l8A/Gvx2bwxZ6J8TtM8P6JoV49/qGi6n4cfVrLWZxt8j7Si3dvvjiYM4ibcjMVLA7QKiabsl/w3n0vbtfXZ6XKjZav+vLr9/Tc8w8BfHH4//GpPBfg3w9r2h+ENZvvCmo+K9Q1qbw+9wmo28V+bSweG1llUwR3KD7Q25mYKVVSM7qu61+038YtS+Dvwk+JHhbwbo1pbeLdY0Kx8T6lPdbktXuNTis7i2tLfl3ZmMhDuQqJ3ZsY7XWvgZ8Zp9X0D4g6H8YvDNt4+0/Rb3w3qWoy+D5Dp19p886yxbLNb0NDLCyKVbznViWyuGwNO5/Zr0xPgn4J+C2j+J5rW18G6poepi/ntRNJePYXsV0+5Q6hWmeNssCQpfOGxg6pr3X/fi35rnlfZLTk5bpJXa0W94l9q38rt5PlX/t17N3snq72tyH7VfxS+M3wbtdR+Iel+NPC+i+G9Ngto9F0qbRp7+bXdQZmMsN5cZRNPgwEVZd21dzO7gAJX0hZTtdWcFy6orSxK5COHUEgHAYcEe/evHPi78GPip4+vvEmn+GPjHbaT4V8a6Oui6zpOp6I2otZx7XSSbT3FxEsEkkchVvMSVdyq2OCp9Z8PaJZeGdA03w5pvmfY9Ks4bG38xtzeXEgRcnucKMmph8Dv30/G/wCltdna0bO7n8a5e2v4W/W+m+t3dW0KKKKAKuqSajFpl3Lo9tDcX6QSNawzSGOOSYKdiswBKqWwCcHA7GvkXxD+0H8cvgrqniGy8eeJPDHju/0f4fX/AIu1zTtK0lrOLw1qEfl/ZLVphK5khnZ5VUSASkQFxwSB9aa/aatf6FqNjoOrJpep3FrLFZ30lt9oW1nZCElMW5fMCsQ23cM4xkV83fDz9j/xx4b8AeKPhX43+MWh+JPDvjLTr631u4tvB8llrGoXtym03099JfTmWVc5wY8cKq7VUCs2pXlb+V283aSSXbVp3fVJKyu1acVy3/mV/S6vfvpdWXdt3sk97wL4/wDjZ4T+I83wx+I+q6V46v8AVfBUni7SW0zTU0pxdQzJFPYfPKyGMtNCY5GII+beTwag+FP7Ruv2vwx+JnxE/aEXSdFk8E+L9Q0ZrPSWa4SKKKK3MNrExVWuZmebYCFBd2AVQMCun+FvwX8d+H/HrfEv4r/ETTPFWuWfh+PwvpZ0zQ20yCGzEolllkV7iYvPK6RFipVAIwFXk1XT9lP4d65oni7w18TIF8V6X4m8cXHjiG3PnWRsbmSONEQPDKGcp5ZIfK53fdGM1s93brGS9H7VONvP2ffqrN3bvFO3L7+94/P92+b5c/bvdKySTP2UfjB8QfjP4T8Wa78SvDNv4d1TSfF1/o8Wkx8vZW8UcLRxTNkh5V8wh2GBuzgACvbq8e/Z4/Zm8Hfs5nxl/wAIpcSzr4t12XVgHec/ZbcgCK2zLNJvKfP+9+Vm3cj5RXsNOTi1Hl/ljf15Vf8AG9/ze4lfmlf+aVvS7t+G3l22CiiioGeG/tF+Jfi74PstT8Y6F8R/CvgPwX4c0OS/n1HUdMOo3N/qW8iO1MRdAkRAQDYWlkeQKu3HzeZaj8ef2ifFeleKvEXh19D8G3Pwx8D6R4l1vQdQ0hrt9S1O6s5LyeyaQyq1vEkcYQFQX3uSSQu0+h/G39nn4lfFL4peG/iDoPxf0PStN8K2+7TdA1nwi+r2kWoliTqGFvYFaYLtRCyN5fzFcMxNUPHH7NHxM8S3niK60X4w6RpjfETw5ZeHvHTnww8jXZgjkia7sB9rAtJHimePbJ56qNh5K8wlL2b5fibdr9Pis3vdO606Wjp8RonD2i5vhsr266xul2aSevVt6r3bzeIvjn8Tpfil8F9P0Hwvp2n+A/iBP/pWpXN0Jby8aTSbi8SGGFR+6RDEu6RzuY4Crtyx4u1/aI8d6z+0Pr3h29+JsPhHwbpHjK38K2FrdfDy9u7fU5RBAZIm1kSJbW8sszyxxqwJ+VeCWUH3LxL8GbHWdZ+F1/pmr/2bZ/DHUXvLe0+zeb9qiOnT2Sxb96+XtE4bdhs7MYGcjkvE/wABPiT4y1xtF8T/ABgt9R+HreJ7bxSulz6Ix1ZHt7hLiKxW+E/li1WaNGH+j+ZtGzf/ABVqnFYi6+C7tfs3DXrqlzJKzXfW18Pf9ik/i5Vf1Snf73y3d15abe6UUUVJZ5R+098QPiV8Mfg14k8ZfCzwzp2q6vpem3l60+o3YhttPiht5JWndAC8xGzasSj5mYbmVcsOH8Q/tML4A+Jfw00rx7riWXh7xV4DvNavDDpc1zI+opJYiMqIEd1XbPNxjb056V7P8U/BH/Cy/hp4r+Hf9p/2b/wk+i3ukfbPJ877P9ohaPzPL3Lv27s7dwzjGR1rm9L+DH9m/Efwb8QP+Ek8z/hEfB114T+yfY8favOktH+0b9/yY+yY2bWzv+8NvKppqprtdfdyVFb/AMCcPnrstCprFcvZ/wDpVNr8FP5aaN64X7Pfxtf4z+KPik9hqa33h7w54htdO0R/sMlq4gbTraaQOsiq5PmyScsBxjHGK5HX/iJ8fvBHxa8G6b4j8U+Fr/8A4TfxTc6dB4H0/TGee10GMSH+0/tnmb98aJE8paMR5l8tcNtY+u+Avhj/AMIP40+IXi/+3Ptv/Ceaxbat9n+zeX9i8qxgtfL3bz5mfI37sLjdjBxk+W/Dv9nD4yeBfivrnxOvPjp4b1yXxLqf2jVGvPA0h1BtOD5j06C7OokQQxr8qhYtucuysxJLh8dPsoq99VdKN0/V3u0tr21aYnf2c11bdvR81n8tNOrtfS5zngj49fGHUpvAPxY1vXNEn8D/ABK8Y3Xha28OxaSY7jTLcvdR2dyLvzSZZGa1UyKyBcTHaF286En7SnxP8KeJ/jnffEjwhpml6R8OPB9l4l0XSLe7FxcSo5v8m5nUbQ8htU+RNyopHzMd1a/hP9lrxL4f1/wzpOofEiwvfh14I8SXnirQNDj0Nor9LqYztHDcXhnZJIYGupSgWFGPybmO3nrvEv7Pej+MPFfxK1rxDrcs2mfErwnZeFLqwitwj2sUH2vdMsxY7mYXnA2DaYwctnAzmpeytHf3reS5Va/eSlfW7Wu/bW8Pau+3u/P33e3Zcluz073vwf7Nvxn8feN/HL+HvGPxC0jWlvvDsetrYy+EdQ8P3MMpkRWewNymzULD59vnBy4YIfmWQEfS1eM/D74J+PdN+IWk/EP4qfEjSvE154X0Gfw7oUel6C2mKIJ3haa4ud1xN5s7i3iHyeXGuGIX5uPZq6JuLS5fP/0p2/8AJbd/U56akr83l+Sv+N+3oFFFFZmgUUV8vfE34rfFHwj8SNcvtU8U634f8J6dqdjb6Vf2WhWmq+HGgKw/aY9WliV760m8x5V35hijUxMSw3UL3pqHf/gf5g9IuXY+oaK+ZdX/AG0ToWlT+LdT+GEy+Gb+21ubw3fR6wrz6k2lyFJ1ng8ofZRIFd4iHlyqfOI2IU9P4w/aXvdD+Jj/AAs8PfD9dV1NdVh07z7nVxaW4RtMk1GSZiIZGG2KJ1ChSWbbyoJITkox5nt/wba9vO+270HZ3a9fw7d/ke50V813n7Xuv6R8ObD4n678G5rLRPFf9nHwhcLrizi/+2u3lJdpHCZbR1iXznEcdwoQ4DM/yV6T8Fvi7q3xf0OLX28DzaJaxyXlneNPcSfLdwyqqiBZYYnmgkRjIsxWM8BSgOcUottrtv5W79t1967omTUbX67ee+3daPXyfZnpdFfLPib9rCLRv2qLX4fL4z0KLwrZajZ+ENR0uTZ9tk1a8heZLpG+95Ubmztyo4LXMhP+rqbxD+2vceHNOi8S3XwkuJ9A124v7Twtcw61GbjU5rO9S2lWeFogtqH3PJGfMkyqHf5ZIFTF88VJbO/4Wfpqmmu6a66FSXLJxe+n43/Jpp9rPpZn1BRXkmkfF/xJr3gz4mPqXhm38OeJ/h+11Zzw29//AGhbGYafFeQyxytFEXUpPHlWjXDBhyME/P8A4b/a48ZfDvTdJ8S/Ee+8Xa7puseEItUSDX/Dtvpb3Wry3FlDDDp8tvEqywlrtjJvRmRPLZd2StEWpNryT/8AAlJr71F/OyBqyT7tr7nFP/0pfifbdFfNPh79rrxR4tudN8N+HPg35/iTULzUrXy7nWJ7PTSlnbQXBmiuprJZZY3WcID9nUiRSpG3564Ky/a/8Y6n8W9D8S6mLvRvhtqGh6VqMWn28trNIRdaRqeoSPchrYyllGnlFEU6AFASH3naSahrLRafim199vvCKcleOu/4OzPtOivj6w/bb1rxhqXhC3svB1z4attU1zTJZ7nbNdwz6VcQ3LSQO81tCIrpTFGzJGZFw3ySsN2PQfhH8dPH/wATPi1plhq3hSHw/wCFtc8CL4q0mEXyXctwkt1GsMkrCNDDKIm+aIF0G5cOxzi4wlJ8turX3RcvxSaXW6fRXIlJRV/JP5Slyr8bN9LNdXY+gKK+VvD37WsWqftQ33gRvGWhz+Fbm+vvCenaVGY/tserWUCTPdM33vLlcXluAeA1tGR/rObFp+2jqg8L6d4m174W6dosXiPwzbeKNBN74tgihlt5Lq3t2W7leFRAytdROFiE7upwqmT93URkpqMl9rVfc2vvinL03s9C2mpOL6f52/PT18tT6hor5C0j9tnUdU8QaD4lufDf2TwqdN1OLX7SKfzFs57bXLPTjfpNJDHI8CLO0hDRxnYSSoK4qTxT+1v40uPEV9d+H/D8dl4Ki0qW4tL+K7je9u3j1+HTRcIkkLRiGQFyASSUfcDnGKhFz5Lfa5rf9u3v9/Lp3+TtMmoKTf2Wk/WVl+Devb5q/wBc0V88Xf7UfjVfCGrfEjSvgVe6l4PiluIdL1O31gSySmDUFs3lvLaOB5raHmScPEtyRFC5dUbCn1b4RfES3+K3w90nx3bQWEK6ksm6Ow1WHUbdWSRozsuIvlcZXPIVxnDojBlCj70eZf18hy912f8AVjsaKKKACiiigAooooAKKKKACiiigAooooAKKKKACiiigAooooAKKKKACiiigAooooAKKKKACiiigAooooAKKKKACiiigAooooAKKKKACiiigAooooAKKKKACiiigAooooAKKKKACiiigAooooAKKKKACiiigAooooAK818Qfs8fCvxN4hv/ABFqmlapv1e4iu9VsLfXL6303U54goSS6so5lt52xGgJdDvCKH3AAD0qihaPmW4bqx5M37LHwOlu9Zubrwlc3MWuW2oWk1ncaxeyWdtHfPvvPslu0pjtDM/zO0CoxPIIq94V/Zz+Evg/XIvFGmaJqVzrUV5/aB1HU9dv9QuJLj7I1nvd7iZ9/wDo7tGAcqBjABAI9LooSsuVbWt8t7egPV3fr83ueOW/7I/wJtbS5sofDOqeXIkEVmzeIdRaTSY4Z/PhTTnM+6wVJcOq25jAwo+6oA7jwX8MfCvgGKCLw62tfuUuFZr3XL28Nw88ollmmE8riaUsoxK4LquVUqpKnq6KE+XRf1/w/UH72rOLl+Dnw3m8F6t8PZfDm7QtcvrjUr+A3k/mTXc9wbmSbzt/mq/nHerK4KYULtCqBzDfsp/AyTUrzU7nwneXH2uWadLWbW757SzkmuUuZ2tYDN5dqZJ4kd/KVNxBByCwPrdFC91prpp8geuj73+ff1Odi+HvhCE+KTHpGP8AhNJfO1z/AEiX/S3+yx2ufvfu/wBzFGnybfu5+8STwsP7KXwOTSzo134c1nVLRdO/sq2TVvFOraibG23RsFtGubmQ2pDQwkPCUYGNMH5Rj1yikklt2S+Sukvkm7eo7vTy1+f9Jfcef+F/gV8OPCeoWes2Fhqt5qtjJdzR6jqut3uoXTPcxRxTF5Z5XZ8xwxKA2QoQbQvOaWnfs1/BLSptJmsvA8YOiQWlrYrJfXUqRxWtrc2kCMryFZAsF7dId4bd5mWyVUj02inJcys/L8Nvu6CXu7f1ff7zynw9+y/8GvDc1hNaaFq12dJuLafTF1LxDqN8lgLdZFgigWedljhQTSARAbDkZB2rjR8AfAD4XfDHXZPEng/R9Rt79tP/ALIie51q9u0tbASeYtrBHNK6QQq/KpGqhegwOK9Fop3e/r+Ks/vWj7rQTSe/l+Duvueq7M4lfgx8NU8D6X8OU8N7dA0W8t9QsbcXlx5kV1DcC4jm8/f5rP5vzszOS5LBtwYg4er/ALMnwX1rSPD2jT+F7u3i8JadDpWhTWesXtvcadbxSwyxiKaOYSB1e3iPmFi/ykFsMwPqVFJaO63vf52tf1tpftoO/wCVvlvb0ueH+If2VPh9b+BvEHhz4caPa6Zquu6VqmjPf6zd32qKINTmSW+Z1luN0ru6CTczZ3jqAWzsr+zF8H5dD8N6Bf6Bc3Ft4Y0K38O2qpqNxbrLZwyQyosqRSKshEtvHICwJDA9iQfV6KcW4fD/AMN8W3b4pbfzPuDXNv5/jZu/f4Y79keQXX7J/wAELu/vdRk8P6ukt3LNcQLF4i1GOPTZ5rlLmWWxjWcLZO88SSM0AQll9CQe/wDA3gTwz8OPDyeGfClnPBZLPPdO1xdy3U89xNI0k00s0zNJJI7szFmYkk10FFJe6uVbA/ed36/MKKKKACiiigAooooAKKKKACiiigAooooAKKKKACiiigAooooAKKKKACiiigAooooAKKKKACiiigAooooAKKKKACiiigAooooAKKKKACiiigAooooAKKKKACiiigAooooAKKKKACiiigAooooAKKKKACiiigAoooo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Content Placeholder 12"/>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04607" y="1981200"/>
            <a:ext cx="7642760" cy="4158530"/>
          </a:xfrm>
        </p:spPr>
      </p:pic>
    </p:spTree>
    <p:extLst>
      <p:ext uri="{BB962C8B-B14F-4D97-AF65-F5344CB8AC3E}">
        <p14:creationId xmlns:p14="http://schemas.microsoft.com/office/powerpoint/2010/main" val="11830577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21188"/>
          <a:stretch/>
        </p:blipFill>
        <p:spPr>
          <a:xfrm>
            <a:off x="34506" y="1231047"/>
            <a:ext cx="8961120" cy="4712553"/>
          </a:xfrm>
        </p:spPr>
      </p:pic>
      <p:sp>
        <p:nvSpPr>
          <p:cNvPr id="2" name="Title 1"/>
          <p:cNvSpPr>
            <a:spLocks noGrp="1"/>
          </p:cNvSpPr>
          <p:nvPr>
            <p:ph type="title"/>
          </p:nvPr>
        </p:nvSpPr>
        <p:spPr>
          <a:xfrm>
            <a:off x="457200" y="838199"/>
            <a:ext cx="7772400" cy="1097461"/>
          </a:xfrm>
        </p:spPr>
        <p:txBody>
          <a:bodyPr>
            <a:normAutofit fontScale="90000"/>
          </a:bodyPr>
          <a:lstStyle/>
          <a:p>
            <a:r>
              <a:rPr lang="en-US" sz="3600" dirty="0" smtClean="0"/>
              <a:t>Insurance-Linked Securities (ILS)</a:t>
            </a:r>
            <a:br>
              <a:rPr lang="en-US" sz="3600" dirty="0" smtClean="0"/>
            </a:br>
            <a:endParaRPr lang="en-US" sz="3600" dirty="0"/>
          </a:p>
        </p:txBody>
      </p:sp>
      <p:sp>
        <p:nvSpPr>
          <p:cNvPr id="7" name="Content Placeholder 6"/>
          <p:cNvSpPr>
            <a:spLocks noGrp="1"/>
          </p:cNvSpPr>
          <p:nvPr>
            <p:ph sz="half" idx="2"/>
          </p:nvPr>
        </p:nvSpPr>
        <p:spPr>
          <a:xfrm>
            <a:off x="3733800" y="5105400"/>
            <a:ext cx="5181600" cy="838200"/>
          </a:xfrm>
        </p:spPr>
        <p:txBody>
          <a:bodyPr/>
          <a:lstStyle/>
          <a:p>
            <a:pPr>
              <a:buClr>
                <a:schemeClr val="accent1">
                  <a:lumMod val="20000"/>
                  <a:lumOff val="80000"/>
                </a:schemeClr>
              </a:buClr>
              <a:buFont typeface="Wingdings" panose="05000000000000000000" pitchFamily="2" charset="2"/>
              <a:buChar char="§"/>
            </a:pPr>
            <a:r>
              <a:rPr lang="en-US" dirty="0"/>
              <a:t>Catastrophe bonds &amp; ILS risk capital outstanding by risk or </a:t>
            </a:r>
            <a:r>
              <a:rPr lang="en-US" dirty="0" smtClean="0"/>
              <a:t>peril</a:t>
            </a:r>
            <a:endParaRPr lang="en-US" dirty="0"/>
          </a:p>
        </p:txBody>
      </p:sp>
      <p:sp>
        <p:nvSpPr>
          <p:cNvPr id="3" name="Slide Number Placeholder 2"/>
          <p:cNvSpPr>
            <a:spLocks noGrp="1"/>
          </p:cNvSpPr>
          <p:nvPr>
            <p:ph type="sldNum" sz="quarter" idx="12"/>
          </p:nvPr>
        </p:nvSpPr>
        <p:spPr/>
        <p:txBody>
          <a:bodyPr/>
          <a:lstStyle/>
          <a:p>
            <a:fld id="{AA10C721-AE2B-4C04-8E90-2142017EF61E}" type="slidenum">
              <a:rPr lang="en-US" smtClean="0"/>
              <a:t>24</a:t>
            </a:fld>
            <a:endParaRPr lang="en-US" dirty="0"/>
          </a:p>
        </p:txBody>
      </p:sp>
    </p:spTree>
    <p:extLst>
      <p:ext uri="{BB962C8B-B14F-4D97-AF65-F5344CB8AC3E}">
        <p14:creationId xmlns:p14="http://schemas.microsoft.com/office/powerpoint/2010/main" val="14448763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6199" y="1890918"/>
            <a:ext cx="5511925" cy="4128882"/>
          </a:xfrm>
        </p:spPr>
      </p:pic>
      <p:sp>
        <p:nvSpPr>
          <p:cNvPr id="2" name="Title 1"/>
          <p:cNvSpPr>
            <a:spLocks noGrp="1"/>
          </p:cNvSpPr>
          <p:nvPr>
            <p:ph type="title"/>
          </p:nvPr>
        </p:nvSpPr>
        <p:spPr/>
        <p:txBody>
          <a:bodyPr>
            <a:noAutofit/>
          </a:bodyPr>
          <a:lstStyle/>
          <a:p>
            <a:r>
              <a:rPr lang="en-US" sz="3600" dirty="0" smtClean="0"/>
              <a:t>The Disruptive Effect of this New Capital</a:t>
            </a:r>
            <a:endParaRPr lang="en-US" sz="3600" dirty="0"/>
          </a:p>
        </p:txBody>
      </p:sp>
      <p:sp>
        <p:nvSpPr>
          <p:cNvPr id="5" name="Content Placeholder 4"/>
          <p:cNvSpPr>
            <a:spLocks noGrp="1"/>
          </p:cNvSpPr>
          <p:nvPr>
            <p:ph sz="half" idx="2"/>
          </p:nvPr>
        </p:nvSpPr>
        <p:spPr>
          <a:xfrm>
            <a:off x="5410200" y="1905001"/>
            <a:ext cx="3733800" cy="3809999"/>
          </a:xfrm>
        </p:spPr>
        <p:txBody>
          <a:bodyPr/>
          <a:lstStyle/>
          <a:p>
            <a:pPr marL="342900" indent="-342900">
              <a:buAutoNum type="arabicPeriod"/>
            </a:pPr>
            <a:r>
              <a:rPr lang="en-US" dirty="0"/>
              <a:t>Downward pressure on CAT </a:t>
            </a:r>
            <a:r>
              <a:rPr lang="en-US" dirty="0" smtClean="0"/>
              <a:t>prices</a:t>
            </a:r>
            <a:endParaRPr lang="en-US" dirty="0"/>
          </a:p>
          <a:p>
            <a:pPr marL="342900" indent="-342900">
              <a:buAutoNum type="arabicPeriod"/>
            </a:pPr>
            <a:r>
              <a:rPr lang="en-US" dirty="0"/>
              <a:t>Due to ability to use CAT models as impartial </a:t>
            </a:r>
            <a:r>
              <a:rPr lang="en-US" dirty="0" smtClean="0"/>
              <a:t>referee</a:t>
            </a:r>
            <a:endParaRPr lang="en-US" dirty="0"/>
          </a:p>
          <a:p>
            <a:pPr marL="342900" indent="-342900">
              <a:buAutoNum type="arabicPeriod"/>
            </a:pPr>
            <a:r>
              <a:rPr lang="en-US" dirty="0"/>
              <a:t>Capital markets desire non-correlated </a:t>
            </a:r>
            <a:r>
              <a:rPr lang="en-US" dirty="0" smtClean="0"/>
              <a:t>assets</a:t>
            </a:r>
            <a:endParaRPr lang="en-US" dirty="0"/>
          </a:p>
          <a:p>
            <a:pPr marL="342900" indent="-342900">
              <a:buAutoNum type="arabicPeriod"/>
            </a:pPr>
            <a:r>
              <a:rPr lang="en-US" dirty="0"/>
              <a:t>Capital “flooding” </a:t>
            </a:r>
            <a:r>
              <a:rPr lang="en-US" dirty="0" smtClean="0"/>
              <a:t>in</a:t>
            </a:r>
            <a:endParaRPr lang="en-US" dirty="0"/>
          </a:p>
        </p:txBody>
      </p:sp>
      <p:sp>
        <p:nvSpPr>
          <p:cNvPr id="3" name="Slide Number Placeholder 2"/>
          <p:cNvSpPr>
            <a:spLocks noGrp="1"/>
          </p:cNvSpPr>
          <p:nvPr>
            <p:ph type="sldNum" sz="quarter" idx="12"/>
          </p:nvPr>
        </p:nvSpPr>
        <p:spPr/>
        <p:txBody>
          <a:bodyPr/>
          <a:lstStyle/>
          <a:p>
            <a:fld id="{AA10C721-AE2B-4C04-8E90-2142017EF61E}" type="slidenum">
              <a:rPr lang="en-US" smtClean="0"/>
              <a:t>25</a:t>
            </a:fld>
            <a:endParaRPr lang="en-US" dirty="0"/>
          </a:p>
        </p:txBody>
      </p:sp>
    </p:spTree>
    <p:extLst>
      <p:ext uri="{BB962C8B-B14F-4D97-AF65-F5344CB8AC3E}">
        <p14:creationId xmlns:p14="http://schemas.microsoft.com/office/powerpoint/2010/main" val="26265606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The Disruptive Effect of this New Capital (cont.)</a:t>
            </a:r>
            <a:endParaRPr lang="en-US" sz="3600" dirty="0"/>
          </a:p>
        </p:txBody>
      </p:sp>
      <p:graphicFrame>
        <p:nvGraphicFramePr>
          <p:cNvPr id="60" name="Content Placeholder 59"/>
          <p:cNvGraphicFramePr>
            <a:graphicFrameLocks noGrp="1"/>
          </p:cNvGraphicFramePr>
          <p:nvPr>
            <p:ph idx="1"/>
            <p:extLst>
              <p:ext uri="{D42A27DB-BD31-4B8C-83A1-F6EECF244321}">
                <p14:modId xmlns:p14="http://schemas.microsoft.com/office/powerpoint/2010/main" val="1424558558"/>
              </p:ext>
            </p:extLst>
          </p:nvPr>
        </p:nvGraphicFramePr>
        <p:xfrm>
          <a:off x="457200" y="2209800"/>
          <a:ext cx="8229600" cy="3531614"/>
        </p:xfrm>
        <a:graphic>
          <a:graphicData uri="http://schemas.openxmlformats.org/drawingml/2006/table">
            <a:tbl>
              <a:tblPr firstRow="1" bandRow="1">
                <a:tableStyleId>{616DA210-FB5B-4158-B5E0-FEB733F419BA}</a:tableStyleId>
              </a:tblPr>
              <a:tblGrid>
                <a:gridCol w="2743200"/>
                <a:gridCol w="2743200"/>
                <a:gridCol w="2743200"/>
              </a:tblGrid>
              <a:tr h="497333">
                <a:tc>
                  <a:txBody>
                    <a:bodyPr/>
                    <a:lstStyle/>
                    <a:p>
                      <a:pPr algn="ctr"/>
                      <a:r>
                        <a:rPr lang="en-US" sz="2400" dirty="0" smtClean="0">
                          <a:solidFill>
                            <a:schemeClr val="tx1">
                              <a:lumMod val="75000"/>
                            </a:schemeClr>
                          </a:solidFill>
                        </a:rPr>
                        <a:t>Yesterday</a:t>
                      </a:r>
                      <a:endParaRPr lang="en-US" sz="2400" b="1" dirty="0">
                        <a:solidFill>
                          <a:schemeClr val="tx1">
                            <a:lumMod val="75000"/>
                          </a:schemeClr>
                        </a:solidFill>
                      </a:endParaRPr>
                    </a:p>
                  </a:txBody>
                  <a:tcPr marL="101809" marR="101809" anchor="ctr">
                    <a:solidFill>
                      <a:schemeClr val="tx1">
                        <a:lumMod val="20000"/>
                        <a:lumOff val="80000"/>
                      </a:schemeClr>
                    </a:solidFill>
                  </a:tcPr>
                </a:tc>
                <a:tc>
                  <a:txBody>
                    <a:bodyPr/>
                    <a:lstStyle/>
                    <a:p>
                      <a:pPr algn="ctr"/>
                      <a:r>
                        <a:rPr lang="en-US" sz="2400" dirty="0" smtClean="0">
                          <a:solidFill>
                            <a:schemeClr val="tx1">
                              <a:lumMod val="75000"/>
                            </a:schemeClr>
                          </a:solidFill>
                        </a:rPr>
                        <a:t>Today</a:t>
                      </a:r>
                      <a:endParaRPr lang="en-US" sz="2400" b="1" dirty="0">
                        <a:solidFill>
                          <a:schemeClr val="tx1">
                            <a:lumMod val="75000"/>
                          </a:schemeClr>
                        </a:solidFill>
                      </a:endParaRPr>
                    </a:p>
                  </a:txBody>
                  <a:tcPr marL="101809" marR="101809" anchor="ctr">
                    <a:solidFill>
                      <a:schemeClr val="tx1">
                        <a:lumMod val="20000"/>
                        <a:lumOff val="80000"/>
                      </a:schemeClr>
                    </a:solidFill>
                  </a:tcPr>
                </a:tc>
                <a:tc>
                  <a:txBody>
                    <a:bodyPr/>
                    <a:lstStyle/>
                    <a:p>
                      <a:pPr algn="ctr"/>
                      <a:r>
                        <a:rPr lang="en-US" sz="2400" dirty="0" smtClean="0">
                          <a:solidFill>
                            <a:schemeClr val="tx1">
                              <a:lumMod val="75000"/>
                            </a:schemeClr>
                          </a:solidFill>
                        </a:rPr>
                        <a:t>Tomorrow??</a:t>
                      </a:r>
                      <a:endParaRPr lang="en-US" sz="2400" b="1" dirty="0">
                        <a:solidFill>
                          <a:schemeClr val="tx1">
                            <a:lumMod val="75000"/>
                          </a:schemeClr>
                        </a:solidFill>
                      </a:endParaRPr>
                    </a:p>
                  </a:txBody>
                  <a:tcPr marL="101809" marR="101809" anchor="ctr">
                    <a:solidFill>
                      <a:schemeClr val="tx1">
                        <a:lumMod val="20000"/>
                        <a:lumOff val="80000"/>
                      </a:schemeClr>
                    </a:solidFill>
                  </a:tcPr>
                </a:tc>
              </a:tr>
              <a:tr h="874267">
                <a:tc>
                  <a:txBody>
                    <a:bodyPr/>
                    <a:lstStyle/>
                    <a:p>
                      <a:pPr algn="ctr"/>
                      <a:endParaRPr lang="en-US" sz="2400">
                        <a:solidFill>
                          <a:schemeClr val="tx1">
                            <a:lumMod val="75000"/>
                          </a:schemeClr>
                        </a:solidFill>
                      </a:endParaRPr>
                    </a:p>
                  </a:txBody>
                  <a:tcPr marL="101809" marR="101809" anchor="ctr">
                    <a:solidFill>
                      <a:schemeClr val="bg1"/>
                    </a:solidFill>
                  </a:tcPr>
                </a:tc>
                <a:tc>
                  <a:txBody>
                    <a:bodyPr/>
                    <a:lstStyle/>
                    <a:p>
                      <a:pPr algn="ctr"/>
                      <a:r>
                        <a:rPr lang="en-US" sz="2400" dirty="0" smtClean="0">
                          <a:solidFill>
                            <a:schemeClr val="tx1">
                              <a:lumMod val="75000"/>
                            </a:schemeClr>
                          </a:solidFill>
                        </a:rPr>
                        <a:t>CAPITAL</a:t>
                      </a:r>
                      <a:r>
                        <a:rPr lang="en-US" sz="2400" baseline="0" dirty="0" smtClean="0">
                          <a:solidFill>
                            <a:schemeClr val="tx1">
                              <a:lumMod val="75000"/>
                            </a:schemeClr>
                          </a:solidFill>
                        </a:rPr>
                        <a:t> MARKETS</a:t>
                      </a:r>
                      <a:endParaRPr lang="en-US" sz="2400" dirty="0">
                        <a:solidFill>
                          <a:schemeClr val="tx1">
                            <a:lumMod val="75000"/>
                          </a:schemeClr>
                        </a:solidFill>
                      </a:endParaRPr>
                    </a:p>
                  </a:txBody>
                  <a:tcPr marL="101809" marR="101809"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tx1">
                              <a:lumMod val="75000"/>
                            </a:schemeClr>
                          </a:solidFill>
                        </a:rPr>
                        <a:t>CAPITAL MARKETS</a:t>
                      </a:r>
                    </a:p>
                  </a:txBody>
                  <a:tcPr marL="101809" marR="101809" anchor="ctr">
                    <a:solidFill>
                      <a:schemeClr val="bg1"/>
                    </a:solidFill>
                  </a:tcPr>
                </a:tc>
              </a:tr>
              <a:tr h="584707">
                <a:tc>
                  <a:txBody>
                    <a:bodyPr/>
                    <a:lstStyle/>
                    <a:p>
                      <a:pPr algn="ctr"/>
                      <a:r>
                        <a:rPr lang="en-US" sz="2400" dirty="0" smtClean="0">
                          <a:solidFill>
                            <a:schemeClr val="tx1">
                              <a:lumMod val="75000"/>
                            </a:schemeClr>
                          </a:solidFill>
                        </a:rPr>
                        <a:t>REINSURER</a:t>
                      </a:r>
                      <a:endParaRPr lang="en-US" sz="2400" dirty="0">
                        <a:solidFill>
                          <a:schemeClr val="tx1">
                            <a:lumMod val="75000"/>
                          </a:schemeClr>
                        </a:solidFill>
                      </a:endParaRPr>
                    </a:p>
                  </a:txBody>
                  <a:tcPr marL="101809" marR="101809" anchor="ctr">
                    <a:solidFill>
                      <a:schemeClr val="bg1"/>
                    </a:solidFill>
                  </a:tcPr>
                </a:tc>
                <a:tc>
                  <a:txBody>
                    <a:bodyPr/>
                    <a:lstStyle/>
                    <a:p>
                      <a:pPr algn="ctr"/>
                      <a:r>
                        <a:rPr lang="en-US" sz="2400" dirty="0" smtClean="0">
                          <a:solidFill>
                            <a:schemeClr val="tx1">
                              <a:lumMod val="75000"/>
                            </a:schemeClr>
                          </a:solidFill>
                        </a:rPr>
                        <a:t>REINSURER/ ILS</a:t>
                      </a:r>
                      <a:endParaRPr lang="en-US" sz="2400" dirty="0">
                        <a:solidFill>
                          <a:schemeClr val="tx1">
                            <a:lumMod val="75000"/>
                          </a:schemeClr>
                        </a:solidFill>
                      </a:endParaRPr>
                    </a:p>
                  </a:txBody>
                  <a:tcPr marL="101809" marR="101809" anchor="ctr">
                    <a:solidFill>
                      <a:schemeClr val="bg1"/>
                    </a:solidFill>
                  </a:tcPr>
                </a:tc>
                <a:tc>
                  <a:txBody>
                    <a:bodyPr/>
                    <a:lstStyle/>
                    <a:p>
                      <a:pPr algn="ctr"/>
                      <a:endParaRPr lang="en-US" sz="2400">
                        <a:solidFill>
                          <a:schemeClr val="tx1">
                            <a:lumMod val="75000"/>
                          </a:schemeClr>
                        </a:solidFill>
                      </a:endParaRPr>
                    </a:p>
                  </a:txBody>
                  <a:tcPr marL="101809" marR="101809" anchor="ctr">
                    <a:solidFill>
                      <a:schemeClr val="bg1"/>
                    </a:solidFill>
                  </a:tcPr>
                </a:tc>
              </a:tr>
              <a:tr h="497333">
                <a:tc>
                  <a:txBody>
                    <a:bodyPr/>
                    <a:lstStyle/>
                    <a:p>
                      <a:pPr algn="ctr"/>
                      <a:r>
                        <a:rPr lang="en-US" sz="2400" dirty="0" smtClean="0">
                          <a:solidFill>
                            <a:schemeClr val="tx1">
                              <a:lumMod val="75000"/>
                            </a:schemeClr>
                          </a:solidFill>
                        </a:rPr>
                        <a:t>INSURER</a:t>
                      </a:r>
                      <a:endParaRPr lang="en-US" sz="2400" dirty="0">
                        <a:solidFill>
                          <a:schemeClr val="tx1">
                            <a:lumMod val="75000"/>
                          </a:schemeClr>
                        </a:solidFill>
                      </a:endParaRPr>
                    </a:p>
                  </a:txBody>
                  <a:tcPr marL="101809" marR="101809" anchor="ctr">
                    <a:solidFill>
                      <a:schemeClr val="bg1"/>
                    </a:solidFill>
                  </a:tcPr>
                </a:tc>
                <a:tc>
                  <a:txBody>
                    <a:bodyPr/>
                    <a:lstStyle/>
                    <a:p>
                      <a:pPr algn="ctr"/>
                      <a:r>
                        <a:rPr lang="en-US" sz="2400" dirty="0" smtClean="0">
                          <a:solidFill>
                            <a:schemeClr val="tx1">
                              <a:lumMod val="75000"/>
                            </a:schemeClr>
                          </a:solidFill>
                        </a:rPr>
                        <a:t>INSURER</a:t>
                      </a:r>
                      <a:endParaRPr lang="en-US" sz="2400" dirty="0">
                        <a:solidFill>
                          <a:schemeClr val="tx1">
                            <a:lumMod val="75000"/>
                          </a:schemeClr>
                        </a:solidFill>
                      </a:endParaRPr>
                    </a:p>
                  </a:txBody>
                  <a:tcPr marL="101809" marR="101809" anchor="ctr">
                    <a:solidFill>
                      <a:schemeClr val="bg1"/>
                    </a:solidFill>
                  </a:tcPr>
                </a:tc>
                <a:tc>
                  <a:txBody>
                    <a:bodyPr/>
                    <a:lstStyle/>
                    <a:p>
                      <a:pPr algn="ctr"/>
                      <a:endParaRPr lang="en-US" sz="2400">
                        <a:solidFill>
                          <a:schemeClr val="tx1">
                            <a:lumMod val="75000"/>
                          </a:schemeClr>
                        </a:solidFill>
                      </a:endParaRPr>
                    </a:p>
                  </a:txBody>
                  <a:tcPr marL="101809" marR="101809" anchor="ctr">
                    <a:solidFill>
                      <a:schemeClr val="bg1"/>
                    </a:solidFill>
                  </a:tcPr>
                </a:tc>
              </a:tr>
              <a:tr h="580641">
                <a:tc>
                  <a:txBody>
                    <a:bodyPr/>
                    <a:lstStyle/>
                    <a:p>
                      <a:pPr algn="ctr"/>
                      <a:r>
                        <a:rPr lang="en-US" sz="2400" dirty="0" smtClean="0">
                          <a:solidFill>
                            <a:schemeClr val="tx1">
                              <a:lumMod val="75000"/>
                            </a:schemeClr>
                          </a:solidFill>
                        </a:rPr>
                        <a:t>BROKER</a:t>
                      </a:r>
                      <a:endParaRPr lang="en-US" sz="2400" dirty="0">
                        <a:solidFill>
                          <a:schemeClr val="tx1">
                            <a:lumMod val="75000"/>
                          </a:schemeClr>
                        </a:solidFill>
                      </a:endParaRPr>
                    </a:p>
                  </a:txBody>
                  <a:tcPr marL="101809" marR="101809" anchor="ctr">
                    <a:solidFill>
                      <a:schemeClr val="bg1"/>
                    </a:solidFill>
                  </a:tcPr>
                </a:tc>
                <a:tc>
                  <a:txBody>
                    <a:bodyPr/>
                    <a:lstStyle/>
                    <a:p>
                      <a:pPr algn="ctr"/>
                      <a:r>
                        <a:rPr lang="en-US" sz="2400" dirty="0" smtClean="0">
                          <a:solidFill>
                            <a:schemeClr val="tx1">
                              <a:lumMod val="75000"/>
                            </a:schemeClr>
                          </a:solidFill>
                        </a:rPr>
                        <a:t>BROKER</a:t>
                      </a:r>
                      <a:endParaRPr lang="en-US" sz="2400" dirty="0">
                        <a:solidFill>
                          <a:schemeClr val="tx1">
                            <a:lumMod val="75000"/>
                          </a:schemeClr>
                        </a:solidFill>
                      </a:endParaRPr>
                    </a:p>
                  </a:txBody>
                  <a:tcPr marL="101809" marR="101809"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smtClean="0">
                        <a:solidFill>
                          <a:schemeClr val="tx1">
                            <a:lumMod val="75000"/>
                          </a:schemeClr>
                        </a:solidFill>
                      </a:endParaRPr>
                    </a:p>
                  </a:txBody>
                  <a:tcPr marL="101809" marR="101809" anchor="ctr">
                    <a:solidFill>
                      <a:schemeClr val="bg1"/>
                    </a:solidFill>
                  </a:tcPr>
                </a:tc>
              </a:tr>
              <a:tr h="49733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tx1">
                              <a:lumMod val="75000"/>
                            </a:schemeClr>
                          </a:solidFill>
                        </a:rPr>
                        <a:t>RISK</a:t>
                      </a:r>
                    </a:p>
                  </a:txBody>
                  <a:tcPr marL="101809" marR="101809"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tx1">
                              <a:lumMod val="75000"/>
                            </a:schemeClr>
                          </a:solidFill>
                        </a:rPr>
                        <a:t>RISK</a:t>
                      </a:r>
                    </a:p>
                  </a:txBody>
                  <a:tcPr marL="101809" marR="101809" anchor="ctr">
                    <a:solidFill>
                      <a:schemeClr val="bg1"/>
                    </a:solidFill>
                  </a:tcPr>
                </a:tc>
                <a:tc>
                  <a:txBody>
                    <a:bodyPr/>
                    <a:lstStyle/>
                    <a:p>
                      <a:pPr algn="ctr"/>
                      <a:r>
                        <a:rPr lang="en-US" sz="2400" dirty="0" smtClean="0">
                          <a:solidFill>
                            <a:schemeClr val="tx1">
                              <a:lumMod val="75000"/>
                            </a:schemeClr>
                          </a:solidFill>
                        </a:rPr>
                        <a:t>RISK</a:t>
                      </a:r>
                      <a:endParaRPr lang="en-US" sz="2400" dirty="0">
                        <a:solidFill>
                          <a:schemeClr val="tx1">
                            <a:lumMod val="75000"/>
                          </a:schemeClr>
                        </a:solidFill>
                      </a:endParaRPr>
                    </a:p>
                  </a:txBody>
                  <a:tcPr marL="101809" marR="101809" anchor="ctr">
                    <a:solidFill>
                      <a:schemeClr val="bg1"/>
                    </a:solidFill>
                  </a:tcPr>
                </a:tc>
              </a:tr>
            </a:tbl>
          </a:graphicData>
        </a:graphic>
      </p:graphicFrame>
      <p:sp>
        <p:nvSpPr>
          <p:cNvPr id="3" name="Slide Number Placeholder 2"/>
          <p:cNvSpPr>
            <a:spLocks noGrp="1"/>
          </p:cNvSpPr>
          <p:nvPr>
            <p:ph type="sldNum" sz="quarter" idx="12"/>
          </p:nvPr>
        </p:nvSpPr>
        <p:spPr/>
        <p:txBody>
          <a:bodyPr/>
          <a:lstStyle/>
          <a:p>
            <a:fld id="{AA10C721-AE2B-4C04-8E90-2142017EF61E}" type="slidenum">
              <a:rPr lang="en-US" smtClean="0"/>
              <a:t>26</a:t>
            </a:fld>
            <a:endParaRPr lang="en-US" dirty="0"/>
          </a:p>
        </p:txBody>
      </p:sp>
    </p:spTree>
    <p:extLst>
      <p:ext uri="{BB962C8B-B14F-4D97-AF65-F5344CB8AC3E}">
        <p14:creationId xmlns:p14="http://schemas.microsoft.com/office/powerpoint/2010/main" val="15331899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600" dirty="0">
                <a:solidFill>
                  <a:schemeClr val="bg2">
                    <a:lumMod val="10000"/>
                  </a:schemeClr>
                </a:solidFill>
                <a:cs typeface="Arial" pitchFamily="34" charset="0"/>
              </a:rPr>
              <a:t>Introducing The CAT Model!</a:t>
            </a:r>
            <a:r>
              <a:rPr lang="en-US" sz="3600" b="0" dirty="0">
                <a:solidFill>
                  <a:schemeClr val="bg2">
                    <a:lumMod val="10000"/>
                  </a:schemeClr>
                </a:solidFill>
                <a:cs typeface="Arial" pitchFamily="34" charset="0"/>
              </a:rPr>
              <a:t/>
            </a:r>
            <a:br>
              <a:rPr lang="en-US" sz="3600" b="0" dirty="0">
                <a:solidFill>
                  <a:schemeClr val="bg2">
                    <a:lumMod val="10000"/>
                  </a:schemeClr>
                </a:solidFill>
                <a:cs typeface="Arial" pitchFamily="34" charset="0"/>
              </a:rPr>
            </a:br>
            <a:endParaRPr lang="en-US" sz="3600" b="0" dirty="0"/>
          </a:p>
        </p:txBody>
      </p:sp>
      <p:pic>
        <p:nvPicPr>
          <p:cNvPr id="8" name="Content Placeholder 7"/>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33400" y="1524000"/>
            <a:ext cx="3886200" cy="4566810"/>
          </a:xfrm>
        </p:spPr>
      </p:pic>
      <p:sp>
        <p:nvSpPr>
          <p:cNvPr id="6" name="Content Placeholder 5"/>
          <p:cNvSpPr>
            <a:spLocks noGrp="1"/>
          </p:cNvSpPr>
          <p:nvPr>
            <p:ph sz="half" idx="2"/>
          </p:nvPr>
        </p:nvSpPr>
        <p:spPr/>
        <p:txBody>
          <a:bodyPr/>
          <a:lstStyle/>
          <a:p>
            <a:r>
              <a:rPr lang="en-US" altLang="en-US" dirty="0"/>
              <a:t>Catastrophe (CAT) Modeling is the process of using computerized methodologies to simulate tens of thousands of potential natural hazard scenarios</a:t>
            </a:r>
          </a:p>
          <a:p>
            <a:pPr marL="109728" indent="0">
              <a:buNone/>
            </a:pPr>
            <a:endParaRPr lang="en-US" dirty="0"/>
          </a:p>
        </p:txBody>
      </p:sp>
      <p:sp>
        <p:nvSpPr>
          <p:cNvPr id="9" name="Slide Number Placeholder 8"/>
          <p:cNvSpPr>
            <a:spLocks noGrp="1"/>
          </p:cNvSpPr>
          <p:nvPr>
            <p:ph type="sldNum" sz="quarter" idx="12"/>
          </p:nvPr>
        </p:nvSpPr>
        <p:spPr/>
        <p:txBody>
          <a:bodyPr/>
          <a:lstStyle/>
          <a:p>
            <a:fld id="{0D9C4C27-3F92-447F-917C-AFF9186DA294}" type="slidenum">
              <a:rPr lang="en-US" smtClean="0"/>
              <a:pPr/>
              <a:t>27</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The Proto-Typical CAT Model</a:t>
            </a:r>
            <a:br>
              <a:rPr lang="en-US" sz="3600" dirty="0" smtClean="0"/>
            </a:br>
            <a:endParaRPr lang="en-US" sz="36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676400"/>
            <a:ext cx="9144000" cy="3810000"/>
          </a:xfrm>
        </p:spPr>
      </p:pic>
      <p:sp>
        <p:nvSpPr>
          <p:cNvPr id="5" name="Slide Number Placeholder 4"/>
          <p:cNvSpPr>
            <a:spLocks noGrp="1"/>
          </p:cNvSpPr>
          <p:nvPr>
            <p:ph type="sldNum" sz="quarter" idx="12"/>
          </p:nvPr>
        </p:nvSpPr>
        <p:spPr/>
        <p:txBody>
          <a:bodyPr/>
          <a:lstStyle/>
          <a:p>
            <a:fld id="{AA10C721-AE2B-4C04-8E90-2142017EF61E}" type="slidenum">
              <a:rPr lang="en-US" smtClean="0"/>
              <a:t>28</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The Event Catalog</a:t>
            </a:r>
            <a:br>
              <a:rPr lang="en-US" sz="3600" dirty="0" smtClean="0"/>
            </a:br>
            <a:endParaRPr lang="en-US" sz="3600"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96630" y="1584801"/>
            <a:ext cx="4151570" cy="3054524"/>
          </a:xfrm>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2171895" y="4798814"/>
            <a:ext cx="4800210" cy="1967110"/>
          </a:xfr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600" y="1254928"/>
            <a:ext cx="4190610" cy="3469472"/>
          </a:xfrm>
          <a:prstGeom prst="rect">
            <a:avLst/>
          </a:prstGeom>
        </p:spPr>
      </p:pic>
      <p:sp>
        <p:nvSpPr>
          <p:cNvPr id="9" name="Slide Number Placeholder 8"/>
          <p:cNvSpPr>
            <a:spLocks noGrp="1"/>
          </p:cNvSpPr>
          <p:nvPr>
            <p:ph type="sldNum" sz="quarter" idx="12"/>
          </p:nvPr>
        </p:nvSpPr>
        <p:spPr/>
        <p:txBody>
          <a:bodyPr/>
          <a:lstStyle/>
          <a:p>
            <a:fld id="{0D9C4C27-3F92-447F-917C-AFF9186DA294}" type="slidenum">
              <a:rPr lang="en-US" smtClean="0"/>
              <a:pPr/>
              <a:t>29</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Purpose of Module</a:t>
            </a:r>
            <a:br>
              <a:rPr lang="en-US" sz="3600" dirty="0" smtClean="0"/>
            </a:br>
            <a:endParaRPr lang="en-US" sz="3600" dirty="0"/>
          </a:p>
        </p:txBody>
      </p:sp>
      <p:sp>
        <p:nvSpPr>
          <p:cNvPr id="3" name="Content Placeholder 2"/>
          <p:cNvSpPr>
            <a:spLocks noGrp="1"/>
          </p:cNvSpPr>
          <p:nvPr>
            <p:ph idx="1"/>
          </p:nvPr>
        </p:nvSpPr>
        <p:spPr/>
        <p:txBody>
          <a:bodyPr>
            <a:normAutofit/>
          </a:bodyPr>
          <a:lstStyle/>
          <a:p>
            <a:r>
              <a:rPr lang="en-US" dirty="0" smtClean="0"/>
              <a:t>To provide the audience with a 360º view of Natural Catastrophe insurance </a:t>
            </a:r>
          </a:p>
          <a:p>
            <a:endParaRPr lang="en-US" sz="2800" dirty="0" smtClean="0"/>
          </a:p>
          <a:p>
            <a:endParaRPr lang="en-US" sz="2800" dirty="0"/>
          </a:p>
        </p:txBody>
      </p:sp>
      <p:sp>
        <p:nvSpPr>
          <p:cNvPr id="4" name="Slide Number Placeholder 3"/>
          <p:cNvSpPr>
            <a:spLocks noGrp="1"/>
          </p:cNvSpPr>
          <p:nvPr>
            <p:ph type="sldNum" sz="quarter" idx="12"/>
          </p:nvPr>
        </p:nvSpPr>
        <p:spPr/>
        <p:txBody>
          <a:bodyPr/>
          <a:lstStyle/>
          <a:p>
            <a:fld id="{AA10C721-AE2B-4C04-8E90-2142017EF61E}" type="slidenum">
              <a:rPr lang="en-US" smtClean="0"/>
              <a:t>3</a:t>
            </a:fld>
            <a:endParaRPr lang="en-US" dirty="0"/>
          </a:p>
        </p:txBody>
      </p:sp>
    </p:spTree>
    <p:extLst>
      <p:ext uri="{BB962C8B-B14F-4D97-AF65-F5344CB8AC3E}">
        <p14:creationId xmlns:p14="http://schemas.microsoft.com/office/powerpoint/2010/main" val="37635364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The Damage Module</a:t>
            </a:r>
            <a:br>
              <a:rPr lang="en-US" sz="3600" dirty="0" smtClean="0"/>
            </a:br>
            <a:endParaRPr lang="en-US" sz="3600"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30819" y="1494922"/>
            <a:ext cx="6882362" cy="4601078"/>
          </a:xfrm>
        </p:spPr>
      </p:pic>
      <p:sp>
        <p:nvSpPr>
          <p:cNvPr id="8" name="Slide Number Placeholder 7"/>
          <p:cNvSpPr>
            <a:spLocks noGrp="1"/>
          </p:cNvSpPr>
          <p:nvPr>
            <p:ph type="sldNum" sz="quarter" idx="12"/>
          </p:nvPr>
        </p:nvSpPr>
        <p:spPr/>
        <p:txBody>
          <a:bodyPr/>
          <a:lstStyle/>
          <a:p>
            <a:fld id="{AA10C721-AE2B-4C04-8E90-2142017EF61E}" type="slidenum">
              <a:rPr lang="en-US" smtClean="0"/>
              <a:t>30</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The Damage Module (cont.)</a:t>
            </a:r>
            <a:br>
              <a:rPr lang="en-US" sz="3600" dirty="0" smtClean="0"/>
            </a:br>
            <a:endParaRPr lang="en-US" sz="36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29284" y="1443032"/>
            <a:ext cx="6885432" cy="4724393"/>
          </a:xfrm>
        </p:spPr>
      </p:pic>
      <p:sp>
        <p:nvSpPr>
          <p:cNvPr id="5" name="Slide Number Placeholder 4"/>
          <p:cNvSpPr>
            <a:spLocks noGrp="1"/>
          </p:cNvSpPr>
          <p:nvPr>
            <p:ph type="sldNum" sz="quarter" idx="12"/>
          </p:nvPr>
        </p:nvSpPr>
        <p:spPr/>
        <p:txBody>
          <a:bodyPr/>
          <a:lstStyle/>
          <a:p>
            <a:fld id="{AA10C721-AE2B-4C04-8E90-2142017EF61E}" type="slidenum">
              <a:rPr lang="en-US" smtClean="0"/>
              <a:t>31</a:t>
            </a:fld>
            <a:endParaRPr lang="en-US" dirty="0"/>
          </a:p>
        </p:txBody>
      </p:sp>
    </p:spTree>
    <p:extLst>
      <p:ext uri="{BB962C8B-B14F-4D97-AF65-F5344CB8AC3E}">
        <p14:creationId xmlns:p14="http://schemas.microsoft.com/office/powerpoint/2010/main" val="3038275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Secondary Uncertainty - Why CAT Models Lack Accuracy</a:t>
            </a:r>
            <a:endParaRPr lang="en-US" sz="3600" dirty="0"/>
          </a:p>
        </p:txBody>
      </p:sp>
      <p:pic>
        <p:nvPicPr>
          <p:cNvPr id="12" name="Content Placeholder 11"/>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81000" y="2590800"/>
            <a:ext cx="4800600" cy="3301526"/>
          </a:xfrm>
        </p:spPr>
      </p:pic>
      <p:pic>
        <p:nvPicPr>
          <p:cNvPr id="13" name="Content Placeholder 12"/>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257800" y="1447800"/>
            <a:ext cx="3581402" cy="4798920"/>
          </a:xfrm>
        </p:spPr>
      </p:pic>
      <p:sp>
        <p:nvSpPr>
          <p:cNvPr id="14" name="Slide Number Placeholder 13"/>
          <p:cNvSpPr>
            <a:spLocks noGrp="1"/>
          </p:cNvSpPr>
          <p:nvPr>
            <p:ph type="sldNum" sz="quarter" idx="12"/>
          </p:nvPr>
        </p:nvSpPr>
        <p:spPr/>
        <p:txBody>
          <a:bodyPr/>
          <a:lstStyle/>
          <a:p>
            <a:fld id="{0D9C4C27-3F92-447F-917C-AFF9186DA294}" type="slidenum">
              <a:rPr lang="en-US" smtClean="0"/>
              <a:pPr/>
              <a:t>32</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Secondary Uncertainty - Why CAT Models Lack Accuracy (cont.)</a:t>
            </a:r>
            <a:endParaRPr lang="en-US" sz="3600"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47800" y="1981200"/>
            <a:ext cx="6248400" cy="4143144"/>
          </a:xfrm>
        </p:spPr>
      </p:pic>
      <p:sp>
        <p:nvSpPr>
          <p:cNvPr id="7" name="Slide Number Placeholder 6"/>
          <p:cNvSpPr>
            <a:spLocks noGrp="1"/>
          </p:cNvSpPr>
          <p:nvPr>
            <p:ph type="sldNum" sz="quarter" idx="12"/>
          </p:nvPr>
        </p:nvSpPr>
        <p:spPr/>
        <p:txBody>
          <a:bodyPr/>
          <a:lstStyle/>
          <a:p>
            <a:fld id="{AA10C721-AE2B-4C04-8E90-2142017EF61E}" type="slidenum">
              <a:rPr lang="en-US" smtClean="0"/>
              <a:t>33</a:t>
            </a:fld>
            <a:endParaRPr lang="en-US" dirty="0"/>
          </a:p>
        </p:txBody>
      </p:sp>
    </p:spTree>
    <p:extLst>
      <p:ext uri="{BB962C8B-B14F-4D97-AF65-F5344CB8AC3E}">
        <p14:creationId xmlns:p14="http://schemas.microsoft.com/office/powerpoint/2010/main" val="539351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Secondary Uncertainty - Why CAT Models Lack Accuracy (cont.)</a:t>
            </a:r>
            <a:endParaRPr lang="en-US" sz="36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2096587"/>
            <a:ext cx="7484435" cy="4228013"/>
          </a:xfrm>
        </p:spPr>
      </p:pic>
      <p:sp>
        <p:nvSpPr>
          <p:cNvPr id="5" name="Slide Number Placeholder 4"/>
          <p:cNvSpPr>
            <a:spLocks noGrp="1"/>
          </p:cNvSpPr>
          <p:nvPr>
            <p:ph type="sldNum" sz="quarter" idx="12"/>
          </p:nvPr>
        </p:nvSpPr>
        <p:spPr/>
        <p:txBody>
          <a:bodyPr/>
          <a:lstStyle/>
          <a:p>
            <a:fld id="{AA10C721-AE2B-4C04-8E90-2142017EF61E}" type="slidenum">
              <a:rPr lang="en-US" smtClean="0"/>
              <a:t>34</a:t>
            </a:fld>
            <a:endParaRPr lang="en-US" dirty="0"/>
          </a:p>
        </p:txBody>
      </p:sp>
    </p:spTree>
    <p:extLst>
      <p:ext uri="{BB962C8B-B14F-4D97-AF65-F5344CB8AC3E}">
        <p14:creationId xmlns:p14="http://schemas.microsoft.com/office/powerpoint/2010/main" val="2760452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199"/>
            <a:ext cx="8686800" cy="1097461"/>
          </a:xfrm>
        </p:spPr>
        <p:txBody>
          <a:bodyPr>
            <a:noAutofit/>
          </a:bodyPr>
          <a:lstStyle/>
          <a:p>
            <a:r>
              <a:rPr lang="en-US" sz="3600" dirty="0" smtClean="0"/>
              <a:t>Why We Can't Rely On Historical Experience</a:t>
            </a:r>
            <a:endParaRPr lang="en-US" sz="3600"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587240" y="1795086"/>
            <a:ext cx="4480560" cy="4300914"/>
          </a:xfrm>
        </p:spPr>
      </p:pic>
      <p:sp>
        <p:nvSpPr>
          <p:cNvPr id="4" name="Content Placeholder 3"/>
          <p:cNvSpPr>
            <a:spLocks noGrp="1"/>
          </p:cNvSpPr>
          <p:nvPr>
            <p:ph sz="half" idx="2"/>
          </p:nvPr>
        </p:nvSpPr>
        <p:spPr>
          <a:xfrm>
            <a:off x="76200" y="2057400"/>
            <a:ext cx="3962400" cy="2819399"/>
          </a:xfrm>
        </p:spPr>
        <p:txBody>
          <a:bodyPr/>
          <a:lstStyle/>
          <a:p>
            <a:r>
              <a:rPr lang="en-US" dirty="0"/>
              <a:t>A slight shift northwards for Hurricane Andrew would have increased insured losses by a factor of 2-3x</a:t>
            </a:r>
          </a:p>
          <a:p>
            <a:pPr marL="109728" indent="0">
              <a:buNone/>
            </a:pPr>
            <a:endParaRPr lang="en-US" dirty="0"/>
          </a:p>
        </p:txBody>
      </p:sp>
      <p:sp>
        <p:nvSpPr>
          <p:cNvPr id="6" name="Slide Number Placeholder 5"/>
          <p:cNvSpPr>
            <a:spLocks noGrp="1"/>
          </p:cNvSpPr>
          <p:nvPr>
            <p:ph type="sldNum" sz="quarter" idx="12"/>
          </p:nvPr>
        </p:nvSpPr>
        <p:spPr/>
        <p:txBody>
          <a:bodyPr/>
          <a:lstStyle/>
          <a:p>
            <a:fld id="{0D9C4C27-3F92-447F-917C-AFF9186DA294}" type="slidenum">
              <a:rPr lang="en-US" smtClean="0"/>
              <a:pPr/>
              <a:t>35</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Why We Can't Rely On Historical Experience (cont.)</a:t>
            </a:r>
            <a:endParaRPr lang="en-US" sz="3600" dirty="0"/>
          </a:p>
        </p:txBody>
      </p:sp>
      <p:pic>
        <p:nvPicPr>
          <p:cNvPr id="10" name="Content Placeholder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88603" y="1798320"/>
            <a:ext cx="4479197" cy="4297680"/>
          </a:xfrm>
        </p:spPr>
      </p:pic>
      <p:sp>
        <p:nvSpPr>
          <p:cNvPr id="9" name="Content Placeholder 8"/>
          <p:cNvSpPr>
            <a:spLocks noGrp="1"/>
          </p:cNvSpPr>
          <p:nvPr>
            <p:ph sz="half" idx="1"/>
          </p:nvPr>
        </p:nvSpPr>
        <p:spPr>
          <a:xfrm>
            <a:off x="76200" y="2057401"/>
            <a:ext cx="4267200" cy="3810000"/>
          </a:xfrm>
        </p:spPr>
        <p:txBody>
          <a:bodyPr>
            <a:normAutofit lnSpcReduction="10000"/>
          </a:bodyPr>
          <a:lstStyle/>
          <a:p>
            <a:r>
              <a:rPr lang="en-US" dirty="0"/>
              <a:t>If </a:t>
            </a:r>
            <a:r>
              <a:rPr lang="en-US" dirty="0" smtClean="0"/>
              <a:t>the </a:t>
            </a:r>
            <a:r>
              <a:rPr lang="en-US" dirty="0"/>
              <a:t>Great New England Hurricane of 1938 remained at category 4 strength, insured losses </a:t>
            </a:r>
            <a:r>
              <a:rPr lang="en-US" dirty="0" smtClean="0"/>
              <a:t>would have exceeded </a:t>
            </a:r>
            <a:r>
              <a:rPr lang="en-US" dirty="0"/>
              <a:t>$60B</a:t>
            </a:r>
          </a:p>
          <a:p>
            <a:r>
              <a:rPr lang="en-US" dirty="0"/>
              <a:t>If this hurricane remained at category 4 strength and made landfall in NYC, insured losses would </a:t>
            </a:r>
            <a:r>
              <a:rPr lang="en-US" dirty="0" smtClean="0"/>
              <a:t>have exceeded </a:t>
            </a:r>
            <a:r>
              <a:rPr lang="en-US" dirty="0"/>
              <a:t>$100B</a:t>
            </a:r>
          </a:p>
          <a:p>
            <a:endParaRPr lang="en-US" dirty="0"/>
          </a:p>
        </p:txBody>
      </p:sp>
      <p:sp>
        <p:nvSpPr>
          <p:cNvPr id="11" name="Slide Number Placeholder 10"/>
          <p:cNvSpPr>
            <a:spLocks noGrp="1"/>
          </p:cNvSpPr>
          <p:nvPr>
            <p:ph type="sldNum" sz="quarter" idx="12"/>
          </p:nvPr>
        </p:nvSpPr>
        <p:spPr/>
        <p:txBody>
          <a:bodyPr/>
          <a:lstStyle/>
          <a:p>
            <a:fld id="{0D9C4C27-3F92-447F-917C-AFF9186DA294}" type="slidenum">
              <a:rPr lang="en-US" smtClean="0"/>
              <a:pPr/>
              <a:t>36</a:t>
            </a:fld>
            <a:endParaRPr lang="en-US" dirty="0"/>
          </a:p>
        </p:txBody>
      </p:sp>
    </p:spTree>
    <p:extLst>
      <p:ext uri="{BB962C8B-B14F-4D97-AF65-F5344CB8AC3E}">
        <p14:creationId xmlns:p14="http://schemas.microsoft.com/office/powerpoint/2010/main" val="3883060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838199"/>
            <a:ext cx="8839200" cy="1097461"/>
          </a:xfrm>
        </p:spPr>
        <p:txBody>
          <a:bodyPr>
            <a:noAutofit/>
          </a:bodyPr>
          <a:lstStyle/>
          <a:p>
            <a:r>
              <a:rPr lang="en-US" sz="3600" dirty="0" smtClean="0"/>
              <a:t>Questions CAT Models </a:t>
            </a:r>
            <a:r>
              <a:rPr lang="en-US" sz="3600" dirty="0"/>
              <a:t>"</a:t>
            </a:r>
            <a:r>
              <a:rPr lang="en-US" sz="3600" dirty="0" smtClean="0"/>
              <a:t>Help" Answer</a:t>
            </a:r>
            <a:br>
              <a:rPr lang="en-US" sz="3600" dirty="0" smtClean="0"/>
            </a:br>
            <a:endParaRPr lang="en-US" sz="3600" dirty="0"/>
          </a:p>
        </p:txBody>
      </p:sp>
      <p:pic>
        <p:nvPicPr>
          <p:cNvPr id="8" name="Content Placeholder 7"/>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801" t="761" r="738" b="1370"/>
          <a:stretch/>
        </p:blipFill>
        <p:spPr>
          <a:xfrm>
            <a:off x="0" y="1548440"/>
            <a:ext cx="4623759" cy="4623760"/>
          </a:xfrm>
          <a:ln>
            <a:noFill/>
          </a:ln>
        </p:spPr>
      </p:pic>
      <p:sp>
        <p:nvSpPr>
          <p:cNvPr id="6" name="Content Placeholder 5"/>
          <p:cNvSpPr>
            <a:spLocks noGrp="1"/>
          </p:cNvSpPr>
          <p:nvPr>
            <p:ph sz="half" idx="2"/>
          </p:nvPr>
        </p:nvSpPr>
        <p:spPr>
          <a:xfrm>
            <a:off x="4419600" y="1752600"/>
            <a:ext cx="4648200" cy="3809999"/>
          </a:xfrm>
        </p:spPr>
        <p:txBody>
          <a:bodyPr>
            <a:normAutofit lnSpcReduction="10000"/>
          </a:bodyPr>
          <a:lstStyle/>
          <a:p>
            <a:pPr marL="274320">
              <a:buClr>
                <a:schemeClr val="accent2"/>
              </a:buClr>
            </a:pPr>
            <a:r>
              <a:rPr lang="en-US" altLang="en-US" dirty="0"/>
              <a:t>What is the likelihood of an certain event?</a:t>
            </a:r>
          </a:p>
          <a:p>
            <a:pPr marL="274320">
              <a:buClr>
                <a:schemeClr val="accent2"/>
              </a:buClr>
            </a:pPr>
            <a:r>
              <a:rPr lang="en-US" altLang="en-US" dirty="0"/>
              <a:t>How severe will that event be?</a:t>
            </a:r>
          </a:p>
          <a:p>
            <a:pPr marL="274320">
              <a:buClr>
                <a:schemeClr val="accent2"/>
              </a:buClr>
            </a:pPr>
            <a:r>
              <a:rPr lang="en-US" altLang="en-US" dirty="0"/>
              <a:t>Given the severity, what is the range of financial loss that the client and insurer can expect?</a:t>
            </a:r>
          </a:p>
          <a:p>
            <a:pPr marL="274320">
              <a:buClr>
                <a:schemeClr val="accent2"/>
              </a:buClr>
            </a:pPr>
            <a:r>
              <a:rPr lang="en-US" altLang="en-US" dirty="0"/>
              <a:t>How many days will the business be inoperable post event?</a:t>
            </a:r>
          </a:p>
          <a:p>
            <a:endParaRPr lang="en-US" dirty="0"/>
          </a:p>
        </p:txBody>
      </p:sp>
      <p:sp>
        <p:nvSpPr>
          <p:cNvPr id="3" name="Slide Number Placeholder 2"/>
          <p:cNvSpPr>
            <a:spLocks noGrp="1"/>
          </p:cNvSpPr>
          <p:nvPr>
            <p:ph type="sldNum" sz="quarter" idx="12"/>
          </p:nvPr>
        </p:nvSpPr>
        <p:spPr/>
        <p:txBody>
          <a:bodyPr/>
          <a:lstStyle/>
          <a:p>
            <a:fld id="{AA10C721-AE2B-4C04-8E90-2142017EF61E}" type="slidenum">
              <a:rPr lang="en-US" smtClean="0"/>
              <a:t>37</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6" name="AutoShape 6" descr="data:image/jpeg;base64,/9j/4AAQSkZJRgABAQAAAQABAAD/2wCEAAkGBhESEBASEhIVERAVFhsUGBcUEBYYFxgdGBcfGhgWFxUXHCceGBwnJRsbHy8gLyc1MCwuHB8xNTwqNSYrLCkBCQoKBQUFDQUFDSkYEhgpKSkpKSkpKSkpKSkpKSkpKSkpKSkpKSkpKSkpKSkpKSkpKSkpKSkpKSkpKSkpKSkpKf/AABEIAHgAoAMBIgACEQEDEQH/xAAbAAEAAgMBAQAAAAAAAAAAAAAABQYDBAcBAv/EAEwQAAEDAgMEBAkGCggHAAAAAAEAAgMEEQUSIRMxQVEGIjJhBxVScYGRkqHCFCQlM0KTI1NjZIKipLHB0zVDVGJyo9HSFiZEZXOyw//EABQBAQAAAAAAAAAAAAAAAAAAAAD/xAAUEQEAAAAAAAAAAAAAAAAAAAAA/9oADAMBAAIRAxEAPwDuKIiAiXXgKD1ERAREQEREBERAREQEREBERAREQEREEZ0nnyUVY/yYJXeqMlYuh774dQnnTQn/ACmr46Z60M7fLyxfeSNZ8S0cJmy4K0+RSuHsMcP4ILQCvVC9DJc2G0DudNCf8pt1MgoPUREBERAREQEUF0n6bUWHtzVUzYyRdrB1pHf4WDX07lUZfCZiM4zUOEvEO8TVkohYRzym2nfmQdLRciPT3G79vBgfI+XNv5vrVIw+EnE4G56zCnSQ7zNRTNmaBzygnT9JB0xFX+i/TuhxAfNpg54F3Ru6sjfOw627xcKwICIiAiIghOlhvFA3y6qnHqma74VEQOy4HUd0VS31PkapfpELy4eznU5vYhkd/BQk7voisb+VqI/aqnD4kGzgz8mBj8lSyM+7a5vwqS6FTZsNoHc6aG/n2bQVEOflwasA4fK4/XPI0fvWXDX7PBpfyUVQz7p0jR/6oLYCvVB9CJi7DaEntCnja7ztYGu94KmwUHqIiAqJ066dyxStw/D2ibEpRe57FOy2sshOm7UA+c8AZ7pt0mbh9DPVOsSxtmNP2nu0Y3zX39wK4/R4c6z6eeUxzTx/LsWqT244j1mUjTwLri7e+2oFkDDaMB8s9O+OomYb1OL12sEbhvbSsdo8jcHa8LWBCzw4cysOeOlrMdf/AGmsnNPS34mNnk9yzRRNnbSyy02eJ3VwvCmmzS0f9VU8LfaJPPjdSVVT7eQwTibGaxlg6lpn7DD6blG9+gJG7W503BBFeIpOz4vwAHyDUnP5s2fevifCmUh2ktDV4Mf7Vh9SZ6fuMjODVN/8My3yeK8EB/FGY7XzZsm9Y4KYU0jYoxNgVW82ZHLJt8OqHH+rv2QT+ideKCBxWma7Z1FU9gzO/AYzQDKA/gKuJu48CdCO9X3oP06mM/i7Eg1lcG5opWkbOqZa4ewjQm2um/XcQQqnLCYTVSw0wimjH0lhZ1hniO+pphutbW43buHWjqjCg9sVJBI5zHMNZg9QT12FvWkonO56aDgQOegd9RVzwf8ASoYhQQ1BFpexK0fZkbo4W4A7wORCsaAi8PdvUFtcT/F0f30/8tB9YrrX4e3kJ5PZY1n/ANFCzN+Y1bPz/J7VYw/Epmhoat1U2eo2LQyJ8TWxOkcSZHscSS9ot9WB6VDT9ioZzxSIet8T0CoH0fWs/PXx+3Vj/clQ8jC69nHb1EX3lSR8aVB/B1LOeKRD1yQvSoP4Krj54nE32pYZP9UGeCfZ4TWW0MXytg9EsgYPeFJ9CnHxfStd2ombBx74SYif1FCVf1FdD5WIMj9EskTz7nFfdTM6OlxOFptIal0LO41eQtI8xlJ9CC5gr1VukwytpW7Gn2ElM3SITSSh7G8Irta7M1u4G97WHC6zbXE/xdH99P8Ay0FS8JkgqMSwehd9SHvrJgdxbCLi/MaPuqph0JrI6OJ+j8XrJKyoN9fk9OepETwby9K2emr6zxy4vbAJvFU+UNkkLctpbkEsBz79LW71G4K6p2mH5Gw3GDS7PrybruzHRv1ndu70Fhp6qSe08B2dZikrqameBrTUUB6z2DgbAu8728lvNZA2nyM2sWFRyGnhhpyRUYhMCQ9zntIcWlwcNCM2VznENFlC9HHVYlwrZNguMJeYLyS21LMx0Z9Zu03d63+jTqrPggYylLRh7zT5pZcpfaLaONmfWWJ05F+qCSHRd+WwwXCw219i6YfKCP8AybEtv6bd/FYH7AU8gc2R+F5xBWUdU4ukonGwbLG8kuDBdp3kZSHNOhChaXblwfOylEOxO0lY+9eKuxsAXWmE20sAwDLl0FwrLig/D1u2ABdg16sC2XOC7Je3G22t3AIIatklphI57jLW4O9rhIe1U0M29r/KIF9eBYDxKh8Xpvk7MSggI+YyxYvREcI5CNowW+wL7u9TdTcynado9HSZ78+F+++ZRM3bZm3noydp7PVv39lBYfB3WNixjE6dmkFVHHiMQ4DaAF9vPnHsrqC4x0Gv43wnn4mjzfD7sq7OgIiICpNQPnEreeJwn9nY/wDgrsqTUf0ll51kT/VQv/2oFUPnUjOeJQO/ZWv+FKo/PHx+ViED/VSB3740nH0sGc6iKT1UUw+Be1ItjcbOeSf2YKiO/wC5B5V3OImHy6uCb0NpXn98K+q2AnGY4rHI9rKx3K8AfFb1vhPoWWppicehP2BRuk/SZIYx7pirZsxfNYZrWvbW3K/JB9oiIOZ+EmFsGKYPWP8AqXufRSk7g2YENueXWf6lVcKnNIyglk7WF1cuH1Wn9TOepIR5OvvXVunfRcYhQT02ge4Zo3H7L26sPmvoe4lcipcUzNkqqiNz7MFDjFPbr2b1Y6wDiRbU8CDzugnqaCSmDY4mmSrweV8kbBq6ooZ9+TyiBp/iYBxW9npxA1we/wAVukNVSVkAzOopHEl0cjbHLHdzhci1nOY61gVCQSmE0sMtSIpox9GYlvhniO6mqDutawsd3D+9uy1oppnPdI/Aa2Q3kDo9th1S7y2nstJ53BHG+9BNDFZ9JvleCuIFhWEkSW3XyB1r920stO0MsEwErn0DnCavxCYZBUhlrQQCwuw2DOqMob1W5nOJWqaqQnaX6Nudv25dr57b7+lYvlzaqVpMr8eq2EFkMEeyw+F3B8rj1XW5kk8ggV21qmzEtMdVjD2QQxkdaGii1dK4fZu0ucRzc0cFFY1UCZuKzwAEVL4sGogD2mtI2jm826b/ADrbqKiWWWpiiqGT4jKzLXVw0pqGAaughcfTxuTcnXsxk2KMiZFVwMcKanBpMJhIu+eZ/Vkqy22tib7tTlGnELZ4PqJsmNYjKzWCjhiw6M8zGAHW82T9ZdRVY8HXRU4fQRQv1ncTLM697yP1drxto2/crOgIiICpU+mNMbzLJPVTVDFdVTKof8wQj8yMnsyOZ8aDyqH09C3nTiX2RLHf9cLYmpicehf9kUD/AFidoHueV9S0307FJ/2+Rv7Qz/Uq0bMXzWGa1r21tvtfkgbMXzWGa1r21tvtfkvpEQEREBc/6ddB5jOMSw7K2ua3LJE4DZ1TLWMbwdCbaa79NxAK6AiDgWFVDXiWCkiY9rnE1GDVrsjmPHadRyu3HiBvHLlnpsXbT3ggxCXDtLGixemMkQ7mS2Nmcl1PpV4P6HEADURfhR2ZWHLK226zxvHcbhVKs8HeLxN2dPiMdZBwixGnElu7OQ6/uQV7bP7WXowT+MzN9eW+/wBCx1GNNmAgnxJ1WNwosGpi1rv7plsOrzW8eg2LX/ozBSfK2Pw7vcpai8H2MSNyTV8NDAd8eHUwjJ7s4DbefVBU8VmZFHHBVxtpaYEGLCKR2aoncey6rlbqL6abzwGmt46D9B53ztxLEmtbUhoZT0zABHSxgdVobuzW9WvE6T3RXwdUOHnPDGXTntTSnPKb7+sezfuAurOgIiICIiAqvLB9ORP/ADCRv7RGf4q0L52YvmsM1rXtrblfkg82YvmsM1rXtrbfa/JfaIgIiICIiAiIgIiICIiAiIgIiICIiAiIgIiICIiAiIgIiICIiAiIgIiICIiD/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66567" name="AutoShape 8" descr="data:image/jpeg;base64,/9j/4AAQSkZJRgABAQAAAQABAAD/2wCEAAkGBhESEBASEhIVERAVFhsUGBcUEBYYFxgdGBcfGhgWFxUXHCceGBwnJRsbHy8gLyc1MCwuHB8xNTwqNSYrLCkBCQoKBQUFDQUFDSkYEhgpKSkpKSkpKSkpKSkpKSkpKSkpKSkpKSkpKSkpKSkpKSkpKSkpKSkpKSkpKSkpKSkpKf/AABEIAHgAoAMBIgACEQEDEQH/xAAbAAEAAgMBAQAAAAAAAAAAAAAABQYDBAcBAv/EAEwQAAEDAgMEBAkGCggHAAAAAAEAAgMEEQUSIRMxQVEGIjJhBxVScYGRkqHCFCQlM0KTI1NjZIKipLHB0zVDVGJyo9HSFiZEZXOyw//EABQBAQAAAAAAAAAAAAAAAAAAAAD/xAAUEQEAAAAAAAAAAAAAAAAAAAAA/9oADAMBAAIRAxEAPwDuKIiAiXXgKD1ERAREQEREBERAREQEREBERAREQEREEZ0nnyUVY/yYJXeqMlYuh774dQnnTQn/ACmr46Z60M7fLyxfeSNZ8S0cJmy4K0+RSuHsMcP4ILQCvVC9DJc2G0DudNCf8pt1MgoPUREBERAREQEUF0n6bUWHtzVUzYyRdrB1pHf4WDX07lUZfCZiM4zUOEvEO8TVkohYRzym2nfmQdLRciPT3G79vBgfI+XNv5vrVIw+EnE4G56zCnSQ7zNRTNmaBzygnT9JB0xFX+i/TuhxAfNpg54F3Ru6sjfOw627xcKwICIiAiIghOlhvFA3y6qnHqma74VEQOy4HUd0VS31PkapfpELy4eznU5vYhkd/BQk7voisb+VqI/aqnD4kGzgz8mBj8lSyM+7a5vwqS6FTZsNoHc6aG/n2bQVEOflwasA4fK4/XPI0fvWXDX7PBpfyUVQz7p0jR/6oLYCvVB9CJi7DaEntCnja7ztYGu94KmwUHqIiAqJ066dyxStw/D2ibEpRe57FOy2sshOm7UA+c8AZ7pt0mbh9DPVOsSxtmNP2nu0Y3zX39wK4/R4c6z6eeUxzTx/LsWqT244j1mUjTwLri7e+2oFkDDaMB8s9O+OomYb1OL12sEbhvbSsdo8jcHa8LWBCzw4cysOeOlrMdf/AGmsnNPS34mNnk9yzRRNnbSyy02eJ3VwvCmmzS0f9VU8LfaJPPjdSVVT7eQwTibGaxlg6lpn7DD6blG9+gJG7W503BBFeIpOz4vwAHyDUnP5s2fevifCmUh2ktDV4Mf7Vh9SZ6fuMjODVN/8My3yeK8EB/FGY7XzZsm9Y4KYU0jYoxNgVW82ZHLJt8OqHH+rv2QT+ideKCBxWma7Z1FU9gzO/AYzQDKA/gKuJu48CdCO9X3oP06mM/i7Eg1lcG5opWkbOqZa4ewjQm2um/XcQQqnLCYTVSw0wimjH0lhZ1hniO+pphutbW43buHWjqjCg9sVJBI5zHMNZg9QT12FvWkonO56aDgQOegd9RVzwf8ASoYhQQ1BFpexK0fZkbo4W4A7wORCsaAi8PdvUFtcT/F0f30/8tB9YrrX4e3kJ5PZY1n/ANFCzN+Y1bPz/J7VYw/Epmhoat1U2eo2LQyJ8TWxOkcSZHscSS9ot9WB6VDT9ioZzxSIet8T0CoH0fWs/PXx+3Vj/clQ8jC69nHb1EX3lSR8aVB/B1LOeKRD1yQvSoP4Krj54nE32pYZP9UGeCfZ4TWW0MXytg9EsgYPeFJ9CnHxfStd2ombBx74SYif1FCVf1FdD5WIMj9EskTz7nFfdTM6OlxOFptIal0LO41eQtI8xlJ9CC5gr1VukwytpW7Gn2ElM3SITSSh7G8Irta7M1u4G97WHC6zbXE/xdH99P8Ay0FS8JkgqMSwehd9SHvrJgdxbCLi/MaPuqph0JrI6OJ+j8XrJKyoN9fk9OepETwby9K2emr6zxy4vbAJvFU+UNkkLctpbkEsBz79LW71G4K6p2mH5Gw3GDS7PrybruzHRv1ndu70Fhp6qSe08B2dZikrqameBrTUUB6z2DgbAu8728lvNZA2nyM2sWFRyGnhhpyRUYhMCQ9zntIcWlwcNCM2VznENFlC9HHVYlwrZNguMJeYLyS21LMx0Z9Zu03d63+jTqrPggYylLRh7zT5pZcpfaLaONmfWWJ05F+qCSHRd+WwwXCw219i6YfKCP8AybEtv6bd/FYH7AU8gc2R+F5xBWUdU4ukonGwbLG8kuDBdp3kZSHNOhChaXblwfOylEOxO0lY+9eKuxsAXWmE20sAwDLl0FwrLig/D1u2ABdg16sC2XOC7Je3G22t3AIIatklphI57jLW4O9rhIe1U0M29r/KIF9eBYDxKh8Xpvk7MSggI+YyxYvREcI5CNowW+wL7u9TdTcynado9HSZ78+F+++ZRM3bZm3noydp7PVv39lBYfB3WNixjE6dmkFVHHiMQ4DaAF9vPnHsrqC4x0Gv43wnn4mjzfD7sq7OgIiICpNQPnEreeJwn9nY/wDgrsqTUf0ll51kT/VQv/2oFUPnUjOeJQO/ZWv+FKo/PHx+ViED/VSB3740nH0sGc6iKT1UUw+Be1ItjcbOeSf2YKiO/wC5B5V3OImHy6uCb0NpXn98K+q2AnGY4rHI9rKx3K8AfFb1vhPoWWppicehP2BRuk/SZIYx7pirZsxfNYZrWvbW3K/JB9oiIOZ+EmFsGKYPWP8AqXufRSk7g2YENueXWf6lVcKnNIyglk7WF1cuH1Wn9TOepIR5OvvXVunfRcYhQT02ge4Zo3H7L26sPmvoe4lcipcUzNkqqiNz7MFDjFPbr2b1Y6wDiRbU8CDzugnqaCSmDY4mmSrweV8kbBq6ooZ9+TyiBp/iYBxW9npxA1we/wAVukNVSVkAzOopHEl0cjbHLHdzhci1nOY61gVCQSmE0sMtSIpox9GYlvhniO6mqDutawsd3D+9uy1oppnPdI/Aa2Q3kDo9th1S7y2nstJ53BHG+9BNDFZ9JvleCuIFhWEkSW3XyB1r920stO0MsEwErn0DnCavxCYZBUhlrQQCwuw2DOqMob1W5nOJWqaqQnaX6Nudv25dr57b7+lYvlzaqVpMr8eq2EFkMEeyw+F3B8rj1XW5kk8ggV21qmzEtMdVjD2QQxkdaGii1dK4fZu0ucRzc0cFFY1UCZuKzwAEVL4sGogD2mtI2jm826b/ADrbqKiWWWpiiqGT4jKzLXVw0pqGAaughcfTxuTcnXsxk2KMiZFVwMcKanBpMJhIu+eZ/Vkqy22tib7tTlGnELZ4PqJsmNYjKzWCjhiw6M8zGAHW82T9ZdRVY8HXRU4fQRQv1ncTLM697yP1drxto2/crOgIiICpU+mNMbzLJPVTVDFdVTKof8wQj8yMnsyOZ8aDyqH09C3nTiX2RLHf9cLYmpicehf9kUD/AFidoHueV9S0307FJ/2+Rv7Qz/Uq0bMXzWGa1r21tvtfkgbMXzWGa1r21tvtfkvpEQEREBc/6ddB5jOMSw7K2ua3LJE4DZ1TLWMbwdCbaa79NxAK6AiDgWFVDXiWCkiY9rnE1GDVrsjmPHadRyu3HiBvHLlnpsXbT3ggxCXDtLGixemMkQ7mS2Nmcl1PpV4P6HEADURfhR2ZWHLK226zxvHcbhVKs8HeLxN2dPiMdZBwixGnElu7OQ6/uQV7bP7WXowT+MzN9eW+/wBCx1GNNmAgnxJ1WNwosGpi1rv7plsOrzW8eg2LX/ozBSfK2Pw7vcpai8H2MSNyTV8NDAd8eHUwjJ7s4DbefVBU8VmZFHHBVxtpaYEGLCKR2aoncey6rlbqL6abzwGmt46D9B53ztxLEmtbUhoZT0zABHSxgdVobuzW9WvE6T3RXwdUOHnPDGXTntTSnPKb7+sezfuAurOgIiICIiAqvLB9ORP/ADCRv7RGf4q0L52YvmsM1rXtrblfkg82YvmsM1rXtrbfa/JfaIgIiICIiAiIgIiICIiAiIgIiICIiAiIgIiICIiAiIgIiICIiAiIgIiICIiD/9k="/>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66595" name="AutoShape 2" descr="data:image/jpeg;base64,/9j/4AAQSkZJRgABAQAAAQABAAD/2wCEAAkGBwgHBgkIBwgKCgkLDRYPDQwMDRsUFRAWIB0iIiAdHx8kKDQsJCYxJx8fLT0tMTU3Ojo6Iys/RD84QzQ5OjcBCgoKDQwNGg8PGjclHyU3Nzc3Nzc3Nzc3Nzc3Nzc3Nzc3Nzc3Nzc3Nzc3Nzc3Nzc3Nzc3Nzc3Nzc3Nzc3Nzc3N//AABEIAFoAcQMBEQACEQEDEQH/xAAbAAEAAgMBAQAAAAAAAAAAAAAABQYBAwQCB//EADoQAAEDAgMEBgcGBwAAAAAAAAEAAgMEEQUhYRIxQVEGBxMVcZEUIjJVgZPBI0JSgqHRJHKSorGy8P/EABsBAQACAwEBAAAAAAAAAAAAAAAEBQEDBgIH/8QAMREAAgEDAQYEBQQDAQAAAAAAAAECAwQRMQUSEyFBUhRxseEyUYGR8CNiodE0wfEi/9oADAMBAAIRAxEAPwD7igCAIAgCAIDzJIyJhfK9rGje5xsFhyUVlsyk3yR5hminbtQyskbzY4ELEZxksxeQ4uOqNi9GDBAO8IDGw3kPJANlvIeSAzsjkEBjYbyHkgM2HJAZQBAEAQBAaK2qZR00k8t9lo3De48ANSclqrVo0abqT0R6hBzkoorr2PqJBPXWklObW72x6NH13lfP7u7uL+q3nEfl0RZwioLEf+gQgSdrTHsJxue0b9COI0WKE7iympwZmXNYlzRPYZWem0+25uxKw7EjPwuH04jQrvLO6jdUVUiVtWnw5YOtSjWEAQBAEAQBAEAQBAEBA4jP6ZX9mD9jSnPk6S30B8zouV27dOpLw8dFr5k6hDchvdX6e5oDg4k8OCq6MFCOCTjAcbZjevckmsA9wT+iVbKoG0M1o59M/Vd8CbHQ6Kdsm48PV3W//MvU0VYb8cdUWJdaV4QBAEAQBAEAQBAEBx4rVupKXajsZ3nYiaeLj9BmToFGu7hW9Jz69PM20qe/LD06kFIBTQspmEucc3OO855k6k3XE1G97elqyxgt55Kr1g9Kanopg9PW0lPFO6SoETmyEgAFrjfLwU7Z1tG6qOEnjlk8V6jprKIzq76d13S2uq4KqjggjghDwYiSSSbcfit+0bGFrCLi28nihWdRtNF9gcxznU8wDo5QRY/4VbRab3Wb6ieN5dCXwaoc6J9LO4unpyGlx3vYfZd5ZHUFddY3Dq08S+JfiZX14JPeWjJJTjQEAQBAEAQBAEAQFemnbU1Uta8/w8AMcOv4nfE5Dw1XN7Qr8ao+2P4yfThuxUer/ERwe6WR0j97je3LRULblLJNxurBReu2Pa6HROt7NbGf7XhXOxeVw/L+iJd/AV7qFbetxh3KKIeZd+ym7c5wh9TVaas+tzA8DY8DyXMPKeUWCO1lTZsWIsHrw3bO0cWfe8snDw1V9Z3GMVV5P8/kiTp60310/P4LGxwewOaQWkXBHFdInnmiuaxqelkBAEAQBAEAQEbjNQ9sTKSBxbPUEtDhvYwe074DdqQod7XdOG7HV/jZuoQTe89EQOKTMjMdDAA2OMDaA4ch9fJcreTSxTiWVCLeZs8QKHFGyRUeuRgd0FmP4Z4j+tvqrnZP+QvJkO5+ArXUCzPHJNIR/upm2tIfX/RqtNWfVZlzkkWETXQ1QpqsBx+zk9V2h4H/ALmttpW4c916MxVhvRz1RPYNL2Ej8OduYNuDWO+78py8C1dTs+tlOk+mnl7f0V1eOf1F9fP3JdWRGCAIAgCAIDy9wYwucQ1oFyTwCw3jmNStyVgbFUYtODeQAQsORDPuj4k3PjoueuLjebqvTp5e5YQp81TX18/YrzJXPeXyO2nuO046rnZScpOTLLGFhHbBIvSZraIfrCwyrx3olVUGHxiSpe+MtaXBt7OBOZ0urLZ9eFGupz0IteDlDCIbqn6OYn0ap8Tbi0LYnVD4zHsyB1w0Ovu8VI2nd067jw3pk8W9KUM7xdJ5FTyJkUR87wQQtRsRKUFZJU0scsRvW0brgE+3of5hceOas7e6cHGfVEWpTSbT0ZbaSojqqeOeI3ZI3aC6+nONSKlHRlVKLhJxfQ3L2eQgCAIAgIfG5e3kZhzDk8bdRpHy/McvAFVu0K+7HhLrr5e5Kt44/U+3n7FU6RYh6TWinjP2UBz1fx8t3muau6u891dCztqe7HeerOCOSygm9nVHNbivSPLRVuszpNiGBYTTDDH9lLUSFpm2QSwAXsL5XP7q32TbU69SXE5pEK7qSpxW71Ibqx6Y4vimKT4filQapnYmVkjwA5hBAtlvGal7WsqNKkqlNY54NVrVnOW7I+iSzLnmWKRxSyLB7SFDXGjrGS57HsvA5L0jE4b0cFywSqbT1hpS4djU3khPAP3ub8fa/qV9sS9zmhLXoVd1TzHf+WpYV0ZACAIAgMHcgKlNUSMocQrm5zPdI4aBpLW+QA/VcldV3KtNv5+hawgsxj05FNY7UnU8VVvmWWDa19ljBg2tkWDDRz4th9FjFGaTEYBNETtAEkFp5gjcVuoXFShLfpvDNVSlGosSOfBMCwvAhJ3bT9m6T23ucXOI5XPBbbi8r3OOI9DzToQp/CiQfKoxvwaHvumDKRqLlkyTuGTSPwZz7+vTOLonHm2zh+y0cV0LqM468iPUinLHzPoUTxJEx43OaCF9GTyslC1h4PayYCAIAgK7V0NTRzyup4XVFLI8vDWW24yc3Cx3i9zlnnuXObQ2ZVc3Uo80+hPpV4SSUnhoiHYZRucT3TVi/BsEgHkFVeBvexktVv3r7nnuqk911vyZV58Dfdhnj/vX3Q7spuGF1vypV5djtDsHHXch3ZT+7K35Ui8ux2j2ehnjruRg4ZB7srflSLHgNo9noOOu5GO64Pdlb8qRY8BtLs9Bx49y+5juqn911vypE8BtPs9DPHj3L7jumn911nyZE8BtPsf8Djx7l9yRpcKqKtracUrqWj3Pc8bJLeLWt358zb4qbYbCryqqpcckvuyPVuoQXJ5ZbGiwAAsBwXZlUZQBAEAQBAEAQBAEAQBAEAQBAEAQBAEAQBAEAQBAEAQBAEAQBAEAQBAf/9k="/>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5" name="Title 4"/>
          <p:cNvSpPr>
            <a:spLocks noGrp="1"/>
          </p:cNvSpPr>
          <p:nvPr>
            <p:ph type="title"/>
          </p:nvPr>
        </p:nvSpPr>
        <p:spPr/>
        <p:txBody>
          <a:bodyPr>
            <a:normAutofit fontScale="90000"/>
          </a:bodyPr>
          <a:lstStyle/>
          <a:p>
            <a:r>
              <a:rPr lang="en-US" sz="3600" dirty="0" smtClean="0"/>
              <a:t>The Pricing Problem</a:t>
            </a:r>
            <a:br>
              <a:rPr lang="en-US" sz="3600" dirty="0" smtClean="0"/>
            </a:br>
            <a:endParaRPr lang="en-US" sz="3600" dirty="0"/>
          </a:p>
        </p:txBody>
      </p:sp>
      <p:pic>
        <p:nvPicPr>
          <p:cNvPr id="10" name="Content Placeholder 9"/>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r="2443" b="6251"/>
          <a:stretch/>
        </p:blipFill>
        <p:spPr>
          <a:xfrm>
            <a:off x="241540" y="2980426"/>
            <a:ext cx="8660921" cy="3191774"/>
          </a:xfrm>
        </p:spPr>
      </p:pic>
      <p:sp>
        <p:nvSpPr>
          <p:cNvPr id="8" name="Content Placeholder 7"/>
          <p:cNvSpPr>
            <a:spLocks noGrp="1"/>
          </p:cNvSpPr>
          <p:nvPr>
            <p:ph sz="half" idx="2"/>
          </p:nvPr>
        </p:nvSpPr>
        <p:spPr>
          <a:xfrm>
            <a:off x="230188" y="1600200"/>
            <a:ext cx="8683625" cy="1600200"/>
          </a:xfrm>
        </p:spPr>
        <p:txBody>
          <a:bodyPr>
            <a:normAutofit lnSpcReduction="10000"/>
          </a:bodyPr>
          <a:lstStyle/>
          <a:p>
            <a:pPr marL="109728" indent="0">
              <a:buNone/>
            </a:pPr>
            <a:r>
              <a:rPr lang="en-US" dirty="0"/>
              <a:t>CAT Models analyze policy data (structures, contents, time </a:t>
            </a:r>
            <a:r>
              <a:rPr lang="en-US" dirty="0" smtClean="0"/>
              <a:t>elements </a:t>
            </a:r>
            <a:r>
              <a:rPr lang="en-US" dirty="0"/>
              <a:t>and all relevant policy terms) against thousands of years of realistic &amp; potential natural hazards (wind, fire, ground shaking &amp; flood)</a:t>
            </a:r>
          </a:p>
          <a:p>
            <a:pPr marL="109728" indent="0">
              <a:buNone/>
            </a:pPr>
            <a:endParaRPr lang="en-US" dirty="0"/>
          </a:p>
        </p:txBody>
      </p:sp>
      <p:sp>
        <p:nvSpPr>
          <p:cNvPr id="3" name="Slide Number Placeholder 2"/>
          <p:cNvSpPr>
            <a:spLocks noGrp="1"/>
          </p:cNvSpPr>
          <p:nvPr>
            <p:ph type="sldNum" sz="quarter" idx="12"/>
          </p:nvPr>
        </p:nvSpPr>
        <p:spPr/>
        <p:txBody>
          <a:bodyPr/>
          <a:lstStyle/>
          <a:p>
            <a:fld id="{AA10C721-AE2B-4C04-8E90-2142017EF61E}" type="slidenum">
              <a:rPr lang="en-US" smtClean="0"/>
              <a:t>38</a:t>
            </a:fld>
            <a:endParaRPr lang="en-US" dirty="0"/>
          </a:p>
        </p:txBody>
      </p:sp>
    </p:spTree>
    <p:extLst>
      <p:ext uri="{BB962C8B-B14F-4D97-AF65-F5344CB8AC3E}">
        <p14:creationId xmlns:p14="http://schemas.microsoft.com/office/powerpoint/2010/main" val="1737521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AutoShape 6" descr="data:image/jpeg;base64,/9j/4AAQSkZJRgABAQAAAQABAAD/2wCEAAkGBhESEBASEhIVERAVFhsUGBcUEBYYFxgdGBcfGhgWFxUXHCceGBwnJRsbHy8gLyc1MCwuHB8xNTwqNSYrLCkBCQoKBQUFDQUFDSkYEhgpKSkpKSkpKSkpKSkpKSkpKSkpKSkpKSkpKSkpKSkpKSkpKSkpKSkpKSkpKSkpKSkpKf/AABEIAHgAoAMBIgACEQEDEQH/xAAbAAEAAgMBAQAAAAAAAAAAAAAABQYDBAcBAv/EAEwQAAEDAgMEBAkGCggHAAAAAAEAAgMEEQUSIRMxQVEGIjJhBxVScYGRkqHCFCQlM0KTI1NjZIKipLHB0zVDVGJyo9HSFiZEZXOyw//EABQBAQAAAAAAAAAAAAAAAAAAAAD/xAAUEQEAAAAAAAAAAAAAAAAAAAAA/9oADAMBAAIRAxEAPwDuKIiAiXXgKD1ERAREQEREBERAREQEREBERAREQEREEZ0nnyUVY/yYJXeqMlYuh774dQnnTQn/ACmr46Z60M7fLyxfeSNZ8S0cJmy4K0+RSuHsMcP4ILQCvVC9DJc2G0DudNCf8pt1MgoPUREBERAREQEUF0n6bUWHtzVUzYyRdrB1pHf4WDX07lUZfCZiM4zUOEvEO8TVkohYRzym2nfmQdLRciPT3G79vBgfI+XNv5vrVIw+EnE4G56zCnSQ7zNRTNmaBzygnT9JB0xFX+i/TuhxAfNpg54F3Ru6sjfOw627xcKwICIiAiIghOlhvFA3y6qnHqma74VEQOy4HUd0VS31PkapfpELy4eznU5vYhkd/BQk7voisb+VqI/aqnD4kGzgz8mBj8lSyM+7a5vwqS6FTZsNoHc6aG/n2bQVEOflwasA4fK4/XPI0fvWXDX7PBpfyUVQz7p0jR/6oLYCvVB9CJi7DaEntCnja7ztYGu94KmwUHqIiAqJ066dyxStw/D2ibEpRe57FOy2sshOm7UA+c8AZ7pt0mbh9DPVOsSxtmNP2nu0Y3zX39wK4/R4c6z6eeUxzTx/LsWqT244j1mUjTwLri7e+2oFkDDaMB8s9O+OomYb1OL12sEbhvbSsdo8jcHa8LWBCzw4cysOeOlrMdf/AGmsnNPS34mNnk9yzRRNnbSyy02eJ3VwvCmmzS0f9VU8LfaJPPjdSVVT7eQwTibGaxlg6lpn7DD6blG9+gJG7W503BBFeIpOz4vwAHyDUnP5s2fevifCmUh2ktDV4Mf7Vh9SZ6fuMjODVN/8My3yeK8EB/FGY7XzZsm9Y4KYU0jYoxNgVW82ZHLJt8OqHH+rv2QT+ideKCBxWma7Z1FU9gzO/AYzQDKA/gKuJu48CdCO9X3oP06mM/i7Eg1lcG5opWkbOqZa4ewjQm2um/XcQQqnLCYTVSw0wimjH0lhZ1hniO+pphutbW43buHWjqjCg9sVJBI5zHMNZg9QT12FvWkonO56aDgQOegd9RVzwf8ASoYhQQ1BFpexK0fZkbo4W4A7wORCsaAi8PdvUFtcT/F0f30/8tB9YrrX4e3kJ5PZY1n/ANFCzN+Y1bPz/J7VYw/Epmhoat1U2eo2LQyJ8TWxOkcSZHscSS9ot9WB6VDT9ioZzxSIet8T0CoH0fWs/PXx+3Vj/clQ8jC69nHb1EX3lSR8aVB/B1LOeKRD1yQvSoP4Krj54nE32pYZP9UGeCfZ4TWW0MXytg9EsgYPeFJ9CnHxfStd2ombBx74SYif1FCVf1FdD5WIMj9EskTz7nFfdTM6OlxOFptIal0LO41eQtI8xlJ9CC5gr1VukwytpW7Gn2ElM3SITSSh7G8Irta7M1u4G97WHC6zbXE/xdH99P8Ay0FS8JkgqMSwehd9SHvrJgdxbCLi/MaPuqph0JrI6OJ+j8XrJKyoN9fk9OepETwby9K2emr6zxy4vbAJvFU+UNkkLctpbkEsBz79LW71G4K6p2mH5Gw3GDS7PrybruzHRv1ndu70Fhp6qSe08B2dZikrqameBrTUUB6z2DgbAu8728lvNZA2nyM2sWFRyGnhhpyRUYhMCQ9zntIcWlwcNCM2VznENFlC9HHVYlwrZNguMJeYLyS21LMx0Z9Zu03d63+jTqrPggYylLRh7zT5pZcpfaLaONmfWWJ05F+qCSHRd+WwwXCw219i6YfKCP8AybEtv6bd/FYH7AU8gc2R+F5xBWUdU4ukonGwbLG8kuDBdp3kZSHNOhChaXblwfOylEOxO0lY+9eKuxsAXWmE20sAwDLl0FwrLig/D1u2ABdg16sC2XOC7Je3G22t3AIIatklphI57jLW4O9rhIe1U0M29r/KIF9eBYDxKh8Xpvk7MSggI+YyxYvREcI5CNowW+wL7u9TdTcynado9HSZ78+F+++ZRM3bZm3noydp7PVv39lBYfB3WNixjE6dmkFVHHiMQ4DaAF9vPnHsrqC4x0Gv43wnn4mjzfD7sq7OgIiICpNQPnEreeJwn9nY/wDgrsqTUf0ll51kT/VQv/2oFUPnUjOeJQO/ZWv+FKo/PHx+ViED/VSB3740nH0sGc6iKT1UUw+Be1ItjcbOeSf2YKiO/wC5B5V3OImHy6uCb0NpXn98K+q2AnGY4rHI9rKx3K8AfFb1vhPoWWppicehP2BRuk/SZIYx7pirZsxfNYZrWvbW3K/JB9oiIOZ+EmFsGKYPWP8AqXufRSk7g2YENueXWf6lVcKnNIyglk7WF1cuH1Wn9TOepIR5OvvXVunfRcYhQT02ge4Zo3H7L26sPmvoe4lcipcUzNkqqiNz7MFDjFPbr2b1Y6wDiRbU8CDzugnqaCSmDY4mmSrweV8kbBq6ooZ9+TyiBp/iYBxW9npxA1we/wAVukNVSVkAzOopHEl0cjbHLHdzhci1nOY61gVCQSmE0sMtSIpox9GYlvhniO6mqDutawsd3D+9uy1oppnPdI/Aa2Q3kDo9th1S7y2nstJ53BHG+9BNDFZ9JvleCuIFhWEkSW3XyB1r920stO0MsEwErn0DnCavxCYZBUhlrQQCwuw2DOqMob1W5nOJWqaqQnaX6Nudv25dr57b7+lYvlzaqVpMr8eq2EFkMEeyw+F3B8rj1XW5kk8ggV21qmzEtMdVjD2QQxkdaGii1dK4fZu0ucRzc0cFFY1UCZuKzwAEVL4sGogD2mtI2jm826b/ADrbqKiWWWpiiqGT4jKzLXVw0pqGAaughcfTxuTcnXsxk2KMiZFVwMcKanBpMJhIu+eZ/Vkqy22tib7tTlGnELZ4PqJsmNYjKzWCjhiw6M8zGAHW82T9ZdRVY8HXRU4fQRQv1ncTLM697yP1drxto2/crOgIiICpU+mNMbzLJPVTVDFdVTKof8wQj8yMnsyOZ8aDyqH09C3nTiX2RLHf9cLYmpicehf9kUD/AFidoHueV9S0307FJ/2+Rv7Qz/Uq0bMXzWGa1r21tvtfkgbMXzWGa1r21tvtfkvpEQEREBc/6ddB5jOMSw7K2ua3LJE4DZ1TLWMbwdCbaa79NxAK6AiDgWFVDXiWCkiY9rnE1GDVrsjmPHadRyu3HiBvHLlnpsXbT3ggxCXDtLGixemMkQ7mS2Nmcl1PpV4P6HEADURfhR2ZWHLK226zxvHcbhVKs8HeLxN2dPiMdZBwixGnElu7OQ6/uQV7bP7WXowT+MzN9eW+/wBCx1GNNmAgnxJ1WNwosGpi1rv7plsOrzW8eg2LX/ozBSfK2Pw7vcpai8H2MSNyTV8NDAd8eHUwjJ7s4DbefVBU8VmZFHHBVxtpaYEGLCKR2aoncey6rlbqL6abzwGmt46D9B53ztxLEmtbUhoZT0zABHSxgdVobuzW9WvE6T3RXwdUOHnPDGXTntTSnPKb7+sezfuAurOgIiICIiAqvLB9ORP/ADCRv7RGf4q0L52YvmsM1rXtrblfkg82YvmsM1rXtrbfa/JfaIgIiICIiAiIgIiICIiAiIgIiICIiAiIgIiICIiAiIgIiICIiAiIgIiICIiD/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72708" name="AutoShape 8" descr="data:image/jpeg;base64,/9j/4AAQSkZJRgABAQAAAQABAAD/2wCEAAkGBhESEBASEhIVERAVFhsUGBcUEBYYFxgdGBcfGhgWFxUXHCceGBwnJRsbHy8gLyc1MCwuHB8xNTwqNSYrLCkBCQoKBQUFDQUFDSkYEhgpKSkpKSkpKSkpKSkpKSkpKSkpKSkpKSkpKSkpKSkpKSkpKSkpKSkpKSkpKSkpKSkpKf/AABEIAHgAoAMBIgACEQEDEQH/xAAbAAEAAgMBAQAAAAAAAAAAAAAABQYDBAcBAv/EAEwQAAEDAgMEBAkGCggHAAAAAAEAAgMEEQUSIRMxQVEGIjJhBxVScYGRkqHCFCQlM0KTI1NjZIKipLHB0zVDVGJyo9HSFiZEZXOyw//EABQBAQAAAAAAAAAAAAAAAAAAAAD/xAAUEQEAAAAAAAAAAAAAAAAAAAAA/9oADAMBAAIRAxEAPwDuKIiAiXXgKD1ERAREQEREBERAREQEREBERAREQEREEZ0nnyUVY/yYJXeqMlYuh774dQnnTQn/ACmr46Z60M7fLyxfeSNZ8S0cJmy4K0+RSuHsMcP4ILQCvVC9DJc2G0DudNCf8pt1MgoPUREBERAREQEUF0n6bUWHtzVUzYyRdrB1pHf4WDX07lUZfCZiM4zUOEvEO8TVkohYRzym2nfmQdLRciPT3G79vBgfI+XNv5vrVIw+EnE4G56zCnSQ7zNRTNmaBzygnT9JB0xFX+i/TuhxAfNpg54F3Ru6sjfOw627xcKwICIiAiIghOlhvFA3y6qnHqma74VEQOy4HUd0VS31PkapfpELy4eznU5vYhkd/BQk7voisb+VqI/aqnD4kGzgz8mBj8lSyM+7a5vwqS6FTZsNoHc6aG/n2bQVEOflwasA4fK4/XPI0fvWXDX7PBpfyUVQz7p0jR/6oLYCvVB9CJi7DaEntCnja7ztYGu94KmwUHqIiAqJ066dyxStw/D2ibEpRe57FOy2sshOm7UA+c8AZ7pt0mbh9DPVOsSxtmNP2nu0Y3zX39wK4/R4c6z6eeUxzTx/LsWqT244j1mUjTwLri7e+2oFkDDaMB8s9O+OomYb1OL12sEbhvbSsdo8jcHa8LWBCzw4cysOeOlrMdf/AGmsnNPS34mNnk9yzRRNnbSyy02eJ3VwvCmmzS0f9VU8LfaJPPjdSVVT7eQwTibGaxlg6lpn7DD6blG9+gJG7W503BBFeIpOz4vwAHyDUnP5s2fevifCmUh2ktDV4Mf7Vh9SZ6fuMjODVN/8My3yeK8EB/FGY7XzZsm9Y4KYU0jYoxNgVW82ZHLJt8OqHH+rv2QT+ideKCBxWma7Z1FU9gzO/AYzQDKA/gKuJu48CdCO9X3oP06mM/i7Eg1lcG5opWkbOqZa4ewjQm2um/XcQQqnLCYTVSw0wimjH0lhZ1hniO+pphutbW43buHWjqjCg9sVJBI5zHMNZg9QT12FvWkonO56aDgQOegd9RVzwf8ASoYhQQ1BFpexK0fZkbo4W4A7wORCsaAi8PdvUFtcT/F0f30/8tB9YrrX4e3kJ5PZY1n/ANFCzN+Y1bPz/J7VYw/Epmhoat1U2eo2LQyJ8TWxOkcSZHscSS9ot9WB6VDT9ioZzxSIet8T0CoH0fWs/PXx+3Vj/clQ8jC69nHb1EX3lSR8aVB/B1LOeKRD1yQvSoP4Krj54nE32pYZP9UGeCfZ4TWW0MXytg9EsgYPeFJ9CnHxfStd2ombBx74SYif1FCVf1FdD5WIMj9EskTz7nFfdTM6OlxOFptIal0LO41eQtI8xlJ9CC5gr1VukwytpW7Gn2ElM3SITSSh7G8Irta7M1u4G97WHC6zbXE/xdH99P8Ay0FS8JkgqMSwehd9SHvrJgdxbCLi/MaPuqph0JrI6OJ+j8XrJKyoN9fk9OepETwby9K2emr6zxy4vbAJvFU+UNkkLctpbkEsBz79LW71G4K6p2mH5Gw3GDS7PrybruzHRv1ndu70Fhp6qSe08B2dZikrqameBrTUUB6z2DgbAu8728lvNZA2nyM2sWFRyGnhhpyRUYhMCQ9zntIcWlwcNCM2VznENFlC9HHVYlwrZNguMJeYLyS21LMx0Z9Zu03d63+jTqrPggYylLRh7zT5pZcpfaLaONmfWWJ05F+qCSHRd+WwwXCw219i6YfKCP8AybEtv6bd/FYH7AU8gc2R+F5xBWUdU4ukonGwbLG8kuDBdp3kZSHNOhChaXblwfOylEOxO0lY+9eKuxsAXWmE20sAwDLl0FwrLig/D1u2ABdg16sC2XOC7Je3G22t3AIIatklphI57jLW4O9rhIe1U0M29r/KIF9eBYDxKh8Xpvk7MSggI+YyxYvREcI5CNowW+wL7u9TdTcynado9HSZ78+F+++ZRM3bZm3noydp7PVv39lBYfB3WNixjE6dmkFVHHiMQ4DaAF9vPnHsrqC4x0Gv43wnn4mjzfD7sq7OgIiICpNQPnEreeJwn9nY/wDgrsqTUf0ll51kT/VQv/2oFUPnUjOeJQO/ZWv+FKo/PHx+ViED/VSB3740nH0sGc6iKT1UUw+Be1ItjcbOeSf2YKiO/wC5B5V3OImHy6uCb0NpXn98K+q2AnGY4rHI9rKx3K8AfFb1vhPoWWppicehP2BRuk/SZIYx7pirZsxfNYZrWvbW3K/JB9oiIOZ+EmFsGKYPWP8AqXufRSk7g2YENueXWf6lVcKnNIyglk7WF1cuH1Wn9TOepIR5OvvXVunfRcYhQT02ge4Zo3H7L26sPmvoe4lcipcUzNkqqiNz7MFDjFPbr2b1Y6wDiRbU8CDzugnqaCSmDY4mmSrweV8kbBq6ooZ9+TyiBp/iYBxW9npxA1we/wAVukNVSVkAzOopHEl0cjbHLHdzhci1nOY61gVCQSmE0sMtSIpox9GYlvhniO6mqDutawsd3D+9uy1oppnPdI/Aa2Q3kDo9th1S7y2nstJ53BHG+9BNDFZ9JvleCuIFhWEkSW3XyB1r920stO0MsEwErn0DnCavxCYZBUhlrQQCwuw2DOqMob1W5nOJWqaqQnaX6Nudv25dr57b7+lYvlzaqVpMr8eq2EFkMEeyw+F3B8rj1XW5kk8ggV21qmzEtMdVjD2QQxkdaGii1dK4fZu0ucRzc0cFFY1UCZuKzwAEVL4sGogD2mtI2jm826b/ADrbqKiWWWpiiqGT4jKzLXVw0pqGAaughcfTxuTcnXsxk2KMiZFVwMcKanBpMJhIu+eZ/Vkqy22tib7tTlGnELZ4PqJsmNYjKzWCjhiw6M8zGAHW82T9ZdRVY8HXRU4fQRQv1ncTLM697yP1drxto2/crOgIiICpU+mNMbzLJPVTVDFdVTKof8wQj8yMnsyOZ8aDyqH09C3nTiX2RLHf9cLYmpicehf9kUD/AFidoHueV9S0307FJ/2+Rv7Qz/Uq0bMXzWGa1r21tvtfkgbMXzWGa1r21tvtfkvpEQEREBc/6ddB5jOMSw7K2ua3LJE4DZ1TLWMbwdCbaa79NxAK6AiDgWFVDXiWCkiY9rnE1GDVrsjmPHadRyu3HiBvHLlnpsXbT3ggxCXDtLGixemMkQ7mS2Nmcl1PpV4P6HEADURfhR2ZWHLK226zxvHcbhVKs8HeLxN2dPiMdZBwixGnElu7OQ6/uQV7bP7WXowT+MzN9eW+/wBCx1GNNmAgnxJ1WNwosGpi1rv7plsOrzW8eg2LX/ozBSfK2Pw7vcpai8H2MSNyTV8NDAd8eHUwjJ7s4DbefVBU8VmZFHHBVxtpaYEGLCKR2aoncey6rlbqL6abzwGmt46D9B53ztxLEmtbUhoZT0zABHSxgdVobuzW9WvE6T3RXwdUOHnPDGXTntTSnPKb7+sezfuAurOgIiICIiAqvLB9ORP/ADCRv7RGf4q0L52YvmsM1rXtrblfkg82YvmsM1rXtrbfa/JfaIgIiICIiAiIgIiICIiAiIgIiICIiAiIgIiICIiAiIgIiICIiAiIgIiICIiD/9k="/>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72709" name="AutoShape 2" descr="data:image/jpeg;base64,/9j/4AAQSkZJRgABAQAAAQABAAD/2wCEAAkGBhQSERUUEhMWFRUWFxgXFxgYFxgVGBgYFRQVFRQWHxkXHCYfFxkjGRQVHy8gIygpLCwsFx4xNTAqNSYrLCkBCQoKDgwOGg8PGiwlHyQsLCwsKi4uLCwwKSwpLCksKSwpLCkpLCwpLCwsLCwsLCkpLCwpLCkpLCw1LCwsLCwpLP/AABEIAMIBAwMBIgACEQEDEQH/xAAcAAEAAgMBAQEAAAAAAAAAAAAABAUDBgcCAQj/xABCEAABAwEFBQQIBAUDAwUAAAABAAIDEQQFEiExQVFhcYEGIjKRBxNCUqGxwdEUI2LwM5Ki4fEkcoIVU7I0Q8LS4v/EABkBAQADAQEAAAAAAAAAAAAAAAABAgMEBf/EACwRAAIBAwMDAwQCAwEAAAAAAAABAgMRIRIxQSJRkWGBoRNCcdEywXLh8AT/2gAMAwEAAhEDEQA/AO4oiIAiIgCIiAIixWq1NjY57zha0EuJ0AGpQGVFol7+mWwQ+Fz5TswtLR5vofIFateHpstDx/p7OyNp0dIS888qDzCWK6kdkUG8L8ggH500cf8AucAfKtSuDW/tZb7R/Etbw0+zH3B/TQFVQu5pNXVcd7iT/ZVcki2WdjvL0xWGOojMk7t0bDTzdT5Fa1eXpltDqiGzxxD3nkyH+mg+a0qOzgaCiythVfqLsHB9y6b6V7cAR61jq6H1TajloPMFUl49rLVP/FnkcN2Ihv8AK2jfgvrrA07Fgfc59k+aupxM3CRPu3t5bYPBaHkbnn1g8pK06UW1Xb6aZRlPCx/FhMZ8jiB+C0dt1AeI1Xv8O1ugRziSoTOw3T6UrHMQHOdCT/3QA3+cEtHWi2uzWtkjcUb2vbva4OHmF+cCxfYJHRuxRucx29ri0+bSCqazTSz9JouGXf6Q7dDT871gGyVof/Vk7+pbJYPTNSgtFn5uif8A/B9P/JWUkyHg6eipOznbCz20H1BfVoq4Ojc2ldO9TDXXIHYVdqwCIiAIiIAiIgCIiAIiIAiIgCIiAIiIAoN+x4rNONaxSDzY4KcsNqszZGlrxVp1BQH5Qk7QubI5r2Bwa4gey4UOWas7NfbJanEQQKnHzAHe25kDM7VsfaZ8JtM0U0DJGske1rhk8NDjh72pyptCoT2VgfjFnmLC9uEMl31DsnDP2eKtZnOpQeOTJgGoy4tOXw+y9Nc7YQ74HzC161XDbLLngeG+8w429aaf8gFYXFeDpmux0JaRQgUOdd3JRZPdFrOOUy1baRtBHPTzCkxuB0NVVi8GYzHjo4GlHDUnSh26rMWbaUO8f2+yo6aexZVWt0WjVkaqyO0OGhDhx+4+qkMvEe0C34jzCydOSNVUizPIsJYsb7fXwtPM90fdYXPcdXU4Ny+OqlU5MOrFGWQgakBYTNuBPE5D4o2ID95+ZXui1VNcmLrPgxYHHU05fcr62EDZ9fmvbnAamijvtzdlXcldJIzblI3Tsx27Njbh/CREECr2FzJHU0LnOxYjruHJbtd/pUscmUhfCf1sqP5mVHnRcdbbXBoNKADPFkBxqDn1AVXbL/jHtF53MFG+f+UNE2tj9O2C9IpxWGVkg/Q4O+RyUpcy9Bzg+zzS4Q0uc0ZZ5NDtvVdNVTRO6CIiEhERAEREAREQBERAEREAREQBeJmktIaQDsJGKnSoqva8vdQEgV4CmfnkgOHdqbui/GTMfJglDu8aUY4uaHVA9nIjaqG2XNIwjIPFdWnFlhcK012rY+29zySWyV4FCcJLHOBeO40DPQ1pl9VrDbRLA4AFzDUVB0NSBocitDzprqyvc9WW85I/C8gDYcx5HRZIHete4kNBIqS1jW1odtBU67VIF8MkyniBPvNyP76rzZhGJD6ouIwnxADaNv8AZSVTa2eDX7dcv+oxh2Ye0kcsOnQLPf0z2RYmEghwqRsFDrw01Uy2E4zUUOVRrsCup7zfG3ukEVoQcxmCosaxqu/VwaHZ+0zv/cYHcR3T9vkrax3rHJXC6hAqQ4UoN9eo2qwtFlsdo/iQ+qd78eXUgCn9J5qCOxRAkNnlEwLHNAIwEEkEZnI6cFWzRveEtiUH7x1Gf916Eg3hajLHaLKaOEkXMd08vZPRTrD2gL3NZIxrsRAqMjmaafaiag6bLqS2tGmZ4fdePWyO0GEKJed4CAhrWAkitToMyNOiqvXz2h2FuN591gNPIbOaXEY3Le0yxxjFI8uzpl3s6Vpwy5Ksn7SnSJgaN5zP2HxVxB2KeYm+veIWhxcdHuoWtAGRoDkd/JWFmsljs/8ACi9a8e3JnnvFRQdG9Us2S5Qj/JmuQXXaLVEygLqvccTiGtphYBmdla6VVtZ+xMMWdqmxH3I/qdfg1WFtviSQULqA7G5DWnMrxZLokk0bQbzkPueinSjF128QR2P0b3O2KyMfESyOQYxHQZeyCXEkk0A2rblr/YqrbJFGWPGBjRidTC7IZtzrTbp1WwKrOuOwREUEhERAEREAREQBERAEREAREQBfCaL6iA4p6R8TraZojibgaMbARQtxCh26Uz0WvMv11AJWiVtRrkdRnkM1ufpTt0kVsjLMgYsxkQ4h7s99aEDfktPktcE38Rvqjte2tNa6D6rRbHBLE3ZnsWKCX+E/1bvdfp0/yV4gsD4pKPpmDQggjZ1HVfLRcLwMUZEjeGvlt6FR7vaRLQihoa1yOikzeHlHi3uBeSDUED5UVw+zwlnfcWVIzAFK7CclU3mPzDyCsp7BI+M4Ri0I0GmuuqEx3dskebs++mKMtkbwOf2+KgxhzHHVrgDvaRl5o174nZFzHdQfLarCz31iqJmiQUPCmW7RCvS32McN/wAgGF4bI06hwrX79QVCtVisj3NfHC6OQOB7rgGVB93MEcg1Wn4CCX+FJgd7rv7/AEJUWa55IyC5tWgjvDMajXaOqGilUisO6I8lig9aDaGOfQAUDqN35gUJ139FNdfmFuGCNsTeAHyAp814msD5ZDgbUZCvs6DapH/SYos55Kn3W/up+CDVUeOCtkc+QiuJ7jXeTqp0FwOpilcI28SCfsPNfZ74DQBCwMFNdDqdgyPWqg/mTO9p586fQBCnSn3ZPfa4Yaeqbjd7zhUanSufkolqvSWXIk5+y3KvlmeqlC5wyhnfhG4Z16/2XsXsxndgjArlidrnlzPU9EJd+Xb0O6XD/wCmiHd7sbG904h3Wga78lYKLd9jjjaPVtDQeBBPOuZ6qUsj0UEREJCIiAIiIAiIgCIiAIiIAiIgCIiA5d6TnR2eWKkQLZA/GCDSoLKEVy9o/wBlo81ghmBELi15B7jtNN5OXmV0H0oxRtMRmc54cXADKseQNRSlAafDaue2q5gWl0Lw9u4kA8uJ4ZFaLY4qt9T5MMkM0Die83PUZtP0PIrLHeL5ZG4yMq6AD2Tt1SC+JYu6/vDa19a+Zz86r7+JidI0xxlh255aH2f8KTHHD9iLeTKP1Jy28SVOmtZayrS5pGHPStaab1DvOuMVpps3VNFax24MizY1wo2oyrQ0Qlbsix39iGGZgkG+gB+3lReo7BFKT6l2E0OTjvGwar7+Ds838N3q3e6dPI/Q9FEtF2SRE4hlQ0Iz2eYQl6ucox2u65I/E003jMeY06rHFK4loLiQCKAkkDNSbJfkrNuIbnZ/HVZJ7dHI5uGLC8kVINBruAofghS0eGR7bKWyuLSQcswSNg3LzZbukl8LSR7xyHmdVKFrjZI7HHjNcjXgPZOS82u/pH5N7g3DXz+1EFo7tkh93xQ09c7EaeFpodSdNSM94Xie/wAgYYWiNvIV8tB8Vgs11PkI2ZDN2u+tNTrr8VLLLPBr+a8dQPoPiUL54wiFFYJZnVzOnecctBt29FaXfdkLJY2Ofjkc9jQBoC5wANBuJ2noq613nJI6jRTYA3U8yMyrHs7cTxPE54GUjSGbXEOBw8K0QRSv0q/qd0sUDmNo95kO+gb8B9VIWGyOJYMTMBp4QQacKjJZlkeiEREAREQBERAEREAREQBERAEREAREQGg+lGyYo4zM9oj9ZRlBRzXFrtSa1FAdw0XM5rpliOOM4hsczWnLd5hdT9J1jMsADg1rQ9pElQTizAbQ0oDXeVyuSGaz8WV4lh5jZ1otFscdZdV2vcyQX22RobaGB2Q7wFCMhXLZ0pyXl1nia9hikxVPhINR1p86LIy1QTgesb6t9PEMh5/fzWKS6HRPa6oc3EMxlt3faqkyld+pgvR1XDIjKmfPXlmrKCCN0QxuLatbnkBspnzVfexBcORH1+qmwWB0kPdOrW5EimVDz80Iju7Ea1XA9oq2kjf06+W3pVY7Beb4iaZ5GocNw36jReWSzWc0zbwObT9DzCmx3jHMfzm4TQ5tHDOpzd9EIVr4wz7+Is83jb6p28aedKeYWGe6TE5rg9rmkimYBOe7b0qvU9wGmKFwkbzFfPQ/BQIIi2VocCDiGRFDqhMr/cvcmsuwyyOOJrQDnU97ID2dR1os/r7PB4B6x+/WnXQdFWWiIulcGgk10Gan2e4aDFM4MG6o+eg6VQRv9q9yPbLwkmIbyIa0bwOpWez3DQYpnBjd1RXz0HxXqa9WRGkDeZIyOWX6j1NOCjRWaa0GpqR7xyaOX9kGL92SZL1bFUQtHFxH11I5qd2R9Y+2wzSucGNcSXU07rqYQRQ500ChCOGAnGMb9aZEeWzqr7sFeL5rwjrhDGhxodPDQZ7XZ5aKGXj/ACSk/Y7HDKHNDm5g6ZU+a9oizO8IiIAiIgCIiAIiIAiIgCIvMkgaCXEADMkmgA312ID0i02/PSnZIKiMmd42R0wV4yHL+XEtGvLt7b7ZURn1EZ/7fdy4yHvH/jTks3USwsm0aEmrvC9Tqt9dq7NZB+fM1rtjB3nn/g2p66LQL39L0shLLFDh/W8Yncwxvdb1J5LVbP2eFayOLyczqATxOp+CtIoWtFGgAbgKKOuXoWvShtl/BX2iz2q01daJy4nQOOKmewDusH+3yUL8VPB3X1LeOYpuDiDTl8FdWyymSNzQQDs5ggjTkqf/AKjLF3Jm4gfeFcuejv3mt4R0qx5//plqnqePwfWWWCcfln1b8+6dtCQctuY2eSiSWB8T24xliFCMxrv2clJF1RytJgfmCatOVDWvMZniOKx+tmDmskLqAjI+13gAK+0K89CrnNJcte6PN7jNvX6LPFj9VVtcmihbWooeHBYL2jAII21+nkpVkvB0cQpsbXMd050pzQhbsx2e/wA0wzNEjelfLQ/Bexd0cpJgNMjUOOWY2DxfCnFe/wATBP4x6t+/SvXQ9VFnut8Tu6cWRILfEMtaDMcxkhOfyjA5ksDvaZxGh+hWc3s+VzGuw0qNBn57OlF7st/uAwygSN27/sUkMBewxYgSdKd0eeYPKoQr/i/Yxi9XxOeG4aVOoz89T1qvEdnltBrmf1HJo5fYLNA+APeZA4uBNBSrdeGvVLVfb392IYRoKZuPlp0QnFup+xmNnigP5vfdsAoRl+nZ1qFilvaSVwbGC0bm5mnE7vJILoBJdK4NAzIrR3M10+KyvvdkfdgaP9xH7J6oW/OF8mOzXUxoxTPA/SDnyO2vALPHf2A/kNa0Nz7zah2emEb/AN0UeG6pJTjlcWje7WnI+Ec1LifAA5rGhwFKuOm2mZzPRQ1ctBuLTSt/Zulx+l5lGstUPq9gfF3mZfo8TRyxLfbsviG0NxwSskbtwmtOBGrTwK4ybCx7AHNBy5EdRmoJuV8bg+zyuY4aUcWuHJzVzPXF918nqR+nNZw/g/QCLj11elK12YhtqjEzd57j/wCZowu8uq324vSBY7VQNlwPPsSdx1dwNcLuhKmNSLwJUZRzx3RsiIi0MQiIgCIiAIiICDftsMVmmkaQHMje5uIVGINOEEVFamgXBbff89sP+omc81yYThZ0YKNr8ea/Q5FVofa/0Wxz1ks1I5NS3Rjv/qfgs5p3uvBrTkrOLxfnscss5DXA4A6mwiv7K2WGTE0GhHAqgtAmsrzHaIyHDfrwz9oK8scuJgIIPFtacs86q0ZRexm6dSD6srhmZERWIMFu/hvpl3T8lSwX4S3DK0SN3nXrv56qXfV0PlzZIRT2D4D9jzr0WuSF0bsMjS08fnxCsmc9aMnmJdNueoMlneDnWgJBBoMgTnXnRfJ70koI3gVGZq3vZCo1yBpt4qDdLXmRxjrkQSQQBTCMjXLOlFsTgJGUmDS6hzbXKopqdNeIVzBJvbBrDrS5+TjWmny2K8sFpYyLvAOoDUZEjPMZ5bR5qvtF1uYThBdXSniA3U2niP8AHyxOiDsMhcBTCCD3c/FWmevTIKFgu49bt2Jz7pjmGKB1Dtaf3VvxCi2eaWzuIIoKE0ObTQagj6LLaLkc3vwuxDUUPe6Ea9Est7VJE7S8UOuygz7uhPHVSZPDzh/Bm/EQWjxj1b9+leuh6qO+6nRSNJILa5HbofZ18qrNLcrJBigeD+kn4V1HVQbPZ3MlaHgg8d1DpvHJBK/3L3JFnugyuc4uAbV24nInZs6rO+8IoQWwtDne9/8ArbyGSro7G+R7gwbTU6DXaVZssEUFDKcTtg+zdvMoI3thW9SN+FltDquNG1NCcgM9g2/vNSaw2fId+TPjTI9G/NRn2uSVxbEC0bQDlrqToOlOqzNu6KEYpnVOwD6DU8zkhK7ryzBHDLaP0srxDeg2qdFdkVCxpLnAgl1dDnSuzfkon4qafusqG78hluLgPgB5q1u2wCJpGKpJz503bFDL04pvb3M8TKAAmvH/AAvaIsztPjmAihAI3HMKrtfZ6N3h7h82+RVqsFrtrYxV5puG08htVZRi11GkJzi+kwXb2it9hpgkL4x7LqyMpyPeYORAXS+wvbj/AKgHgwmN0YbiIcHMOLFSmh9k5U6rldjstpvB/q4WEM27qb3Hby0XWexnYpthaTjLpHgY8yG5aZbaVOZ37FlC9+nY3qtaepLV6f2bMiItzkCIiAIiIAiIgKy/ezsNrjwTMB3O0c3iCuSdo+w1pu9xkiJki94CtBue36/FduXxzQRQ5gqkoKRpCo4Y47HB7vvpsmR7r92w8j9NeasVs/a/0WRzVkstI5NSz2HcvdPwXPBbJrK8xWhjsss/EOp8QVdbjiXk0dOM80/H6LxYrTZGSNwvaHDj8wdhX2C0NeMTSCOHy4Hgsi1OfY1e2dn5IjjgJcB7PtDl7371WS7u0I0kFDpX7gZ1WyKDeFzslzPdf7w16+8FKdijimfY7T3cQcA3YahoPU6+exV5hs8r6esAfwFK8KmgP7zVReF2vhzcKt2Ob4c9/un95qAx1XDnop1BrBsb7PNZjVpq3bTNvUbOfxWVlsjnP5tIzSgI21FPEdnCnVRbDfT48j3m7jqOR+6kuskdoNYu4dtcq/8AEfPIc1c4otP+PgxWi6ZYTijJI3t1pxG7zXmK8nyvaHmoFcgAM6HPmvTLRNZiA4VbsBzaeR2fvJY7dejXODmRhrhqTtyoRQZHnqhCSvZY9D5HecrasYdpAFKkZ7FJs9zH+JO6m0iufV2xYbFezY2n8sY/errz2jkFkZY5bQcTzhbsy+TfqfigjZ+p9depH5cAqNhw58aAa8yKr0y6cjJO+m3M16E7eQ80/HsgBaxoLtrgag8zr0GXFVVptbnmrzX5DkNiBtc5ZYWi+zhwxgNA2jLyHs/NSrgtLcJaXDHiJoTmagZ566KkslkfMaRjLa4+Efc8B8Fsd3XMyLPxP9469B7IVGzoownfVInosNqtbY21eaDZvPADaqmMz21/q4WGhyoNv+4j5DLespTUccndCk5Z2XczW+/Q3uxd92ldWg9PEeSuey3o5mtbhNaSWsO/xOG4DYPhz0W3dkfRpFZgHzgSSbtWt+/y5rdwFVQcsy8F3UUMU/PP+iHdl0xWdgZEwNaN2p4k7VMRFqc4REQBERAEREAREQBERAFVX/2agtjMMzKnY4ZObyP0VqiEp22OG9ouxFpu9xkjJfF74Fctgc398FHu6+2yUa7uv+B5H6H4rvD2AgggEHIg5grnva/0VMlrJZKMfqYz4XctxWOlxzHwdCqRqYqb9/2a2ioW26azPMU7HZZUPiHInxDgfNXNntLXtxMII/eRGwq8ZqRnOlKH47mQiuqory7Ltd3oe473fZPL3flyV8iuZGiyOdG7DK0tP7z4jisrH6EHkQtvtVjZI3C9ocPlxB2LWrw7Ovi70RL27vaHT2unkrJnPOgnmOCbZL+ywzDG07aZ9RoVEvVkIzicTXUUyHU59M1WxWgHgVkcrXwc8dSkoyXJbXc+BjcTiXPGwjbwGh5k+Sw2++HyVA7rdw1PM7eSgE0WaxXe+fwijNrzp094/uqN2IgpzwtjAX5gAVJyAGZPRW9g7Ok96bT3Af8AyI+Q81aXfdTIR3RVx1cdT9hwCz2m1NjbieaD58ANpVGzsp0VHbLPccYAAaAANAMgqy8L9azuso52n6Qemp4DzUV1rmtT/VwtNDlQamu8jTkPiui9kPRcyKklp7z9jNg5/YeexYanPEfJ3KnGnmpv2/ZqXZnsFPbnesmJbHtcdSNwH0HwXXbl7Pw2VmCFgG87TzP0VgxgAAAAAyAGQA3L0rxgomU6jnvt2CIiuZhERAEREAREQBERAEREAREQBERAEREBUdoey0FsZhlbn7Lxk4ddo4LkHaLsVabvfjZV0ex7RXLc4fvhvXdl5kjDgQ4Ag5EEVB6KkoKX5NadVwxx2OC3ffjX0a+jXf0nkdh4H4q0Wwdr/RU19ZLJRrtTGdDy3clz1tvmszjHKw1GWF1QR12jh8lTW44n5NPpRqZp+DYkUexWjExhOrgDlkM9yp7/AL5kjOBjS0e/tPLdz+Su5pK5lClKctKJt53FHNU+F/vD6jb81rk92zRuDC0ur4S0VB/fGi83VNKJKxuoXHPEe6eddfmt3HFRCeotWo/Tdm7lHd/Zz2pu8fcHhHM+1y05q8ApkF4tFoaxuJ5AH7yG88FRWi85J3YIWkA7vEeZHhHAeexTKaiVp0nLbYnXjfjY6tZRzv6RzO08B8F77PdjrRb34nVDNrnZADcBs5DP5raux/osphktXMM0893z5LpUEDWNDWANaNABQBU0ueZeDV1I08U9+/6Krs92VhsbAI297a8jM7+Q/ZqrlEWxzN3CIiAIiIAiIgCIiAIiIAiIgCIiAIiIAiIgCIiAIiIAqftB2VgtjaSMGIeF9BUbq+8OBVwiBOxyi+ez0lmNHtqw5Bw8J3D9J4FaR2gnPrA1wIaB3SRka0rntHPNfouaFr2lrgHNORBFQei0ntF2ByLoAHDUxuzpTa0nXkc+OxQ1dFoy0u9jlVhul0lPYZvpm7kPrpzVlbr4bF3WnG4ZUJ05n6a8l9v50oLY2VBcXBwAo7KmVfZ1zWw9j/Rc59JLT3W6hu09D8z0G1Y5vpj5OhaWtU9uEv8Avk1m5OzVpt8gNDTa45NAO7YB8+K6/wBmOxUNjaMIDpNriNvDdz1+SurHYmRMDI2hrRsHz4niVnWkYKOeTKpVc8bLsERFcyCIiAIiIAiIgCIiAIiIAiIgCIiAIiIAiIgCIiAIiIAiIgCIiAIiICivCyMNtgJY0ktfUloJOEDD5bFeBfUQBERAEREAREQBERAEREAREQBERAEREB//2Q=="/>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72710" name="AutoShape 4" descr="data:image/jpeg;base64,/9j/4AAQSkZJRgABAQAAAQABAAD/2wCEAAkGBhQSERUUEhMWFRUWFxgXFxgYFxgVGBgYFRQVFRQWHxkXHCYfFxkjGRQVHy8gIygpLCwsFx4xNTAqNSYrLCkBCQoKDgwOGg8PGiwlHyQsLCwsKi4uLCwwKSwpLCksKSwpLCkpLCwpLCwsLCwsLCkpLCwpLCkpLCw1LCwsLCwpLP/AABEIAMIBAwMBIgACEQEDEQH/xAAcAAEAAgMBAQEAAAAAAAAAAAAABAUDBgcCAQj/xABCEAABAwEFBQQIBAUDAwUAAAABAAIDEQQFEiExQVFhcYEGIjKRBxNCUqGxwdEUI2LwM5Ki4fEkcoIVU7I0Q8LS4v/EABkBAQADAQEAAAAAAAAAAAAAAAABAgMEBf/EACwRAAIBAwMDAwQCAwEAAAAAAAABAgMRIRIxQSJRkWGBoRNCcdEywXLh8AT/2gAMAwEAAhEDEQA/AO4oiIAiIgCIiAIixWq1NjY57zha0EuJ0AGpQGVFol7+mWwQ+Fz5TswtLR5vofIFateHpstDx/p7OyNp0dIS888qDzCWK6kdkUG8L8ggH500cf8AucAfKtSuDW/tZb7R/Etbw0+zH3B/TQFVQu5pNXVcd7iT/ZVcki2WdjvL0xWGOojMk7t0bDTzdT5Fa1eXpltDqiGzxxD3nkyH+mg+a0qOzgaCiythVfqLsHB9y6b6V7cAR61jq6H1TajloPMFUl49rLVP/FnkcN2Ihv8AK2jfgvrrA07Fgfc59k+aupxM3CRPu3t5bYPBaHkbnn1g8pK06UW1Xb6aZRlPCx/FhMZ8jiB+C0dt1AeI1Xv8O1ugRziSoTOw3T6UrHMQHOdCT/3QA3+cEtHWi2uzWtkjcUb2vbva4OHmF+cCxfYJHRuxRucx29ri0+bSCqazTSz9JouGXf6Q7dDT871gGyVof/Vk7+pbJYPTNSgtFn5uif8A/B9P/JWUkyHg6eipOznbCz20H1BfVoq4Ojc2ldO9TDXXIHYVdqwCIiAIiIAiIgCIiAIiIAiIgCIiAIiIAoN+x4rNONaxSDzY4KcsNqszZGlrxVp1BQH5Qk7QubI5r2Bwa4gey4UOWas7NfbJanEQQKnHzAHe25kDM7VsfaZ8JtM0U0DJGske1rhk8NDjh72pyptCoT2VgfjFnmLC9uEMl31DsnDP2eKtZnOpQeOTJgGoy4tOXw+y9Nc7YQ74HzC161XDbLLngeG+8w429aaf8gFYXFeDpmux0JaRQgUOdd3JRZPdFrOOUy1baRtBHPTzCkxuB0NVVi8GYzHjo4GlHDUnSh26rMWbaUO8f2+yo6aexZVWt0WjVkaqyO0OGhDhx+4+qkMvEe0C34jzCydOSNVUizPIsJYsb7fXwtPM90fdYXPcdXU4Ny+OqlU5MOrFGWQgakBYTNuBPE5D4o2ID95+ZXui1VNcmLrPgxYHHU05fcr62EDZ9fmvbnAamijvtzdlXcldJIzblI3Tsx27Njbh/CREECr2FzJHU0LnOxYjruHJbtd/pUscmUhfCf1sqP5mVHnRcdbbXBoNKADPFkBxqDn1AVXbL/jHtF53MFG+f+UNE2tj9O2C9IpxWGVkg/Q4O+RyUpcy9Bzg+zzS4Q0uc0ZZ5NDtvVdNVTRO6CIiEhERAEREAREQBERAEREAREQBeJmktIaQDsJGKnSoqva8vdQEgV4CmfnkgOHdqbui/GTMfJglDu8aUY4uaHVA9nIjaqG2XNIwjIPFdWnFlhcK012rY+29zySWyV4FCcJLHOBeO40DPQ1pl9VrDbRLA4AFzDUVB0NSBocitDzprqyvc9WW85I/C8gDYcx5HRZIHete4kNBIqS1jW1odtBU67VIF8MkyniBPvNyP76rzZhGJD6ouIwnxADaNv8AZSVTa2eDX7dcv+oxh2Ye0kcsOnQLPf0z2RYmEghwqRsFDrw01Uy2E4zUUOVRrsCup7zfG3ukEVoQcxmCosaxqu/VwaHZ+0zv/cYHcR3T9vkrax3rHJXC6hAqQ4UoN9eo2qwtFlsdo/iQ+qd78eXUgCn9J5qCOxRAkNnlEwLHNAIwEEkEZnI6cFWzRveEtiUH7x1Gf916Eg3hajLHaLKaOEkXMd08vZPRTrD2gL3NZIxrsRAqMjmaafaiag6bLqS2tGmZ4fdePWyO0GEKJed4CAhrWAkitToMyNOiqvXz2h2FuN591gNPIbOaXEY3Le0yxxjFI8uzpl3s6Vpwy5Ksn7SnSJgaN5zP2HxVxB2KeYm+veIWhxcdHuoWtAGRoDkd/JWFmsljs/8ACi9a8e3JnnvFRQdG9Us2S5Qj/JmuQXXaLVEygLqvccTiGtphYBmdla6VVtZ+xMMWdqmxH3I/qdfg1WFtviSQULqA7G5DWnMrxZLokk0bQbzkPueinSjF128QR2P0b3O2KyMfESyOQYxHQZeyCXEkk0A2rblr/YqrbJFGWPGBjRidTC7IZtzrTbp1WwKrOuOwREUEhERAEREAREQBERAEREAREQBfCaL6iA4p6R8TraZojibgaMbARQtxCh26Uz0WvMv11AJWiVtRrkdRnkM1ufpTt0kVsjLMgYsxkQ4h7s99aEDfktPktcE38Rvqjte2tNa6D6rRbHBLE3ZnsWKCX+E/1bvdfp0/yV4gsD4pKPpmDQggjZ1HVfLRcLwMUZEjeGvlt6FR7vaRLQihoa1yOikzeHlHi3uBeSDUED5UVw+zwlnfcWVIzAFK7CclU3mPzDyCsp7BI+M4Ri0I0GmuuqEx3dskebs++mKMtkbwOf2+KgxhzHHVrgDvaRl5o174nZFzHdQfLarCz31iqJmiQUPCmW7RCvS32McN/wAgGF4bI06hwrX79QVCtVisj3NfHC6OQOB7rgGVB93MEcg1Wn4CCX+FJgd7rv7/AEJUWa55IyC5tWgjvDMajXaOqGilUisO6I8lig9aDaGOfQAUDqN35gUJ139FNdfmFuGCNsTeAHyAp814msD5ZDgbUZCvs6DapH/SYos55Kn3W/up+CDVUeOCtkc+QiuJ7jXeTqp0FwOpilcI28SCfsPNfZ74DQBCwMFNdDqdgyPWqg/mTO9p586fQBCnSn3ZPfa4Yaeqbjd7zhUanSufkolqvSWXIk5+y3KvlmeqlC5wyhnfhG4Z16/2XsXsxndgjArlidrnlzPU9EJd+Xb0O6XD/wCmiHd7sbG904h3Wga78lYKLd9jjjaPVtDQeBBPOuZ6qUsj0UEREJCIiAIiIAiIgCIiAIiIAiIgCIiA5d6TnR2eWKkQLZA/GCDSoLKEVy9o/wBlo81ghmBELi15B7jtNN5OXmV0H0oxRtMRmc54cXADKseQNRSlAafDaue2q5gWl0Lw9u4kA8uJ4ZFaLY4qt9T5MMkM0Die83PUZtP0PIrLHeL5ZG4yMq6AD2Tt1SC+JYu6/vDa19a+Zz86r7+JidI0xxlh255aH2f8KTHHD9iLeTKP1Jy28SVOmtZayrS5pGHPStaab1DvOuMVpps3VNFax24MizY1wo2oyrQ0Qlbsix39iGGZgkG+gB+3lReo7BFKT6l2E0OTjvGwar7+Ds838N3q3e6dPI/Q9FEtF2SRE4hlQ0Iz2eYQl6ucox2u65I/E003jMeY06rHFK4loLiQCKAkkDNSbJfkrNuIbnZ/HVZJ7dHI5uGLC8kVINBruAofghS0eGR7bKWyuLSQcswSNg3LzZbukl8LSR7xyHmdVKFrjZI7HHjNcjXgPZOS82u/pH5N7g3DXz+1EFo7tkh93xQ09c7EaeFpodSdNSM94Xie/wAgYYWiNvIV8tB8Vgs11PkI2ZDN2u+tNTrr8VLLLPBr+a8dQPoPiUL54wiFFYJZnVzOnecctBt29FaXfdkLJY2Ofjkc9jQBoC5wANBuJ2noq613nJI6jRTYA3U8yMyrHs7cTxPE54GUjSGbXEOBw8K0QRSv0q/qd0sUDmNo95kO+gb8B9VIWGyOJYMTMBp4QQacKjJZlkeiEREAREQBERAEREAREQBERAEREAREQGg+lGyYo4zM9oj9ZRlBRzXFrtSa1FAdw0XM5rpliOOM4hsczWnLd5hdT9J1jMsADg1rQ9pElQTizAbQ0oDXeVyuSGaz8WV4lh5jZ1otFscdZdV2vcyQX22RobaGB2Q7wFCMhXLZ0pyXl1nia9hikxVPhINR1p86LIy1QTgesb6t9PEMh5/fzWKS6HRPa6oc3EMxlt3faqkyld+pgvR1XDIjKmfPXlmrKCCN0QxuLatbnkBspnzVfexBcORH1+qmwWB0kPdOrW5EimVDz80Iju7Ea1XA9oq2kjf06+W3pVY7Beb4iaZ5GocNw36jReWSzWc0zbwObT9DzCmx3jHMfzm4TQ5tHDOpzd9EIVr4wz7+Is83jb6p28aedKeYWGe6TE5rg9rmkimYBOe7b0qvU9wGmKFwkbzFfPQ/BQIIi2VocCDiGRFDqhMr/cvcmsuwyyOOJrQDnU97ID2dR1os/r7PB4B6x+/WnXQdFWWiIulcGgk10Gan2e4aDFM4MG6o+eg6VQRv9q9yPbLwkmIbyIa0bwOpWez3DQYpnBjd1RXz0HxXqa9WRGkDeZIyOWX6j1NOCjRWaa0GpqR7xyaOX9kGL92SZL1bFUQtHFxH11I5qd2R9Y+2wzSucGNcSXU07rqYQRQ500ChCOGAnGMb9aZEeWzqr7sFeL5rwjrhDGhxodPDQZ7XZ5aKGXj/ACSk/Y7HDKHNDm5g6ZU+a9oizO8IiIAiIgCIiAIiIAiIgCIvMkgaCXEADMkmgA312ID0i02/PSnZIKiMmd42R0wV4yHL+XEtGvLt7b7ZURn1EZ/7fdy4yHvH/jTks3USwsm0aEmrvC9Tqt9dq7NZB+fM1rtjB3nn/g2p66LQL39L0shLLFDh/W8Yncwxvdb1J5LVbP2eFayOLyczqATxOp+CtIoWtFGgAbgKKOuXoWvShtl/BX2iz2q01daJy4nQOOKmewDusH+3yUL8VPB3X1LeOYpuDiDTl8FdWyymSNzQQDs5ggjTkqf/AKjLF3Jm4gfeFcuejv3mt4R0qx5//plqnqePwfWWWCcfln1b8+6dtCQctuY2eSiSWB8T24xliFCMxrv2clJF1RytJgfmCatOVDWvMZniOKx+tmDmskLqAjI+13gAK+0K89CrnNJcte6PN7jNvX6LPFj9VVtcmihbWooeHBYL2jAII21+nkpVkvB0cQpsbXMd050pzQhbsx2e/wA0wzNEjelfLQ/Bexd0cpJgNMjUOOWY2DxfCnFe/wATBP4x6t+/SvXQ9VFnut8Tu6cWRILfEMtaDMcxkhOfyjA5ksDvaZxGh+hWc3s+VzGuw0qNBn57OlF7st/uAwygSN27/sUkMBewxYgSdKd0eeYPKoQr/i/Yxi9XxOeG4aVOoz89T1qvEdnltBrmf1HJo5fYLNA+APeZA4uBNBSrdeGvVLVfb392IYRoKZuPlp0QnFup+xmNnigP5vfdsAoRl+nZ1qFilvaSVwbGC0bm5mnE7vJILoBJdK4NAzIrR3M10+KyvvdkfdgaP9xH7J6oW/OF8mOzXUxoxTPA/SDnyO2vALPHf2A/kNa0Nz7zah2emEb/AN0UeG6pJTjlcWje7WnI+Ec1LifAA5rGhwFKuOm2mZzPRQ1ctBuLTSt/Zulx+l5lGstUPq9gfF3mZfo8TRyxLfbsviG0NxwSskbtwmtOBGrTwK4ybCx7AHNBy5EdRmoJuV8bg+zyuY4aUcWuHJzVzPXF918nqR+nNZw/g/QCLj11elK12YhtqjEzd57j/wCZowu8uq324vSBY7VQNlwPPsSdx1dwNcLuhKmNSLwJUZRzx3RsiIi0MQiIgCIiAIiICDftsMVmmkaQHMje5uIVGINOEEVFamgXBbff89sP+omc81yYThZ0YKNr8ea/Q5FVofa/0Wxz1ks1I5NS3Rjv/qfgs5p3uvBrTkrOLxfnscss5DXA4A6mwiv7K2WGTE0GhHAqgtAmsrzHaIyHDfrwz9oK8scuJgIIPFtacs86q0ZRexm6dSD6srhmZERWIMFu/hvpl3T8lSwX4S3DK0SN3nXrv56qXfV0PlzZIRT2D4D9jzr0WuSF0bsMjS08fnxCsmc9aMnmJdNueoMlneDnWgJBBoMgTnXnRfJ70koI3gVGZq3vZCo1yBpt4qDdLXmRxjrkQSQQBTCMjXLOlFsTgJGUmDS6hzbXKopqdNeIVzBJvbBrDrS5+TjWmny2K8sFpYyLvAOoDUZEjPMZ5bR5qvtF1uYThBdXSniA3U2niP8AHyxOiDsMhcBTCCD3c/FWmevTIKFgu49bt2Jz7pjmGKB1Dtaf3VvxCi2eaWzuIIoKE0ObTQagj6LLaLkc3vwuxDUUPe6Ea9Est7VJE7S8UOuygz7uhPHVSZPDzh/Bm/EQWjxj1b9+leuh6qO+6nRSNJILa5HbofZ18qrNLcrJBigeD+kn4V1HVQbPZ3MlaHgg8d1DpvHJBK/3L3JFnugyuc4uAbV24nInZs6rO+8IoQWwtDne9/8ArbyGSro7G+R7gwbTU6DXaVZssEUFDKcTtg+zdvMoI3thW9SN+FltDquNG1NCcgM9g2/vNSaw2fId+TPjTI9G/NRn2uSVxbEC0bQDlrqToOlOqzNu6KEYpnVOwD6DU8zkhK7ryzBHDLaP0srxDeg2qdFdkVCxpLnAgl1dDnSuzfkon4qafusqG78hluLgPgB5q1u2wCJpGKpJz503bFDL04pvb3M8TKAAmvH/AAvaIsztPjmAihAI3HMKrtfZ6N3h7h82+RVqsFrtrYxV5puG08htVZRi11GkJzi+kwXb2it9hpgkL4x7LqyMpyPeYORAXS+wvbj/AKgHgwmN0YbiIcHMOLFSmh9k5U6rldjstpvB/q4WEM27qb3Hby0XWexnYpthaTjLpHgY8yG5aZbaVOZ37FlC9+nY3qtaepLV6f2bMiItzkCIiAIiIAiIgKy/ezsNrjwTMB3O0c3iCuSdo+w1pu9xkiJki94CtBue36/FduXxzQRQ5gqkoKRpCo4Y47HB7vvpsmR7r92w8j9NeasVs/a/0WRzVkstI5NSz2HcvdPwXPBbJrK8xWhjsss/EOp8QVdbjiXk0dOM80/H6LxYrTZGSNwvaHDj8wdhX2C0NeMTSCOHy4Hgsi1OfY1e2dn5IjjgJcB7PtDl7371WS7u0I0kFDpX7gZ1WyKDeFzslzPdf7w16+8FKdijimfY7T3cQcA3YahoPU6+exV5hs8r6esAfwFK8KmgP7zVReF2vhzcKt2Ob4c9/un95qAx1XDnop1BrBsb7PNZjVpq3bTNvUbOfxWVlsjnP5tIzSgI21FPEdnCnVRbDfT48j3m7jqOR+6kuskdoNYu4dtcq/8AEfPIc1c4otP+PgxWi6ZYTijJI3t1pxG7zXmK8nyvaHmoFcgAM6HPmvTLRNZiA4VbsBzaeR2fvJY7dejXODmRhrhqTtyoRQZHnqhCSvZY9D5HecrasYdpAFKkZ7FJs9zH+JO6m0iufV2xYbFezY2n8sY/errz2jkFkZY5bQcTzhbsy+TfqfigjZ+p9depH5cAqNhw58aAa8yKr0y6cjJO+m3M16E7eQ80/HsgBaxoLtrgag8zr0GXFVVptbnmrzX5DkNiBtc5ZYWi+zhwxgNA2jLyHs/NSrgtLcJaXDHiJoTmagZ566KkslkfMaRjLa4+Efc8B8Fsd3XMyLPxP9469B7IVGzoownfVInosNqtbY21eaDZvPADaqmMz21/q4WGhyoNv+4j5DLespTUccndCk5Z2XczW+/Q3uxd92ldWg9PEeSuey3o5mtbhNaSWsO/xOG4DYPhz0W3dkfRpFZgHzgSSbtWt+/y5rdwFVQcsy8F3UUMU/PP+iHdl0xWdgZEwNaN2p4k7VMRFqc4REQBERAEREAREQBERAFVX/2agtjMMzKnY4ZObyP0VqiEp22OG9ouxFpu9xkjJfF74Fctgc398FHu6+2yUa7uv+B5H6H4rvD2AgggEHIg5grnva/0VMlrJZKMfqYz4XctxWOlxzHwdCqRqYqb9/2a2ioW26azPMU7HZZUPiHInxDgfNXNntLXtxMII/eRGwq8ZqRnOlKH47mQiuqory7Ltd3oe473fZPL3flyV8iuZGiyOdG7DK0tP7z4jisrH6EHkQtvtVjZI3C9ocPlxB2LWrw7Ovi70RL27vaHT2unkrJnPOgnmOCbZL+ywzDG07aZ9RoVEvVkIzicTXUUyHU59M1WxWgHgVkcrXwc8dSkoyXJbXc+BjcTiXPGwjbwGh5k+Sw2++HyVA7rdw1PM7eSgE0WaxXe+fwijNrzp094/uqN2IgpzwtjAX5gAVJyAGZPRW9g7Ok96bT3Af8AyI+Q81aXfdTIR3RVx1cdT9hwCz2m1NjbieaD58ANpVGzsp0VHbLPccYAAaAANAMgqy8L9azuso52n6Qemp4DzUV1rmtT/VwtNDlQamu8jTkPiui9kPRcyKklp7z9jNg5/YeexYanPEfJ3KnGnmpv2/ZqXZnsFPbnesmJbHtcdSNwH0HwXXbl7Pw2VmCFgG87TzP0VgxgAAAAAyAGQA3L0rxgomU6jnvt2CIiuZhERAEREAREQBERAEREAREQBERAEREBUdoey0FsZhlbn7Lxk4ddo4LkHaLsVabvfjZV0ex7RXLc4fvhvXdl5kjDgQ4Ag5EEVB6KkoKX5NadVwxx2OC3ffjX0a+jXf0nkdh4H4q0Wwdr/RU19ZLJRrtTGdDy3clz1tvmszjHKw1GWF1QR12jh8lTW44n5NPpRqZp+DYkUexWjExhOrgDlkM9yp7/AL5kjOBjS0e/tPLdz+Su5pK5lClKctKJt53FHNU+F/vD6jb81rk92zRuDC0ur4S0VB/fGi83VNKJKxuoXHPEe6eddfmt3HFRCeotWo/Tdm7lHd/Zz2pu8fcHhHM+1y05q8ApkF4tFoaxuJ5AH7yG88FRWi85J3YIWkA7vEeZHhHAeexTKaiVp0nLbYnXjfjY6tZRzv6RzO08B8F77PdjrRb34nVDNrnZADcBs5DP5raux/osphktXMM0893z5LpUEDWNDWANaNABQBU0ueZeDV1I08U9+/6Krs92VhsbAI297a8jM7+Q/ZqrlEWxzN3CIiAIiIAiIgCIiAIiIAiIgCIiAIiIAiIgCIiAIiIAqftB2VgtjaSMGIeF9BUbq+8OBVwiBOxyi+ez0lmNHtqw5Bw8J3D9J4FaR2gnPrA1wIaB3SRka0rntHPNfouaFr2lrgHNORBFQei0ntF2ByLoAHDUxuzpTa0nXkc+OxQ1dFoy0u9jlVhul0lPYZvpm7kPrpzVlbr4bF3WnG4ZUJ05n6a8l9v50oLY2VBcXBwAo7KmVfZ1zWw9j/Rc59JLT3W6hu09D8z0G1Y5vpj5OhaWtU9uEv8Avk1m5OzVpt8gNDTa45NAO7YB8+K6/wBmOxUNjaMIDpNriNvDdz1+SurHYmRMDI2hrRsHz4niVnWkYKOeTKpVc8bLsERFcyCIiAIiIAiIgCIiAIiIAiIgCIiAIiIAiIgCIiAIiIAiIgCIiAIiICivCyMNtgJY0ktfUloJOEDD5bFeBfUQBERAEREAREQBERAEREAREQBERAEREB//2Q=="/>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72711" name="AutoShape 6" descr="data:image/jpeg;base64,/9j/4AAQSkZJRgABAQAAAQABAAD/2wCEAAkGBhQSERUUEhMWFRUWFxgXFxgYFxgVGBgYFRQVFRQWHxkXHCYfFxkjGRQVHy8gIygpLCwsFx4xNTAqNSYrLCkBCQoKDgwOGg8PGiwlHyQsLCwsKi4uLCwwKSwpLCksKSwpLCkpLCwpLCwsLCwsLCkpLCwpLCkpLCw1LCwsLCwpLP/AABEIAMIBAwMBIgACEQEDEQH/xAAcAAEAAgMBAQEAAAAAAAAAAAAABAUDBgcCAQj/xABCEAABAwEFBQQIBAUDAwUAAAABAAIDEQQFEiExQVFhcYEGIjKRBxNCUqGxwdEUI2LwM5Ki4fEkcoIVU7I0Q8LS4v/EABkBAQADAQEAAAAAAAAAAAAAAAABAgMEBf/EACwRAAIBAwMDAwQCAwEAAAAAAAABAgMRIRIxQSJRkWGBoRNCcdEywXLh8AT/2gAMAwEAAhEDEQA/AO4oiIAiIgCIiAIixWq1NjY57zha0EuJ0AGpQGVFol7+mWwQ+Fz5TswtLR5vofIFateHpstDx/p7OyNp0dIS888qDzCWK6kdkUG8L8ggH500cf8AucAfKtSuDW/tZb7R/Etbw0+zH3B/TQFVQu5pNXVcd7iT/ZVcki2WdjvL0xWGOojMk7t0bDTzdT5Fa1eXpltDqiGzxxD3nkyH+mg+a0qOzgaCiythVfqLsHB9y6b6V7cAR61jq6H1TajloPMFUl49rLVP/FnkcN2Ihv8AK2jfgvrrA07Fgfc59k+aupxM3CRPu3t5bYPBaHkbnn1g8pK06UW1Xb6aZRlPCx/FhMZ8jiB+C0dt1AeI1Xv8O1ugRziSoTOw3T6UrHMQHOdCT/3QA3+cEtHWi2uzWtkjcUb2vbva4OHmF+cCxfYJHRuxRucx29ri0+bSCqazTSz9JouGXf6Q7dDT871gGyVof/Vk7+pbJYPTNSgtFn5uif8A/B9P/JWUkyHg6eipOznbCz20H1BfVoq4Ojc2ldO9TDXXIHYVdqwCIiAIiIAiIgCIiAIiIAiIgCIiAIiIAoN+x4rNONaxSDzY4KcsNqszZGlrxVp1BQH5Qk7QubI5r2Bwa4gey4UOWas7NfbJanEQQKnHzAHe25kDM7VsfaZ8JtM0U0DJGske1rhk8NDjh72pyptCoT2VgfjFnmLC9uEMl31DsnDP2eKtZnOpQeOTJgGoy4tOXw+y9Nc7YQ74HzC161XDbLLngeG+8w429aaf8gFYXFeDpmux0JaRQgUOdd3JRZPdFrOOUy1baRtBHPTzCkxuB0NVVi8GYzHjo4GlHDUnSh26rMWbaUO8f2+yo6aexZVWt0WjVkaqyO0OGhDhx+4+qkMvEe0C34jzCydOSNVUizPIsJYsb7fXwtPM90fdYXPcdXU4Ny+OqlU5MOrFGWQgakBYTNuBPE5D4o2ID95+ZXui1VNcmLrPgxYHHU05fcr62EDZ9fmvbnAamijvtzdlXcldJIzblI3Tsx27Njbh/CREECr2FzJHU0LnOxYjruHJbtd/pUscmUhfCf1sqP5mVHnRcdbbXBoNKADPFkBxqDn1AVXbL/jHtF53MFG+f+UNE2tj9O2C9IpxWGVkg/Q4O+RyUpcy9Bzg+zzS4Q0uc0ZZ5NDtvVdNVTRO6CIiEhERAEREAREQBERAEREAREQBeJmktIaQDsJGKnSoqva8vdQEgV4CmfnkgOHdqbui/GTMfJglDu8aUY4uaHVA9nIjaqG2XNIwjIPFdWnFlhcK012rY+29zySWyV4FCcJLHOBeO40DPQ1pl9VrDbRLA4AFzDUVB0NSBocitDzprqyvc9WW85I/C8gDYcx5HRZIHete4kNBIqS1jW1odtBU67VIF8MkyniBPvNyP76rzZhGJD6ouIwnxADaNv8AZSVTa2eDX7dcv+oxh2Ye0kcsOnQLPf0z2RYmEghwqRsFDrw01Uy2E4zUUOVRrsCup7zfG3ukEVoQcxmCosaxqu/VwaHZ+0zv/cYHcR3T9vkrax3rHJXC6hAqQ4UoN9eo2qwtFlsdo/iQ+qd78eXUgCn9J5qCOxRAkNnlEwLHNAIwEEkEZnI6cFWzRveEtiUH7x1Gf916Eg3hajLHaLKaOEkXMd08vZPRTrD2gL3NZIxrsRAqMjmaafaiag6bLqS2tGmZ4fdePWyO0GEKJed4CAhrWAkitToMyNOiqvXz2h2FuN591gNPIbOaXEY3Le0yxxjFI8uzpl3s6Vpwy5Ksn7SnSJgaN5zP2HxVxB2KeYm+veIWhxcdHuoWtAGRoDkd/JWFmsljs/8ACi9a8e3JnnvFRQdG9Us2S5Qj/JmuQXXaLVEygLqvccTiGtphYBmdla6VVtZ+xMMWdqmxH3I/qdfg1WFtviSQULqA7G5DWnMrxZLokk0bQbzkPueinSjF128QR2P0b3O2KyMfESyOQYxHQZeyCXEkk0A2rblr/YqrbJFGWPGBjRidTC7IZtzrTbp1WwKrOuOwREUEhERAEREAREQBERAEREAREQBfCaL6iA4p6R8TraZojibgaMbARQtxCh26Uz0WvMv11AJWiVtRrkdRnkM1ufpTt0kVsjLMgYsxkQ4h7s99aEDfktPktcE38Rvqjte2tNa6D6rRbHBLE3ZnsWKCX+E/1bvdfp0/yV4gsD4pKPpmDQggjZ1HVfLRcLwMUZEjeGvlt6FR7vaRLQihoa1yOikzeHlHi3uBeSDUED5UVw+zwlnfcWVIzAFK7CclU3mPzDyCsp7BI+M4Ri0I0GmuuqEx3dskebs++mKMtkbwOf2+KgxhzHHVrgDvaRl5o174nZFzHdQfLarCz31iqJmiQUPCmW7RCvS32McN/wAgGF4bI06hwrX79QVCtVisj3NfHC6OQOB7rgGVB93MEcg1Wn4CCX+FJgd7rv7/AEJUWa55IyC5tWgjvDMajXaOqGilUisO6I8lig9aDaGOfQAUDqN35gUJ139FNdfmFuGCNsTeAHyAp814msD5ZDgbUZCvs6DapH/SYos55Kn3W/up+CDVUeOCtkc+QiuJ7jXeTqp0FwOpilcI28SCfsPNfZ74DQBCwMFNdDqdgyPWqg/mTO9p586fQBCnSn3ZPfa4Yaeqbjd7zhUanSufkolqvSWXIk5+y3KvlmeqlC5wyhnfhG4Z16/2XsXsxndgjArlidrnlzPU9EJd+Xb0O6XD/wCmiHd7sbG904h3Wga78lYKLd9jjjaPVtDQeBBPOuZ6qUsj0UEREJCIiAIiIAiIgCIiAIiIAiIgCIiA5d6TnR2eWKkQLZA/GCDSoLKEVy9o/wBlo81ghmBELi15B7jtNN5OXmV0H0oxRtMRmc54cXADKseQNRSlAafDaue2q5gWl0Lw9u4kA8uJ4ZFaLY4qt9T5MMkM0Die83PUZtP0PIrLHeL5ZG4yMq6AD2Tt1SC+JYu6/vDa19a+Zz86r7+JidI0xxlh255aH2f8KTHHD9iLeTKP1Jy28SVOmtZayrS5pGHPStaab1DvOuMVpps3VNFax24MizY1wo2oyrQ0Qlbsix39iGGZgkG+gB+3lReo7BFKT6l2E0OTjvGwar7+Ds838N3q3e6dPI/Q9FEtF2SRE4hlQ0Iz2eYQl6ucox2u65I/E003jMeY06rHFK4loLiQCKAkkDNSbJfkrNuIbnZ/HVZJ7dHI5uGLC8kVINBruAofghS0eGR7bKWyuLSQcswSNg3LzZbukl8LSR7xyHmdVKFrjZI7HHjNcjXgPZOS82u/pH5N7g3DXz+1EFo7tkh93xQ09c7EaeFpodSdNSM94Xie/wAgYYWiNvIV8tB8Vgs11PkI2ZDN2u+tNTrr8VLLLPBr+a8dQPoPiUL54wiFFYJZnVzOnecctBt29FaXfdkLJY2Ofjkc9jQBoC5wANBuJ2noq613nJI6jRTYA3U8yMyrHs7cTxPE54GUjSGbXEOBw8K0QRSv0q/qd0sUDmNo95kO+gb8B9VIWGyOJYMTMBp4QQacKjJZlkeiEREAREQBERAEREAREQBERAEREAREQGg+lGyYo4zM9oj9ZRlBRzXFrtSa1FAdw0XM5rpliOOM4hsczWnLd5hdT9J1jMsADg1rQ9pElQTizAbQ0oDXeVyuSGaz8WV4lh5jZ1otFscdZdV2vcyQX22RobaGB2Q7wFCMhXLZ0pyXl1nia9hikxVPhINR1p86LIy1QTgesb6t9PEMh5/fzWKS6HRPa6oc3EMxlt3faqkyld+pgvR1XDIjKmfPXlmrKCCN0QxuLatbnkBspnzVfexBcORH1+qmwWB0kPdOrW5EimVDz80Iju7Ea1XA9oq2kjf06+W3pVY7Beb4iaZ5GocNw36jReWSzWc0zbwObT9DzCmx3jHMfzm4TQ5tHDOpzd9EIVr4wz7+Is83jb6p28aedKeYWGe6TE5rg9rmkimYBOe7b0qvU9wGmKFwkbzFfPQ/BQIIi2VocCDiGRFDqhMr/cvcmsuwyyOOJrQDnU97ID2dR1os/r7PB4B6x+/WnXQdFWWiIulcGgk10Gan2e4aDFM4MG6o+eg6VQRv9q9yPbLwkmIbyIa0bwOpWez3DQYpnBjd1RXz0HxXqa9WRGkDeZIyOWX6j1NOCjRWaa0GpqR7xyaOX9kGL92SZL1bFUQtHFxH11I5qd2R9Y+2wzSucGNcSXU07rqYQRQ500ChCOGAnGMb9aZEeWzqr7sFeL5rwjrhDGhxodPDQZ7XZ5aKGXj/ACSk/Y7HDKHNDm5g6ZU+a9oizO8IiIAiIgCIiAIiIAiIgCIvMkgaCXEADMkmgA312ID0i02/PSnZIKiMmd42R0wV4yHL+XEtGvLt7b7ZURn1EZ/7fdy4yHvH/jTks3USwsm0aEmrvC9Tqt9dq7NZB+fM1rtjB3nn/g2p66LQL39L0shLLFDh/W8Yncwxvdb1J5LVbP2eFayOLyczqATxOp+CtIoWtFGgAbgKKOuXoWvShtl/BX2iz2q01daJy4nQOOKmewDusH+3yUL8VPB3X1LeOYpuDiDTl8FdWyymSNzQQDs5ggjTkqf/AKjLF3Jm4gfeFcuejv3mt4R0qx5//plqnqePwfWWWCcfln1b8+6dtCQctuY2eSiSWB8T24xliFCMxrv2clJF1RytJgfmCatOVDWvMZniOKx+tmDmskLqAjI+13gAK+0K89CrnNJcte6PN7jNvX6LPFj9VVtcmihbWooeHBYL2jAII21+nkpVkvB0cQpsbXMd050pzQhbsx2e/wA0wzNEjelfLQ/Bexd0cpJgNMjUOOWY2DxfCnFe/wATBP4x6t+/SvXQ9VFnut8Tu6cWRILfEMtaDMcxkhOfyjA5ksDvaZxGh+hWc3s+VzGuw0qNBn57OlF7st/uAwygSN27/sUkMBewxYgSdKd0eeYPKoQr/i/Yxi9XxOeG4aVOoz89T1qvEdnltBrmf1HJo5fYLNA+APeZA4uBNBSrdeGvVLVfb392IYRoKZuPlp0QnFup+xmNnigP5vfdsAoRl+nZ1qFilvaSVwbGC0bm5mnE7vJILoBJdK4NAzIrR3M10+KyvvdkfdgaP9xH7J6oW/OF8mOzXUxoxTPA/SDnyO2vALPHf2A/kNa0Nz7zah2emEb/AN0UeG6pJTjlcWje7WnI+Ec1LifAA5rGhwFKuOm2mZzPRQ1ctBuLTSt/Zulx+l5lGstUPq9gfF3mZfo8TRyxLfbsviG0NxwSskbtwmtOBGrTwK4ybCx7AHNBy5EdRmoJuV8bg+zyuY4aUcWuHJzVzPXF918nqR+nNZw/g/QCLj11elK12YhtqjEzd57j/wCZowu8uq324vSBY7VQNlwPPsSdx1dwNcLuhKmNSLwJUZRzx3RsiIi0MQiIgCIiAIiICDftsMVmmkaQHMje5uIVGINOEEVFamgXBbff89sP+omc81yYThZ0YKNr8ea/Q5FVofa/0Wxz1ks1I5NS3Rjv/qfgs5p3uvBrTkrOLxfnscss5DXA4A6mwiv7K2WGTE0GhHAqgtAmsrzHaIyHDfrwz9oK8scuJgIIPFtacs86q0ZRexm6dSD6srhmZERWIMFu/hvpl3T8lSwX4S3DK0SN3nXrv56qXfV0PlzZIRT2D4D9jzr0WuSF0bsMjS08fnxCsmc9aMnmJdNueoMlneDnWgJBBoMgTnXnRfJ70koI3gVGZq3vZCo1yBpt4qDdLXmRxjrkQSQQBTCMjXLOlFsTgJGUmDS6hzbXKopqdNeIVzBJvbBrDrS5+TjWmny2K8sFpYyLvAOoDUZEjPMZ5bR5qvtF1uYThBdXSniA3U2niP8AHyxOiDsMhcBTCCD3c/FWmevTIKFgu49bt2Jz7pjmGKB1Dtaf3VvxCi2eaWzuIIoKE0ObTQagj6LLaLkc3vwuxDUUPe6Ea9Est7VJE7S8UOuygz7uhPHVSZPDzh/Bm/EQWjxj1b9+leuh6qO+6nRSNJILa5HbofZ18qrNLcrJBigeD+kn4V1HVQbPZ3MlaHgg8d1DpvHJBK/3L3JFnugyuc4uAbV24nInZs6rO+8IoQWwtDne9/8ArbyGSro7G+R7gwbTU6DXaVZssEUFDKcTtg+zdvMoI3thW9SN+FltDquNG1NCcgM9g2/vNSaw2fId+TPjTI9G/NRn2uSVxbEC0bQDlrqToOlOqzNu6KEYpnVOwD6DU8zkhK7ryzBHDLaP0srxDeg2qdFdkVCxpLnAgl1dDnSuzfkon4qafusqG78hluLgPgB5q1u2wCJpGKpJz503bFDL04pvb3M8TKAAmvH/AAvaIsztPjmAihAI3HMKrtfZ6N3h7h82+RVqsFrtrYxV5puG08htVZRi11GkJzi+kwXb2it9hpgkL4x7LqyMpyPeYORAXS+wvbj/AKgHgwmN0YbiIcHMOLFSmh9k5U6rldjstpvB/q4WEM27qb3Hby0XWexnYpthaTjLpHgY8yG5aZbaVOZ37FlC9+nY3qtaepLV6f2bMiItzkCIiAIiIAiIgKy/ezsNrjwTMB3O0c3iCuSdo+w1pu9xkiJki94CtBue36/FduXxzQRQ5gqkoKRpCo4Y47HB7vvpsmR7r92w8j9NeasVs/a/0WRzVkstI5NSz2HcvdPwXPBbJrK8xWhjsss/EOp8QVdbjiXk0dOM80/H6LxYrTZGSNwvaHDj8wdhX2C0NeMTSCOHy4Hgsi1OfY1e2dn5IjjgJcB7PtDl7371WS7u0I0kFDpX7gZ1WyKDeFzslzPdf7w16+8FKdijimfY7T3cQcA3YahoPU6+exV5hs8r6esAfwFK8KmgP7zVReF2vhzcKt2Ob4c9/un95qAx1XDnop1BrBsb7PNZjVpq3bTNvUbOfxWVlsjnP5tIzSgI21FPEdnCnVRbDfT48j3m7jqOR+6kuskdoNYu4dtcq/8AEfPIc1c4otP+PgxWi6ZYTijJI3t1pxG7zXmK8nyvaHmoFcgAM6HPmvTLRNZiA4VbsBzaeR2fvJY7dejXODmRhrhqTtyoRQZHnqhCSvZY9D5HecrasYdpAFKkZ7FJs9zH+JO6m0iufV2xYbFezY2n8sY/errz2jkFkZY5bQcTzhbsy+TfqfigjZ+p9depH5cAqNhw58aAa8yKr0y6cjJO+m3M16E7eQ80/HsgBaxoLtrgag8zr0GXFVVptbnmrzX5DkNiBtc5ZYWi+zhwxgNA2jLyHs/NSrgtLcJaXDHiJoTmagZ566KkslkfMaRjLa4+Efc8B8Fsd3XMyLPxP9469B7IVGzoownfVInosNqtbY21eaDZvPADaqmMz21/q4WGhyoNv+4j5DLespTUccndCk5Z2XczW+/Q3uxd92ldWg9PEeSuey3o5mtbhNaSWsO/xOG4DYPhz0W3dkfRpFZgHzgSSbtWt+/y5rdwFVQcsy8F3UUMU/PP+iHdl0xWdgZEwNaN2p4k7VMRFqc4REQBERAEREAREQBERAFVX/2agtjMMzKnY4ZObyP0VqiEp22OG9ouxFpu9xkjJfF74Fctgc398FHu6+2yUa7uv+B5H6H4rvD2AgggEHIg5grnva/0VMlrJZKMfqYz4XctxWOlxzHwdCqRqYqb9/2a2ioW26azPMU7HZZUPiHInxDgfNXNntLXtxMII/eRGwq8ZqRnOlKH47mQiuqory7Ltd3oe473fZPL3flyV8iuZGiyOdG7DK0tP7z4jisrH6EHkQtvtVjZI3C9ocPlxB2LWrw7Ovi70RL27vaHT2unkrJnPOgnmOCbZL+ywzDG07aZ9RoVEvVkIzicTXUUyHU59M1WxWgHgVkcrXwc8dSkoyXJbXc+BjcTiXPGwjbwGh5k+Sw2++HyVA7rdw1PM7eSgE0WaxXe+fwijNrzp094/uqN2IgpzwtjAX5gAVJyAGZPRW9g7Ok96bT3Af8AyI+Q81aXfdTIR3RVx1cdT9hwCz2m1NjbieaD58ANpVGzsp0VHbLPccYAAaAANAMgqy8L9azuso52n6Qemp4DzUV1rmtT/VwtNDlQamu8jTkPiui9kPRcyKklp7z9jNg5/YeexYanPEfJ3KnGnmpv2/ZqXZnsFPbnesmJbHtcdSNwH0HwXXbl7Pw2VmCFgG87TzP0VgxgAAAAAyAGQA3L0rxgomU6jnvt2CIiuZhERAEREAREQBERAEREAREQBERAEREBUdoey0FsZhlbn7Lxk4ddo4LkHaLsVabvfjZV0ex7RXLc4fvhvXdl5kjDgQ4Ag5EEVB6KkoKX5NadVwxx2OC3ffjX0a+jXf0nkdh4H4q0Wwdr/RU19ZLJRrtTGdDy3clz1tvmszjHKw1GWF1QR12jh8lTW44n5NPpRqZp+DYkUexWjExhOrgDlkM9yp7/AL5kjOBjS0e/tPLdz+Su5pK5lClKctKJt53FHNU+F/vD6jb81rk92zRuDC0ur4S0VB/fGi83VNKJKxuoXHPEe6eddfmt3HFRCeotWo/Tdm7lHd/Zz2pu8fcHhHM+1y05q8ApkF4tFoaxuJ5AH7yG88FRWi85J3YIWkA7vEeZHhHAeexTKaiVp0nLbYnXjfjY6tZRzv6RzO08B8F77PdjrRb34nVDNrnZADcBs5DP5raux/osphktXMM0893z5LpUEDWNDWANaNABQBU0ueZeDV1I08U9+/6Krs92VhsbAI297a8jM7+Q/ZqrlEWxzN3CIiAIiIAiIgCIiAIiIAiIgCIiAIiIAiIgCIiAIiIAqftB2VgtjaSMGIeF9BUbq+8OBVwiBOxyi+ez0lmNHtqw5Bw8J3D9J4FaR2gnPrA1wIaB3SRka0rntHPNfouaFr2lrgHNORBFQei0ntF2ByLoAHDUxuzpTa0nXkc+OxQ1dFoy0u9jlVhul0lPYZvpm7kPrpzVlbr4bF3WnG4ZUJ05n6a8l9v50oLY2VBcXBwAo7KmVfZ1zWw9j/Rc59JLT3W6hu09D8z0G1Y5vpj5OhaWtU9uEv8Avk1m5OzVpt8gNDTa45NAO7YB8+K6/wBmOxUNjaMIDpNriNvDdz1+SurHYmRMDI2hrRsHz4niVnWkYKOeTKpVc8bLsERFcyCIiAIiIAiIgCIiAIiIAiIgCIiAIiIAiIgCIiAIiIAiIgCIiAIiICivCyMNtgJY0ktfUloJOEDD5bFeBfUQBERAEREAREQBERAEREAREQBERAEREB//2Q=="/>
          <p:cNvSpPr>
            <a:spLocks noChangeAspect="1" noChangeArrowheads="1"/>
          </p:cNvSpPr>
          <p:nvPr/>
        </p:nvSpPr>
        <p:spPr bwMode="auto">
          <a:xfrm>
            <a:off x="765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72713" name="AutoShape 9" descr="data:image/jpeg;base64,/9j/4AAQSkZJRgABAQAAAQABAAD/2wCEAAkGBhQSERUUEhMWFRUWFxgXFxgYFxgVGBgYFRQVFRQWHxkXHCYfFxkjGRQVHy8gIygpLCwsFx4xNTAqNSYrLCkBCQoKDgwOGg8PGiwlHyQsLCwsKi4uLCwwKSwpLCksKSwpLCkpLCwpLCwsLCwsLCkpLCwpLCkpLCw1LCwsLCwpLP/AABEIAMIBAwMBIgACEQEDEQH/xAAcAAEAAgMBAQEAAAAAAAAAAAAABAUDBgcCAQj/xABCEAABAwEFBQQIBAUDAwUAAAABAAIDEQQFEiExQVFhcYEGIjKRBxNCUqGxwdEUI2LwM5Ki4fEkcoIVU7I0Q8LS4v/EABkBAQADAQEAAAAAAAAAAAAAAAABAgMEBf/EACwRAAIBAwMDAwQCAwEAAAAAAAABAgMRIRIxQSJRkWGBoRNCcdEywXLh8AT/2gAMAwEAAhEDEQA/AO4oiIAiIgCIiAIixWq1NjY57zha0EuJ0AGpQGVFol7+mWwQ+Fz5TswtLR5vofIFateHpstDx/p7OyNp0dIS888qDzCWK6kdkUG8L8ggH500cf8AucAfKtSuDW/tZb7R/Etbw0+zH3B/TQFVQu5pNXVcd7iT/ZVcki2WdjvL0xWGOojMk7t0bDTzdT5Fa1eXpltDqiGzxxD3nkyH+mg+a0qOzgaCiythVfqLsHB9y6b6V7cAR61jq6H1TajloPMFUl49rLVP/FnkcN2Ihv8AK2jfgvrrA07Fgfc59k+aupxM3CRPu3t5bYPBaHkbnn1g8pK06UW1Xb6aZRlPCx/FhMZ8jiB+C0dt1AeI1Xv8O1ugRziSoTOw3T6UrHMQHOdCT/3QA3+cEtHWi2uzWtkjcUb2vbva4OHmF+cCxfYJHRuxRucx29ri0+bSCqazTSz9JouGXf6Q7dDT871gGyVof/Vk7+pbJYPTNSgtFn5uif8A/B9P/JWUkyHg6eipOznbCz20H1BfVoq4Ojc2ldO9TDXXIHYVdqwCIiAIiIAiIgCIiAIiIAiIgCIiAIiIAoN+x4rNONaxSDzY4KcsNqszZGlrxVp1BQH5Qk7QubI5r2Bwa4gey4UOWas7NfbJanEQQKnHzAHe25kDM7VsfaZ8JtM0U0DJGske1rhk8NDjh72pyptCoT2VgfjFnmLC9uEMl31DsnDP2eKtZnOpQeOTJgGoy4tOXw+y9Nc7YQ74HzC161XDbLLngeG+8w429aaf8gFYXFeDpmux0JaRQgUOdd3JRZPdFrOOUy1baRtBHPTzCkxuB0NVVi8GYzHjo4GlHDUnSh26rMWbaUO8f2+yo6aexZVWt0WjVkaqyO0OGhDhx+4+qkMvEe0C34jzCydOSNVUizPIsJYsb7fXwtPM90fdYXPcdXU4Ny+OqlU5MOrFGWQgakBYTNuBPE5D4o2ID95+ZXui1VNcmLrPgxYHHU05fcr62EDZ9fmvbnAamijvtzdlXcldJIzblI3Tsx27Njbh/CREECr2FzJHU0LnOxYjruHJbtd/pUscmUhfCf1sqP5mVHnRcdbbXBoNKADPFkBxqDn1AVXbL/jHtF53MFG+f+UNE2tj9O2C9IpxWGVkg/Q4O+RyUpcy9Bzg+zzS4Q0uc0ZZ5NDtvVdNVTRO6CIiEhERAEREAREQBERAEREAREQBeJmktIaQDsJGKnSoqva8vdQEgV4CmfnkgOHdqbui/GTMfJglDu8aUY4uaHVA9nIjaqG2XNIwjIPFdWnFlhcK012rY+29zySWyV4FCcJLHOBeO40DPQ1pl9VrDbRLA4AFzDUVB0NSBocitDzprqyvc9WW85I/C8gDYcx5HRZIHete4kNBIqS1jW1odtBU67VIF8MkyniBPvNyP76rzZhGJD6ouIwnxADaNv8AZSVTa2eDX7dcv+oxh2Ye0kcsOnQLPf0z2RYmEghwqRsFDrw01Uy2E4zUUOVRrsCup7zfG3ukEVoQcxmCosaxqu/VwaHZ+0zv/cYHcR3T9vkrax3rHJXC6hAqQ4UoN9eo2qwtFlsdo/iQ+qd78eXUgCn9J5qCOxRAkNnlEwLHNAIwEEkEZnI6cFWzRveEtiUH7x1Gf916Eg3hajLHaLKaOEkXMd08vZPRTrD2gL3NZIxrsRAqMjmaafaiag6bLqS2tGmZ4fdePWyO0GEKJed4CAhrWAkitToMyNOiqvXz2h2FuN591gNPIbOaXEY3Le0yxxjFI8uzpl3s6Vpwy5Ksn7SnSJgaN5zP2HxVxB2KeYm+veIWhxcdHuoWtAGRoDkd/JWFmsljs/8ACi9a8e3JnnvFRQdG9Us2S5Qj/JmuQXXaLVEygLqvccTiGtphYBmdla6VVtZ+xMMWdqmxH3I/qdfg1WFtviSQULqA7G5DWnMrxZLokk0bQbzkPueinSjF128QR2P0b3O2KyMfESyOQYxHQZeyCXEkk0A2rblr/YqrbJFGWPGBjRidTC7IZtzrTbp1WwKrOuOwREUEhERAEREAREQBERAEREAREQBfCaL6iA4p6R8TraZojibgaMbARQtxCh26Uz0WvMv11AJWiVtRrkdRnkM1ufpTt0kVsjLMgYsxkQ4h7s99aEDfktPktcE38Rvqjte2tNa6D6rRbHBLE3ZnsWKCX+E/1bvdfp0/yV4gsD4pKPpmDQggjZ1HVfLRcLwMUZEjeGvlt6FR7vaRLQihoa1yOikzeHlHi3uBeSDUED5UVw+zwlnfcWVIzAFK7CclU3mPzDyCsp7BI+M4Ri0I0GmuuqEx3dskebs++mKMtkbwOf2+KgxhzHHVrgDvaRl5o174nZFzHdQfLarCz31iqJmiQUPCmW7RCvS32McN/wAgGF4bI06hwrX79QVCtVisj3NfHC6OQOB7rgGVB93MEcg1Wn4CCX+FJgd7rv7/AEJUWa55IyC5tWgjvDMajXaOqGilUisO6I8lig9aDaGOfQAUDqN35gUJ139FNdfmFuGCNsTeAHyAp814msD5ZDgbUZCvs6DapH/SYos55Kn3W/up+CDVUeOCtkc+QiuJ7jXeTqp0FwOpilcI28SCfsPNfZ74DQBCwMFNdDqdgyPWqg/mTO9p586fQBCnSn3ZPfa4Yaeqbjd7zhUanSufkolqvSWXIk5+y3KvlmeqlC5wyhnfhG4Z16/2XsXsxndgjArlidrnlzPU9EJd+Xb0O6XD/wCmiHd7sbG904h3Wga78lYKLd9jjjaPVtDQeBBPOuZ6qUsj0UEREJCIiAIiIAiIgCIiAIiIAiIgCIiA5d6TnR2eWKkQLZA/GCDSoLKEVy9o/wBlo81ghmBELi15B7jtNN5OXmV0H0oxRtMRmc54cXADKseQNRSlAafDaue2q5gWl0Lw9u4kA8uJ4ZFaLY4qt9T5MMkM0Die83PUZtP0PIrLHeL5ZG4yMq6AD2Tt1SC+JYu6/vDa19a+Zz86r7+JidI0xxlh255aH2f8KTHHD9iLeTKP1Jy28SVOmtZayrS5pGHPStaab1DvOuMVpps3VNFax24MizY1wo2oyrQ0Qlbsix39iGGZgkG+gB+3lReo7BFKT6l2E0OTjvGwar7+Ds838N3q3e6dPI/Q9FEtF2SRE4hlQ0Iz2eYQl6ucox2u65I/E003jMeY06rHFK4loLiQCKAkkDNSbJfkrNuIbnZ/HVZJ7dHI5uGLC8kVINBruAofghS0eGR7bKWyuLSQcswSNg3LzZbukl8LSR7xyHmdVKFrjZI7HHjNcjXgPZOS82u/pH5N7g3DXz+1EFo7tkh93xQ09c7EaeFpodSdNSM94Xie/wAgYYWiNvIV8tB8Vgs11PkI2ZDN2u+tNTrr8VLLLPBr+a8dQPoPiUL54wiFFYJZnVzOnecctBt29FaXfdkLJY2Ofjkc9jQBoC5wANBuJ2noq613nJI6jRTYA3U8yMyrHs7cTxPE54GUjSGbXEOBw8K0QRSv0q/qd0sUDmNo95kO+gb8B9VIWGyOJYMTMBp4QQacKjJZlkeiEREAREQBERAEREAREQBERAEREAREQGg+lGyYo4zM9oj9ZRlBRzXFrtSa1FAdw0XM5rpliOOM4hsczWnLd5hdT9J1jMsADg1rQ9pElQTizAbQ0oDXeVyuSGaz8WV4lh5jZ1otFscdZdV2vcyQX22RobaGB2Q7wFCMhXLZ0pyXl1nia9hikxVPhINR1p86LIy1QTgesb6t9PEMh5/fzWKS6HRPa6oc3EMxlt3faqkyld+pgvR1XDIjKmfPXlmrKCCN0QxuLatbnkBspnzVfexBcORH1+qmwWB0kPdOrW5EimVDz80Iju7Ea1XA9oq2kjf06+W3pVY7Beb4iaZ5GocNw36jReWSzWc0zbwObT9DzCmx3jHMfzm4TQ5tHDOpzd9EIVr4wz7+Is83jb6p28aedKeYWGe6TE5rg9rmkimYBOe7b0qvU9wGmKFwkbzFfPQ/BQIIi2VocCDiGRFDqhMr/cvcmsuwyyOOJrQDnU97ID2dR1os/r7PB4B6x+/WnXQdFWWiIulcGgk10Gan2e4aDFM4MG6o+eg6VQRv9q9yPbLwkmIbyIa0bwOpWez3DQYpnBjd1RXz0HxXqa9WRGkDeZIyOWX6j1NOCjRWaa0GpqR7xyaOX9kGL92SZL1bFUQtHFxH11I5qd2R9Y+2wzSucGNcSXU07rqYQRQ500ChCOGAnGMb9aZEeWzqr7sFeL5rwjrhDGhxodPDQZ7XZ5aKGXj/ACSk/Y7HDKHNDm5g6ZU+a9oizO8IiIAiIgCIiAIiIAiIgCIvMkgaCXEADMkmgA312ID0i02/PSnZIKiMmd42R0wV4yHL+XEtGvLt7b7ZURn1EZ/7fdy4yHvH/jTks3USwsm0aEmrvC9Tqt9dq7NZB+fM1rtjB3nn/g2p66LQL39L0shLLFDh/W8Yncwxvdb1J5LVbP2eFayOLyczqATxOp+CtIoWtFGgAbgKKOuXoWvShtl/BX2iz2q01daJy4nQOOKmewDusH+3yUL8VPB3X1LeOYpuDiDTl8FdWyymSNzQQDs5ggjTkqf/AKjLF3Jm4gfeFcuejv3mt4R0qx5//plqnqePwfWWWCcfln1b8+6dtCQctuY2eSiSWB8T24xliFCMxrv2clJF1RytJgfmCatOVDWvMZniOKx+tmDmskLqAjI+13gAK+0K89CrnNJcte6PN7jNvX6LPFj9VVtcmihbWooeHBYL2jAII21+nkpVkvB0cQpsbXMd050pzQhbsx2e/wA0wzNEjelfLQ/Bexd0cpJgNMjUOOWY2DxfCnFe/wATBP4x6t+/SvXQ9VFnut8Tu6cWRILfEMtaDMcxkhOfyjA5ksDvaZxGh+hWc3s+VzGuw0qNBn57OlF7st/uAwygSN27/sUkMBewxYgSdKd0eeYPKoQr/i/Yxi9XxOeG4aVOoz89T1qvEdnltBrmf1HJo5fYLNA+APeZA4uBNBSrdeGvVLVfb392IYRoKZuPlp0QnFup+xmNnigP5vfdsAoRl+nZ1qFilvaSVwbGC0bm5mnE7vJILoBJdK4NAzIrR3M10+KyvvdkfdgaP9xH7J6oW/OF8mOzXUxoxTPA/SDnyO2vALPHf2A/kNa0Nz7zah2emEb/AN0UeG6pJTjlcWje7WnI+Ec1LifAA5rGhwFKuOm2mZzPRQ1ctBuLTSt/Zulx+l5lGstUPq9gfF3mZfo8TRyxLfbsviG0NxwSskbtwmtOBGrTwK4ybCx7AHNBy5EdRmoJuV8bg+zyuY4aUcWuHJzVzPXF918nqR+nNZw/g/QCLj11elK12YhtqjEzd57j/wCZowu8uq324vSBY7VQNlwPPsSdx1dwNcLuhKmNSLwJUZRzx3RsiIi0MQiIgCIiAIiICDftsMVmmkaQHMje5uIVGINOEEVFamgXBbff89sP+omc81yYThZ0YKNr8ea/Q5FVofa/0Wxz1ks1I5NS3Rjv/qfgs5p3uvBrTkrOLxfnscss5DXA4A6mwiv7K2WGTE0GhHAqgtAmsrzHaIyHDfrwz9oK8scuJgIIPFtacs86q0ZRexm6dSD6srhmZERWIMFu/hvpl3T8lSwX4S3DK0SN3nXrv56qXfV0PlzZIRT2D4D9jzr0WuSF0bsMjS08fnxCsmc9aMnmJdNueoMlneDnWgJBBoMgTnXnRfJ70koI3gVGZq3vZCo1yBpt4qDdLXmRxjrkQSQQBTCMjXLOlFsTgJGUmDS6hzbXKopqdNeIVzBJvbBrDrS5+TjWmny2K8sFpYyLvAOoDUZEjPMZ5bR5qvtF1uYThBdXSniA3U2niP8AHyxOiDsMhcBTCCD3c/FWmevTIKFgu49bt2Jz7pjmGKB1Dtaf3VvxCi2eaWzuIIoKE0ObTQagj6LLaLkc3vwuxDUUPe6Ea9Est7VJE7S8UOuygz7uhPHVSZPDzh/Bm/EQWjxj1b9+leuh6qO+6nRSNJILa5HbofZ18qrNLcrJBigeD+kn4V1HVQbPZ3MlaHgg8d1DpvHJBK/3L3JFnugyuc4uAbV24nInZs6rO+8IoQWwtDne9/8ArbyGSro7G+R7gwbTU6DXaVZssEUFDKcTtg+zdvMoI3thW9SN+FltDquNG1NCcgM9g2/vNSaw2fId+TPjTI9G/NRn2uSVxbEC0bQDlrqToOlOqzNu6KEYpnVOwD6DU8zkhK7ryzBHDLaP0srxDeg2qdFdkVCxpLnAgl1dDnSuzfkon4qafusqG78hluLgPgB5q1u2wCJpGKpJz503bFDL04pvb3M8TKAAmvH/AAvaIsztPjmAihAI3HMKrtfZ6N3h7h82+RVqsFrtrYxV5puG08htVZRi11GkJzi+kwXb2it9hpgkL4x7LqyMpyPeYORAXS+wvbj/AKgHgwmN0YbiIcHMOLFSmh9k5U6rldjstpvB/q4WEM27qb3Hby0XWexnYpthaTjLpHgY8yG5aZbaVOZ37FlC9+nY3qtaepLV6f2bMiItzkCIiAIiIAiIgKy/ezsNrjwTMB3O0c3iCuSdo+w1pu9xkiJki94CtBue36/FduXxzQRQ5gqkoKRpCo4Y47HB7vvpsmR7r92w8j9NeasVs/a/0WRzVkstI5NSz2HcvdPwXPBbJrK8xWhjsss/EOp8QVdbjiXk0dOM80/H6LxYrTZGSNwvaHDj8wdhX2C0NeMTSCOHy4Hgsi1OfY1e2dn5IjjgJcB7PtDl7371WS7u0I0kFDpX7gZ1WyKDeFzslzPdf7w16+8FKdijimfY7T3cQcA3YahoPU6+exV5hs8r6esAfwFK8KmgP7zVReF2vhzcKt2Ob4c9/un95qAx1XDnop1BrBsb7PNZjVpq3bTNvUbOfxWVlsjnP5tIzSgI21FPEdnCnVRbDfT48j3m7jqOR+6kuskdoNYu4dtcq/8AEfPIc1c4otP+PgxWi6ZYTijJI3t1pxG7zXmK8nyvaHmoFcgAM6HPmvTLRNZiA4VbsBzaeR2fvJY7dejXODmRhrhqTtyoRQZHnqhCSvZY9D5HecrasYdpAFKkZ7FJs9zH+JO6m0iufV2xYbFezY2n8sY/errz2jkFkZY5bQcTzhbsy+TfqfigjZ+p9depH5cAqNhw58aAa8yKr0y6cjJO+m3M16E7eQ80/HsgBaxoLtrgag8zr0GXFVVptbnmrzX5DkNiBtc5ZYWi+zhwxgNA2jLyHs/NSrgtLcJaXDHiJoTmagZ566KkslkfMaRjLa4+Efc8B8Fsd3XMyLPxP9469B7IVGzoownfVInosNqtbY21eaDZvPADaqmMz21/q4WGhyoNv+4j5DLespTUccndCk5Z2XczW+/Q3uxd92ldWg9PEeSuey3o5mtbhNaSWsO/xOG4DYPhz0W3dkfRpFZgHzgSSbtWt+/y5rdwFVQcsy8F3UUMU/PP+iHdl0xWdgZEwNaN2p4k7VMRFqc4REQBERAEREAREQBERAFVX/2agtjMMzKnY4ZObyP0VqiEp22OG9ouxFpu9xkjJfF74Fctgc398FHu6+2yUa7uv+B5H6H4rvD2AgggEHIg5grnva/0VMlrJZKMfqYz4XctxWOlxzHwdCqRqYqb9/2a2ioW26azPMU7HZZUPiHInxDgfNXNntLXtxMII/eRGwq8ZqRnOlKH47mQiuqory7Ltd3oe473fZPL3flyV8iuZGiyOdG7DK0tP7z4jisrH6EHkQtvtVjZI3C9ocPlxB2LWrw7Ovi70RL27vaHT2unkrJnPOgnmOCbZL+ywzDG07aZ9RoVEvVkIzicTXUUyHU59M1WxWgHgVkcrXwc8dSkoyXJbXc+BjcTiXPGwjbwGh5k+Sw2++HyVA7rdw1PM7eSgE0WaxXe+fwijNrzp094/uqN2IgpzwtjAX5gAVJyAGZPRW9g7Ok96bT3Af8AyI+Q81aXfdTIR3RVx1cdT9hwCz2m1NjbieaD58ANpVGzsp0VHbLPccYAAaAANAMgqy8L9azuso52n6Qemp4DzUV1rmtT/VwtNDlQamu8jTkPiui9kPRcyKklp7z9jNg5/YeexYanPEfJ3KnGnmpv2/ZqXZnsFPbnesmJbHtcdSNwH0HwXXbl7Pw2VmCFgG87TzP0VgxgAAAAAyAGQA3L0rxgomU6jnvt2CIiuZhERAEREAREQBERAEREAREQBERAEREBUdoey0FsZhlbn7Lxk4ddo4LkHaLsVabvfjZV0ex7RXLc4fvhvXdl5kjDgQ4Ag5EEVB6KkoKX5NadVwxx2OC3ffjX0a+jXf0nkdh4H4q0Wwdr/RU19ZLJRrtTGdDy3clz1tvmszjHKw1GWF1QR12jh8lTW44n5NPpRqZp+DYkUexWjExhOrgDlkM9yp7/AL5kjOBjS0e/tPLdz+Su5pK5lClKctKJt53FHNU+F/vD6jb81rk92zRuDC0ur4S0VB/fGi83VNKJKxuoXHPEe6eddfmt3HFRCeotWo/Tdm7lHd/Zz2pu8fcHhHM+1y05q8ApkF4tFoaxuJ5AH7yG88FRWi85J3YIWkA7vEeZHhHAeexTKaiVp0nLbYnXjfjY6tZRzv6RzO08B8F77PdjrRb34nVDNrnZADcBs5DP5raux/osphktXMM0893z5LpUEDWNDWANaNABQBU0ueZeDV1I08U9+/6Krs92VhsbAI297a8jM7+Q/ZqrlEWxzN3CIiAIiIAiIgCIiAIiIAiIgCIiAIiIAiIgCIiAIiIAqftB2VgtjaSMGIeF9BUbq+8OBVwiBOxyi+ez0lmNHtqw5Bw8J3D9J4FaR2gnPrA1wIaB3SRka0rntHPNfouaFr2lrgHNORBFQei0ntF2ByLoAHDUxuzpTa0nXkc+OxQ1dFoy0u9jlVhul0lPYZvpm7kPrpzVlbr4bF3WnG4ZUJ05n6a8l9v50oLY2VBcXBwAo7KmVfZ1zWw9j/Rc59JLT3W6hu09D8z0G1Y5vpj5OhaWtU9uEv8Avk1m5OzVpt8gNDTa45NAO7YB8+K6/wBmOxUNjaMIDpNriNvDdz1+SurHYmRMDI2hrRsHz4niVnWkYKOeTKpVc8bLsERFcyCIiAIiIAiIgCIiAIiIAiIgCIiAIiIAiIgCIiAIiIAiIgCIiAIiICivCyMNtgJY0ktfUloJOEDD5bFeBfUQBERAEREAREQBERAEREAREQBERAEREB//2Q=="/>
          <p:cNvSpPr>
            <a:spLocks noChangeAspect="1" noChangeArrowheads="1"/>
          </p:cNvSpPr>
          <p:nvPr/>
        </p:nvSpPr>
        <p:spPr bwMode="auto">
          <a:xfrm>
            <a:off x="91757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7" name="Title 6"/>
          <p:cNvSpPr>
            <a:spLocks noGrp="1"/>
          </p:cNvSpPr>
          <p:nvPr>
            <p:ph type="title"/>
          </p:nvPr>
        </p:nvSpPr>
        <p:spPr>
          <a:xfrm>
            <a:off x="457200" y="838199"/>
            <a:ext cx="8686800" cy="1097461"/>
          </a:xfrm>
        </p:spPr>
        <p:txBody>
          <a:bodyPr>
            <a:normAutofit fontScale="90000"/>
          </a:bodyPr>
          <a:lstStyle/>
          <a:p>
            <a:r>
              <a:rPr lang="en-US" sz="3600" dirty="0" smtClean="0"/>
              <a:t>Quantifying Risk - Pop Quiz 1</a:t>
            </a:r>
            <a:br>
              <a:rPr lang="en-US" sz="3600" dirty="0" smtClean="0"/>
            </a:br>
            <a:endParaRPr lang="en-US" sz="3600" dirty="0"/>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8013" r="8351"/>
          <a:stretch/>
        </p:blipFill>
        <p:spPr>
          <a:xfrm>
            <a:off x="5715000" y="3090466"/>
            <a:ext cx="3441026" cy="3081734"/>
          </a:xfrm>
          <a:prstGeom prst="rect">
            <a:avLst/>
          </a:prstGeom>
        </p:spPr>
      </p:pic>
      <p:graphicFrame>
        <p:nvGraphicFramePr>
          <p:cNvPr id="12" name="Content Placeholder 11"/>
          <p:cNvGraphicFramePr>
            <a:graphicFrameLocks noGrp="1"/>
          </p:cNvGraphicFramePr>
          <p:nvPr>
            <p:ph sz="half" idx="1"/>
            <p:extLst>
              <p:ext uri="{D42A27DB-BD31-4B8C-83A1-F6EECF244321}">
                <p14:modId xmlns:p14="http://schemas.microsoft.com/office/powerpoint/2010/main" val="2101286173"/>
              </p:ext>
            </p:extLst>
          </p:nvPr>
        </p:nvGraphicFramePr>
        <p:xfrm>
          <a:off x="152400" y="1600200"/>
          <a:ext cx="5334000" cy="2027006"/>
        </p:xfrm>
        <a:graphic>
          <a:graphicData uri="http://schemas.openxmlformats.org/drawingml/2006/table">
            <a:tbl>
              <a:tblPr firstRow="1" bandRow="1">
                <a:tableStyleId>{5DA37D80-6434-44D0-A028-1B22A696006F}</a:tableStyleId>
              </a:tblPr>
              <a:tblGrid>
                <a:gridCol w="1600200"/>
                <a:gridCol w="2209800"/>
                <a:gridCol w="1524000"/>
              </a:tblGrid>
              <a:tr h="533400">
                <a:tc>
                  <a:txBody>
                    <a:bodyPr/>
                    <a:lstStyle/>
                    <a:p>
                      <a:endParaRPr lang="en-US" sz="2400" b="1" dirty="0">
                        <a:solidFill>
                          <a:schemeClr val="tx1">
                            <a:lumMod val="50000"/>
                          </a:schemeClr>
                        </a:solidFill>
                      </a:endParaRPr>
                    </a:p>
                  </a:txBody>
                  <a:tcPr/>
                </a:tc>
                <a:tc>
                  <a:txBody>
                    <a:bodyPr/>
                    <a:lstStyle/>
                    <a:p>
                      <a:r>
                        <a:rPr lang="en-US" sz="2400" dirty="0" smtClean="0">
                          <a:solidFill>
                            <a:schemeClr val="tx1">
                              <a:lumMod val="50000"/>
                            </a:schemeClr>
                          </a:solidFill>
                        </a:rPr>
                        <a:t>Policy 1</a:t>
                      </a:r>
                      <a:endParaRPr lang="en-US" sz="2400" dirty="0">
                        <a:solidFill>
                          <a:schemeClr val="tx1">
                            <a:lumMod val="50000"/>
                          </a:schemeClr>
                        </a:solidFill>
                      </a:endParaRPr>
                    </a:p>
                  </a:txBody>
                  <a:tcPr/>
                </a:tc>
                <a:tc>
                  <a:txBody>
                    <a:bodyPr/>
                    <a:lstStyle/>
                    <a:p>
                      <a:r>
                        <a:rPr lang="en-US" sz="2400" dirty="0" smtClean="0">
                          <a:solidFill>
                            <a:schemeClr val="tx1">
                              <a:lumMod val="50000"/>
                            </a:schemeClr>
                          </a:solidFill>
                        </a:rPr>
                        <a:t>Policy 2</a:t>
                      </a:r>
                      <a:endParaRPr lang="en-US" sz="2400" dirty="0">
                        <a:solidFill>
                          <a:schemeClr val="tx1">
                            <a:lumMod val="50000"/>
                          </a:schemeClr>
                        </a:solidFill>
                      </a:endParaRPr>
                    </a:p>
                  </a:txBody>
                  <a:tcPr/>
                </a:tc>
              </a:tr>
              <a:tr h="795004">
                <a:tc>
                  <a:txBody>
                    <a:bodyPr/>
                    <a:lstStyle/>
                    <a:p>
                      <a:r>
                        <a:rPr lang="en-US" sz="2400" b="1" dirty="0" smtClean="0">
                          <a:solidFill>
                            <a:schemeClr val="tx1">
                              <a:lumMod val="50000"/>
                            </a:schemeClr>
                          </a:solidFill>
                        </a:rPr>
                        <a:t>Location</a:t>
                      </a:r>
                      <a:endParaRPr lang="en-US" sz="2400" b="1" dirty="0">
                        <a:solidFill>
                          <a:schemeClr val="tx1">
                            <a:lumMod val="50000"/>
                          </a:schemeClr>
                        </a:solidFill>
                      </a:endParaRPr>
                    </a:p>
                  </a:txBody>
                  <a:tcPr/>
                </a:tc>
                <a:tc>
                  <a:txBody>
                    <a:bodyPr/>
                    <a:lstStyle/>
                    <a:p>
                      <a:r>
                        <a:rPr lang="en-US" sz="2400" dirty="0" smtClean="0">
                          <a:solidFill>
                            <a:schemeClr val="tx1">
                              <a:lumMod val="50000"/>
                            </a:schemeClr>
                          </a:solidFill>
                        </a:rPr>
                        <a:t>San</a:t>
                      </a:r>
                      <a:r>
                        <a:rPr lang="en-US" sz="2400" baseline="0" dirty="0" smtClean="0">
                          <a:solidFill>
                            <a:schemeClr val="tx1">
                              <a:lumMod val="50000"/>
                            </a:schemeClr>
                          </a:solidFill>
                        </a:rPr>
                        <a:t> Francisco, CA</a:t>
                      </a:r>
                      <a:endParaRPr lang="en-US" sz="2400" dirty="0">
                        <a:solidFill>
                          <a:schemeClr val="tx1">
                            <a:lumMod val="50000"/>
                          </a:schemeClr>
                        </a:solidFill>
                      </a:endParaRPr>
                    </a:p>
                  </a:txBody>
                  <a:tcPr/>
                </a:tc>
                <a:tc>
                  <a:txBody>
                    <a:bodyPr/>
                    <a:lstStyle/>
                    <a:p>
                      <a:r>
                        <a:rPr lang="en-US" sz="2400" dirty="0" smtClean="0">
                          <a:solidFill>
                            <a:schemeClr val="tx1">
                              <a:lumMod val="50000"/>
                            </a:schemeClr>
                          </a:solidFill>
                        </a:rPr>
                        <a:t>Lincoln, NE</a:t>
                      </a:r>
                      <a:endParaRPr lang="en-US" sz="2400" dirty="0">
                        <a:solidFill>
                          <a:schemeClr val="tx1">
                            <a:lumMod val="50000"/>
                          </a:schemeClr>
                        </a:solidFill>
                      </a:endParaRPr>
                    </a:p>
                  </a:txBody>
                  <a:tcPr/>
                </a:tc>
              </a:tr>
              <a:tr h="670646">
                <a:tc>
                  <a:txBody>
                    <a:bodyPr/>
                    <a:lstStyle/>
                    <a:p>
                      <a:r>
                        <a:rPr lang="en-US" sz="2400" b="1" dirty="0" smtClean="0">
                          <a:solidFill>
                            <a:schemeClr val="tx1">
                              <a:lumMod val="50000"/>
                            </a:schemeClr>
                          </a:solidFill>
                        </a:rPr>
                        <a:t>Value</a:t>
                      </a:r>
                      <a:endParaRPr lang="en-US" sz="2400" b="1" dirty="0">
                        <a:solidFill>
                          <a:schemeClr val="tx1">
                            <a:lumMod val="50000"/>
                          </a:schemeClr>
                        </a:solidFill>
                      </a:endParaRPr>
                    </a:p>
                  </a:txBody>
                  <a:tcPr/>
                </a:tc>
                <a:tc>
                  <a:txBody>
                    <a:bodyPr/>
                    <a:lstStyle/>
                    <a:p>
                      <a:r>
                        <a:rPr lang="en-US" sz="2400" dirty="0" smtClean="0">
                          <a:solidFill>
                            <a:schemeClr val="tx1">
                              <a:lumMod val="50000"/>
                            </a:schemeClr>
                          </a:solidFill>
                        </a:rPr>
                        <a:t>$500M</a:t>
                      </a:r>
                      <a:endParaRPr lang="en-US" sz="2400" dirty="0">
                        <a:solidFill>
                          <a:schemeClr val="tx1">
                            <a:lumMod val="50000"/>
                          </a:schemeClr>
                        </a:solidFill>
                      </a:endParaRPr>
                    </a:p>
                  </a:txBody>
                  <a:tcPr/>
                </a:tc>
                <a:tc>
                  <a:txBody>
                    <a:bodyPr/>
                    <a:lstStyle/>
                    <a:p>
                      <a:r>
                        <a:rPr lang="en-US" sz="2400" dirty="0" smtClean="0">
                          <a:solidFill>
                            <a:schemeClr val="tx1">
                              <a:lumMod val="50000"/>
                            </a:schemeClr>
                          </a:solidFill>
                        </a:rPr>
                        <a:t>$500M</a:t>
                      </a:r>
                      <a:endParaRPr lang="en-US" sz="2400" dirty="0">
                        <a:solidFill>
                          <a:schemeClr val="tx1">
                            <a:lumMod val="50000"/>
                          </a:schemeClr>
                        </a:solidFill>
                      </a:endParaRPr>
                    </a:p>
                  </a:txBody>
                  <a:tcPr/>
                </a:tc>
              </a:tr>
            </a:tbl>
          </a:graphicData>
        </a:graphic>
      </p:graphicFrame>
      <p:sp>
        <p:nvSpPr>
          <p:cNvPr id="25" name="Line Callout 2 24"/>
          <p:cNvSpPr/>
          <p:nvPr/>
        </p:nvSpPr>
        <p:spPr>
          <a:xfrm>
            <a:off x="381000" y="4255708"/>
            <a:ext cx="5168462" cy="1352549"/>
          </a:xfrm>
          <a:prstGeom prst="wedgeRect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p:cNvSpPr>
            <a:spLocks noGrp="1"/>
          </p:cNvSpPr>
          <p:nvPr>
            <p:ph sz="half" idx="2"/>
          </p:nvPr>
        </p:nvSpPr>
        <p:spPr>
          <a:xfrm>
            <a:off x="641131" y="4398582"/>
            <a:ext cx="4648200" cy="1066799"/>
          </a:xfrm>
        </p:spPr>
        <p:txBody>
          <a:bodyPr/>
          <a:lstStyle/>
          <a:p>
            <a:pPr marL="18288" indent="0" algn="ctr">
              <a:spcBef>
                <a:spcPts val="0"/>
              </a:spcBef>
              <a:buNone/>
            </a:pPr>
            <a:r>
              <a:rPr lang="en-US" b="1" i="1" dirty="0"/>
              <a:t>W</a:t>
            </a:r>
            <a:r>
              <a:rPr lang="en-US" b="1" i="1" dirty="0" smtClean="0"/>
              <a:t>hich </a:t>
            </a:r>
            <a:r>
              <a:rPr lang="en-US" b="1" i="1" dirty="0"/>
              <a:t>location has more</a:t>
            </a:r>
          </a:p>
          <a:p>
            <a:pPr marL="18288" indent="0" algn="ctr">
              <a:spcBef>
                <a:spcPts val="0"/>
              </a:spcBef>
              <a:buNone/>
            </a:pPr>
            <a:r>
              <a:rPr lang="en-US" b="1" i="1" dirty="0"/>
              <a:t>earthquake risk?</a:t>
            </a:r>
          </a:p>
          <a:p>
            <a:pPr marL="109728" indent="0">
              <a:buNone/>
            </a:pPr>
            <a:endParaRPr lang="en-US" dirty="0"/>
          </a:p>
        </p:txBody>
      </p:sp>
      <p:sp>
        <p:nvSpPr>
          <p:cNvPr id="2" name="Slide Number Placeholder 1"/>
          <p:cNvSpPr>
            <a:spLocks noGrp="1"/>
          </p:cNvSpPr>
          <p:nvPr>
            <p:ph type="sldNum" sz="quarter" idx="12"/>
          </p:nvPr>
        </p:nvSpPr>
        <p:spPr/>
        <p:txBody>
          <a:bodyPr/>
          <a:lstStyle/>
          <a:p>
            <a:fld id="{0D9C4C27-3F92-447F-917C-AFF9186DA294}" type="slidenum">
              <a:rPr lang="en-US" smtClean="0"/>
              <a:pPr/>
              <a:t>39</a:t>
            </a:fld>
            <a:endParaRPr lang="en-US" dirty="0"/>
          </a:p>
        </p:txBody>
      </p:sp>
    </p:spTree>
    <p:extLst>
      <p:ext uri="{BB962C8B-B14F-4D97-AF65-F5344CB8AC3E}">
        <p14:creationId xmlns:p14="http://schemas.microsoft.com/office/powerpoint/2010/main" val="667012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Learning Objectives</a:t>
            </a:r>
            <a:br>
              <a:rPr lang="en-US" sz="3600" dirty="0" smtClean="0"/>
            </a:br>
            <a:endParaRPr lang="en-US" sz="3600" dirty="0"/>
          </a:p>
        </p:txBody>
      </p:sp>
      <p:sp>
        <p:nvSpPr>
          <p:cNvPr id="4" name="Content Placeholder 3"/>
          <p:cNvSpPr>
            <a:spLocks noGrp="1"/>
          </p:cNvSpPr>
          <p:nvPr>
            <p:ph idx="1"/>
          </p:nvPr>
        </p:nvSpPr>
        <p:spPr/>
        <p:txBody>
          <a:bodyPr>
            <a:noAutofit/>
          </a:bodyPr>
          <a:lstStyle/>
          <a:p>
            <a:pPr marL="493776" indent="-457200">
              <a:buFont typeface="+mj-lt"/>
              <a:buAutoNum type="arabicPeriod"/>
            </a:pPr>
            <a:r>
              <a:rPr lang="en-US" dirty="0" smtClean="0"/>
              <a:t>State the </a:t>
            </a:r>
            <a:r>
              <a:rPr lang="en-US" dirty="0"/>
              <a:t>leading causes of catastrophe (CAT) losses in the US and globally</a:t>
            </a:r>
          </a:p>
          <a:p>
            <a:pPr marL="493776" indent="-457200">
              <a:buFont typeface="+mj-lt"/>
              <a:buAutoNum type="arabicPeriod"/>
            </a:pPr>
            <a:r>
              <a:rPr lang="en-US" dirty="0" smtClean="0"/>
              <a:t>Define the protection gap </a:t>
            </a:r>
          </a:p>
          <a:p>
            <a:pPr marL="493776" indent="-457200">
              <a:buFont typeface="+mj-lt"/>
              <a:buAutoNum type="arabicPeriod"/>
            </a:pPr>
            <a:r>
              <a:rPr lang="en-US" dirty="0" smtClean="0"/>
              <a:t>Describe the features of CAT models and why they are important</a:t>
            </a:r>
          </a:p>
          <a:p>
            <a:pPr marL="493776" indent="-457200">
              <a:buFont typeface="+mj-lt"/>
              <a:buAutoNum type="arabicPeriod"/>
            </a:pPr>
            <a:r>
              <a:rPr lang="en-US" dirty="0" smtClean="0"/>
              <a:t>Identify business </a:t>
            </a:r>
            <a:r>
              <a:rPr lang="en-US" dirty="0"/>
              <a:t>models that could be implemented to solve the protection </a:t>
            </a:r>
            <a:r>
              <a:rPr lang="en-US" dirty="0" smtClean="0"/>
              <a:t>gap</a:t>
            </a:r>
            <a:endParaRPr lang="en-US" dirty="0"/>
          </a:p>
          <a:p>
            <a:pPr>
              <a:buFont typeface="Arial" panose="020B0604020202020204" pitchFamily="34" charset="0"/>
              <a:buChar char="•"/>
            </a:pPr>
            <a:endParaRPr lang="en-US" dirty="0"/>
          </a:p>
        </p:txBody>
      </p:sp>
      <p:sp>
        <p:nvSpPr>
          <p:cNvPr id="3" name="Slide Number Placeholder 2"/>
          <p:cNvSpPr>
            <a:spLocks noGrp="1"/>
          </p:cNvSpPr>
          <p:nvPr>
            <p:ph type="sldNum" sz="quarter" idx="12"/>
          </p:nvPr>
        </p:nvSpPr>
        <p:spPr/>
        <p:txBody>
          <a:bodyPr/>
          <a:lstStyle/>
          <a:p>
            <a:fld id="{AA10C721-AE2B-4C04-8E90-2142017EF61E}" type="slidenum">
              <a:rPr lang="en-US" smtClean="0"/>
              <a:t>4</a:t>
            </a:fld>
            <a:endParaRPr lang="en-US" dirty="0"/>
          </a:p>
        </p:txBody>
      </p:sp>
    </p:spTree>
    <p:extLst>
      <p:ext uri="{BB962C8B-B14F-4D97-AF65-F5344CB8AC3E}">
        <p14:creationId xmlns:p14="http://schemas.microsoft.com/office/powerpoint/2010/main" val="1189492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Line Callout 2 24"/>
          <p:cNvSpPr/>
          <p:nvPr/>
        </p:nvSpPr>
        <p:spPr>
          <a:xfrm>
            <a:off x="3886200" y="4057651"/>
            <a:ext cx="5168462" cy="1352549"/>
          </a:xfrm>
          <a:prstGeom prst="wedgeRect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07" name="AutoShape 6" descr="data:image/jpeg;base64,/9j/4AAQSkZJRgABAQAAAQABAAD/2wCEAAkGBhESEBASEhIVERAVFhsUGBcUEBYYFxgdGBcfGhgWFxUXHCceGBwnJRsbHy8gLyc1MCwuHB8xNTwqNSYrLCkBCQoKBQUFDQUFDSkYEhgpKSkpKSkpKSkpKSkpKSkpKSkpKSkpKSkpKSkpKSkpKSkpKSkpKSkpKSkpKSkpKSkpKf/AABEIAHgAoAMBIgACEQEDEQH/xAAbAAEAAgMBAQAAAAAAAAAAAAAABQYDBAcBAv/EAEwQAAEDAgMEBAkGCggHAAAAAAEAAgMEEQUSIRMxQVEGIjJhBxVScYGRkqHCFCQlM0KTI1NjZIKipLHB0zVDVGJyo9HSFiZEZXOyw//EABQBAQAAAAAAAAAAAAAAAAAAAAD/xAAUEQEAAAAAAAAAAAAAAAAAAAAA/9oADAMBAAIRAxEAPwDuKIiAiXXgKD1ERAREQEREBERAREQEREBERAREQEREEZ0nnyUVY/yYJXeqMlYuh774dQnnTQn/ACmr46Z60M7fLyxfeSNZ8S0cJmy4K0+RSuHsMcP4ILQCvVC9DJc2G0DudNCf8pt1MgoPUREBERAREQEUF0n6bUWHtzVUzYyRdrB1pHf4WDX07lUZfCZiM4zUOEvEO8TVkohYRzym2nfmQdLRciPT3G79vBgfI+XNv5vrVIw+EnE4G56zCnSQ7zNRTNmaBzygnT9JB0xFX+i/TuhxAfNpg54F3Ru6sjfOw627xcKwICIiAiIghOlhvFA3y6qnHqma74VEQOy4HUd0VS31PkapfpELy4eznU5vYhkd/BQk7voisb+VqI/aqnD4kGzgz8mBj8lSyM+7a5vwqS6FTZsNoHc6aG/n2bQVEOflwasA4fK4/XPI0fvWXDX7PBpfyUVQz7p0jR/6oLYCvVB9CJi7DaEntCnja7ztYGu94KmwUHqIiAqJ066dyxStw/D2ibEpRe57FOy2sshOm7UA+c8AZ7pt0mbh9DPVOsSxtmNP2nu0Y3zX39wK4/R4c6z6eeUxzTx/LsWqT244j1mUjTwLri7e+2oFkDDaMB8s9O+OomYb1OL12sEbhvbSsdo8jcHa8LWBCzw4cysOeOlrMdf/AGmsnNPS34mNnk9yzRRNnbSyy02eJ3VwvCmmzS0f9VU8LfaJPPjdSVVT7eQwTibGaxlg6lpn7DD6blG9+gJG7W503BBFeIpOz4vwAHyDUnP5s2fevifCmUh2ktDV4Mf7Vh9SZ6fuMjODVN/8My3yeK8EB/FGY7XzZsm9Y4KYU0jYoxNgVW82ZHLJt8OqHH+rv2QT+ideKCBxWma7Z1FU9gzO/AYzQDKA/gKuJu48CdCO9X3oP06mM/i7Eg1lcG5opWkbOqZa4ewjQm2um/XcQQqnLCYTVSw0wimjH0lhZ1hniO+pphutbW43buHWjqjCg9sVJBI5zHMNZg9QT12FvWkonO56aDgQOegd9RVzwf8ASoYhQQ1BFpexK0fZkbo4W4A7wORCsaAi8PdvUFtcT/F0f30/8tB9YrrX4e3kJ5PZY1n/ANFCzN+Y1bPz/J7VYw/Epmhoat1U2eo2LQyJ8TWxOkcSZHscSS9ot9WB6VDT9ioZzxSIet8T0CoH0fWs/PXx+3Vj/clQ8jC69nHb1EX3lSR8aVB/B1LOeKRD1yQvSoP4Krj54nE32pYZP9UGeCfZ4TWW0MXytg9EsgYPeFJ9CnHxfStd2ombBx74SYif1FCVf1FdD5WIMj9EskTz7nFfdTM6OlxOFptIal0LO41eQtI8xlJ9CC5gr1VukwytpW7Gn2ElM3SITSSh7G8Irta7M1u4G97WHC6zbXE/xdH99P8Ay0FS8JkgqMSwehd9SHvrJgdxbCLi/MaPuqph0JrI6OJ+j8XrJKyoN9fk9OepETwby9K2emr6zxy4vbAJvFU+UNkkLctpbkEsBz79LW71G4K6p2mH5Gw3GDS7PrybruzHRv1ndu70Fhp6qSe08B2dZikrqameBrTUUB6z2DgbAu8728lvNZA2nyM2sWFRyGnhhpyRUYhMCQ9zntIcWlwcNCM2VznENFlC9HHVYlwrZNguMJeYLyS21LMx0Z9Zu03d63+jTqrPggYylLRh7zT5pZcpfaLaONmfWWJ05F+qCSHRd+WwwXCw219i6YfKCP8AybEtv6bd/FYH7AU8gc2R+F5xBWUdU4ukonGwbLG8kuDBdp3kZSHNOhChaXblwfOylEOxO0lY+9eKuxsAXWmE20sAwDLl0FwrLig/D1u2ABdg16sC2XOC7Je3G22t3AIIatklphI57jLW4O9rhIe1U0M29r/KIF9eBYDxKh8Xpvk7MSggI+YyxYvREcI5CNowW+wL7u9TdTcynado9HSZ78+F+++ZRM3bZm3noydp7PVv39lBYfB3WNixjE6dmkFVHHiMQ4DaAF9vPnHsrqC4x0Gv43wnn4mjzfD7sq7OgIiICpNQPnEreeJwn9nY/wDgrsqTUf0ll51kT/VQv/2oFUPnUjOeJQO/ZWv+FKo/PHx+ViED/VSB3740nH0sGc6iKT1UUw+Be1ItjcbOeSf2YKiO/wC5B5V3OImHy6uCb0NpXn98K+q2AnGY4rHI9rKx3K8AfFb1vhPoWWppicehP2BRuk/SZIYx7pirZsxfNYZrWvbW3K/JB9oiIOZ+EmFsGKYPWP8AqXufRSk7g2YENueXWf6lVcKnNIyglk7WF1cuH1Wn9TOepIR5OvvXVunfRcYhQT02ge4Zo3H7L26sPmvoe4lcipcUzNkqqiNz7MFDjFPbr2b1Y6wDiRbU8CDzugnqaCSmDY4mmSrweV8kbBq6ooZ9+TyiBp/iYBxW9npxA1we/wAVukNVSVkAzOopHEl0cjbHLHdzhci1nOY61gVCQSmE0sMtSIpox9GYlvhniO6mqDutawsd3D+9uy1oppnPdI/Aa2Q3kDo9th1S7y2nstJ53BHG+9BNDFZ9JvleCuIFhWEkSW3XyB1r920stO0MsEwErn0DnCavxCYZBUhlrQQCwuw2DOqMob1W5nOJWqaqQnaX6Nudv25dr57b7+lYvlzaqVpMr8eq2EFkMEeyw+F3B8rj1XW5kk8ggV21qmzEtMdVjD2QQxkdaGii1dK4fZu0ucRzc0cFFY1UCZuKzwAEVL4sGogD2mtI2jm826b/ADrbqKiWWWpiiqGT4jKzLXVw0pqGAaughcfTxuTcnXsxk2KMiZFVwMcKanBpMJhIu+eZ/Vkqy22tib7tTlGnELZ4PqJsmNYjKzWCjhiw6M8zGAHW82T9ZdRVY8HXRU4fQRQv1ncTLM697yP1drxto2/crOgIiICpU+mNMbzLJPVTVDFdVTKof8wQj8yMnsyOZ8aDyqH09C3nTiX2RLHf9cLYmpicehf9kUD/AFidoHueV9S0307FJ/2+Rv7Qz/Uq0bMXzWGa1r21tvtfkgbMXzWGa1r21tvtfkvpEQEREBc/6ddB5jOMSw7K2ua3LJE4DZ1TLWMbwdCbaa79NxAK6AiDgWFVDXiWCkiY9rnE1GDVrsjmPHadRyu3HiBvHLlnpsXbT3ggxCXDtLGixemMkQ7mS2Nmcl1PpV4P6HEADURfhR2ZWHLK226zxvHcbhVKs8HeLxN2dPiMdZBwixGnElu7OQ6/uQV7bP7WXowT+MzN9eW+/wBCx1GNNmAgnxJ1WNwosGpi1rv7plsOrzW8eg2LX/ozBSfK2Pw7vcpai8H2MSNyTV8NDAd8eHUwjJ7s4DbefVBU8VmZFHHBVxtpaYEGLCKR2aoncey6rlbqL6abzwGmt46D9B53ztxLEmtbUhoZT0zABHSxgdVobuzW9WvE6T3RXwdUOHnPDGXTntTSnPKb7+sezfuAurOgIiICIiAqvLB9ORP/ADCRv7RGf4q0L52YvmsM1rXtrblfkg82YvmsM1rXtrbfa/JfaIgIiICIiAiIgIiICIiAiIgIiICIiAiIgIiICIiAiIgIiICIiAiIgIiICIiD/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72708" name="AutoShape 8" descr="data:image/jpeg;base64,/9j/4AAQSkZJRgABAQAAAQABAAD/2wCEAAkGBhESEBASEhIVERAVFhsUGBcUEBYYFxgdGBcfGhgWFxUXHCceGBwnJRsbHy8gLyc1MCwuHB8xNTwqNSYrLCkBCQoKBQUFDQUFDSkYEhgpKSkpKSkpKSkpKSkpKSkpKSkpKSkpKSkpKSkpKSkpKSkpKSkpKSkpKSkpKSkpKSkpKf/AABEIAHgAoAMBIgACEQEDEQH/xAAbAAEAAgMBAQAAAAAAAAAAAAAABQYDBAcBAv/EAEwQAAEDAgMEBAkGCggHAAAAAAEAAgMEEQUSIRMxQVEGIjJhBxVScYGRkqHCFCQlM0KTI1NjZIKipLHB0zVDVGJyo9HSFiZEZXOyw//EABQBAQAAAAAAAAAAAAAAAAAAAAD/xAAUEQEAAAAAAAAAAAAAAAAAAAAA/9oADAMBAAIRAxEAPwDuKIiAiXXgKD1ERAREQEREBERAREQEREBERAREQEREEZ0nnyUVY/yYJXeqMlYuh774dQnnTQn/ACmr46Z60M7fLyxfeSNZ8S0cJmy4K0+RSuHsMcP4ILQCvVC9DJc2G0DudNCf8pt1MgoPUREBERAREQEUF0n6bUWHtzVUzYyRdrB1pHf4WDX07lUZfCZiM4zUOEvEO8TVkohYRzym2nfmQdLRciPT3G79vBgfI+XNv5vrVIw+EnE4G56zCnSQ7zNRTNmaBzygnT9JB0xFX+i/TuhxAfNpg54F3Ru6sjfOw627xcKwICIiAiIghOlhvFA3y6qnHqma74VEQOy4HUd0VS31PkapfpELy4eznU5vYhkd/BQk7voisb+VqI/aqnD4kGzgz8mBj8lSyM+7a5vwqS6FTZsNoHc6aG/n2bQVEOflwasA4fK4/XPI0fvWXDX7PBpfyUVQz7p0jR/6oLYCvVB9CJi7DaEntCnja7ztYGu94KmwUHqIiAqJ066dyxStw/D2ibEpRe57FOy2sshOm7UA+c8AZ7pt0mbh9DPVOsSxtmNP2nu0Y3zX39wK4/R4c6z6eeUxzTx/LsWqT244j1mUjTwLri7e+2oFkDDaMB8s9O+OomYb1OL12sEbhvbSsdo8jcHa8LWBCzw4cysOeOlrMdf/AGmsnNPS34mNnk9yzRRNnbSyy02eJ3VwvCmmzS0f9VU8LfaJPPjdSVVT7eQwTibGaxlg6lpn7DD6blG9+gJG7W503BBFeIpOz4vwAHyDUnP5s2fevifCmUh2ktDV4Mf7Vh9SZ6fuMjODVN/8My3yeK8EB/FGY7XzZsm9Y4KYU0jYoxNgVW82ZHLJt8OqHH+rv2QT+ideKCBxWma7Z1FU9gzO/AYzQDKA/gKuJu48CdCO9X3oP06mM/i7Eg1lcG5opWkbOqZa4ewjQm2um/XcQQqnLCYTVSw0wimjH0lhZ1hniO+pphutbW43buHWjqjCg9sVJBI5zHMNZg9QT12FvWkonO56aDgQOegd9RVzwf8ASoYhQQ1BFpexK0fZkbo4W4A7wORCsaAi8PdvUFtcT/F0f30/8tB9YrrX4e3kJ5PZY1n/ANFCzN+Y1bPz/J7VYw/Epmhoat1U2eo2LQyJ8TWxOkcSZHscSS9ot9WB6VDT9ioZzxSIet8T0CoH0fWs/PXx+3Vj/clQ8jC69nHb1EX3lSR8aVB/B1LOeKRD1yQvSoP4Krj54nE32pYZP9UGeCfZ4TWW0MXytg9EsgYPeFJ9CnHxfStd2ombBx74SYif1FCVf1FdD5WIMj9EskTz7nFfdTM6OlxOFptIal0LO41eQtI8xlJ9CC5gr1VukwytpW7Gn2ElM3SITSSh7G8Irta7M1u4G97WHC6zbXE/xdH99P8Ay0FS8JkgqMSwehd9SHvrJgdxbCLi/MaPuqph0JrI6OJ+j8XrJKyoN9fk9OepETwby9K2emr6zxy4vbAJvFU+UNkkLctpbkEsBz79LW71G4K6p2mH5Gw3GDS7PrybruzHRv1ndu70Fhp6qSe08B2dZikrqameBrTUUB6z2DgbAu8728lvNZA2nyM2sWFRyGnhhpyRUYhMCQ9zntIcWlwcNCM2VznENFlC9HHVYlwrZNguMJeYLyS21LMx0Z9Zu03d63+jTqrPggYylLRh7zT5pZcpfaLaONmfWWJ05F+qCSHRd+WwwXCw219i6YfKCP8AybEtv6bd/FYH7AU8gc2R+F5xBWUdU4ukonGwbLG8kuDBdp3kZSHNOhChaXblwfOylEOxO0lY+9eKuxsAXWmE20sAwDLl0FwrLig/D1u2ABdg16sC2XOC7Je3G22t3AIIatklphI57jLW4O9rhIe1U0M29r/KIF9eBYDxKh8Xpvk7MSggI+YyxYvREcI5CNowW+wL7u9TdTcynado9HSZ78+F+++ZRM3bZm3noydp7PVv39lBYfB3WNixjE6dmkFVHHiMQ4DaAF9vPnHsrqC4x0Gv43wnn4mjzfD7sq7OgIiICpNQPnEreeJwn9nY/wDgrsqTUf0ll51kT/VQv/2oFUPnUjOeJQO/ZWv+FKo/PHx+ViED/VSB3740nH0sGc6iKT1UUw+Be1ItjcbOeSf2YKiO/wC5B5V3OImHy6uCb0NpXn98K+q2AnGY4rHI9rKx3K8AfFb1vhPoWWppicehP2BRuk/SZIYx7pirZsxfNYZrWvbW3K/JB9oiIOZ+EmFsGKYPWP8AqXufRSk7g2YENueXWf6lVcKnNIyglk7WF1cuH1Wn9TOepIR5OvvXVunfRcYhQT02ge4Zo3H7L26sPmvoe4lcipcUzNkqqiNz7MFDjFPbr2b1Y6wDiRbU8CDzugnqaCSmDY4mmSrweV8kbBq6ooZ9+TyiBp/iYBxW9npxA1we/wAVukNVSVkAzOopHEl0cjbHLHdzhci1nOY61gVCQSmE0sMtSIpox9GYlvhniO6mqDutawsd3D+9uy1oppnPdI/Aa2Q3kDo9th1S7y2nstJ53BHG+9BNDFZ9JvleCuIFhWEkSW3XyB1r920stO0MsEwErn0DnCavxCYZBUhlrQQCwuw2DOqMob1W5nOJWqaqQnaX6Nudv25dr57b7+lYvlzaqVpMr8eq2EFkMEeyw+F3B8rj1XW5kk8ggV21qmzEtMdVjD2QQxkdaGii1dK4fZu0ucRzc0cFFY1UCZuKzwAEVL4sGogD2mtI2jm826b/ADrbqKiWWWpiiqGT4jKzLXVw0pqGAaughcfTxuTcnXsxk2KMiZFVwMcKanBpMJhIu+eZ/Vkqy22tib7tTlGnELZ4PqJsmNYjKzWCjhiw6M8zGAHW82T9ZdRVY8HXRU4fQRQv1ncTLM697yP1drxto2/crOgIiICpU+mNMbzLJPVTVDFdVTKof8wQj8yMnsyOZ8aDyqH09C3nTiX2RLHf9cLYmpicehf9kUD/AFidoHueV9S0307FJ/2+Rv7Qz/Uq0bMXzWGa1r21tvtfkgbMXzWGa1r21tvtfkvpEQEREBc/6ddB5jOMSw7K2ua3LJE4DZ1TLWMbwdCbaa79NxAK6AiDgWFVDXiWCkiY9rnE1GDVrsjmPHadRyu3HiBvHLlnpsXbT3ggxCXDtLGixemMkQ7mS2Nmcl1PpV4P6HEADURfhR2ZWHLK226zxvHcbhVKs8HeLxN2dPiMdZBwixGnElu7OQ6/uQV7bP7WXowT+MzN9eW+/wBCx1GNNmAgnxJ1WNwosGpi1rv7plsOrzW8eg2LX/ozBSfK2Pw7vcpai8H2MSNyTV8NDAd8eHUwjJ7s4DbefVBU8VmZFHHBVxtpaYEGLCKR2aoncey6rlbqL6abzwGmt46D9B53ztxLEmtbUhoZT0zABHSxgdVobuzW9WvE6T3RXwdUOHnPDGXTntTSnPKb7+sezfuAurOgIiICIiAqvLB9ORP/ADCRv7RGf4q0L52YvmsM1rXtrblfkg82YvmsM1rXtrbfa/JfaIgIiICIiAiIgIiICIiAiIgIiICIiAiIgIiICIiAiIgIiICIiAiIgIiICIiD/9k="/>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72709" name="AutoShape 2" descr="data:image/jpeg;base64,/9j/4AAQSkZJRgABAQAAAQABAAD/2wCEAAkGBhQSERUUEhMWFRUWFxgXFxgYFxgVGBgYFRQVFRQWHxkXHCYfFxkjGRQVHy8gIygpLCwsFx4xNTAqNSYrLCkBCQoKDgwOGg8PGiwlHyQsLCwsKi4uLCwwKSwpLCksKSwpLCkpLCwpLCwsLCwsLCkpLCwpLCkpLCw1LCwsLCwpLP/AABEIAMIBAwMBIgACEQEDEQH/xAAcAAEAAgMBAQEAAAAAAAAAAAAABAUDBgcCAQj/xABCEAABAwEFBQQIBAUDAwUAAAABAAIDEQQFEiExQVFhcYEGIjKRBxNCUqGxwdEUI2LwM5Ki4fEkcoIVU7I0Q8LS4v/EABkBAQADAQEAAAAAAAAAAAAAAAABAgMEBf/EACwRAAIBAwMDAwQCAwEAAAAAAAABAgMRIRIxQSJRkWGBoRNCcdEywXLh8AT/2gAMAwEAAhEDEQA/AO4oiIAiIgCIiAIixWq1NjY57zha0EuJ0AGpQGVFol7+mWwQ+Fz5TswtLR5vofIFateHpstDx/p7OyNp0dIS888qDzCWK6kdkUG8L8ggH500cf8AucAfKtSuDW/tZb7R/Etbw0+zH3B/TQFVQu5pNXVcd7iT/ZVcki2WdjvL0xWGOojMk7t0bDTzdT5Fa1eXpltDqiGzxxD3nkyH+mg+a0qOzgaCiythVfqLsHB9y6b6V7cAR61jq6H1TajloPMFUl49rLVP/FnkcN2Ihv8AK2jfgvrrA07Fgfc59k+aupxM3CRPu3t5bYPBaHkbnn1g8pK06UW1Xb6aZRlPCx/FhMZ8jiB+C0dt1AeI1Xv8O1ugRziSoTOw3T6UrHMQHOdCT/3QA3+cEtHWi2uzWtkjcUb2vbva4OHmF+cCxfYJHRuxRucx29ri0+bSCqazTSz9JouGXf6Q7dDT871gGyVof/Vk7+pbJYPTNSgtFn5uif8A/B9P/JWUkyHg6eipOznbCz20H1BfVoq4Ojc2ldO9TDXXIHYVdqwCIiAIiIAiIgCIiAIiIAiIgCIiAIiIAoN+x4rNONaxSDzY4KcsNqszZGlrxVp1BQH5Qk7QubI5r2Bwa4gey4UOWas7NfbJanEQQKnHzAHe25kDM7VsfaZ8JtM0U0DJGske1rhk8NDjh72pyptCoT2VgfjFnmLC9uEMl31DsnDP2eKtZnOpQeOTJgGoy4tOXw+y9Nc7YQ74HzC161XDbLLngeG+8w429aaf8gFYXFeDpmux0JaRQgUOdd3JRZPdFrOOUy1baRtBHPTzCkxuB0NVVi8GYzHjo4GlHDUnSh26rMWbaUO8f2+yo6aexZVWt0WjVkaqyO0OGhDhx+4+qkMvEe0C34jzCydOSNVUizPIsJYsb7fXwtPM90fdYXPcdXU4Ny+OqlU5MOrFGWQgakBYTNuBPE5D4o2ID95+ZXui1VNcmLrPgxYHHU05fcr62EDZ9fmvbnAamijvtzdlXcldJIzblI3Tsx27Njbh/CREECr2FzJHU0LnOxYjruHJbtd/pUscmUhfCf1sqP5mVHnRcdbbXBoNKADPFkBxqDn1AVXbL/jHtF53MFG+f+UNE2tj9O2C9IpxWGVkg/Q4O+RyUpcy9Bzg+zzS4Q0uc0ZZ5NDtvVdNVTRO6CIiEhERAEREAREQBERAEREAREQBeJmktIaQDsJGKnSoqva8vdQEgV4CmfnkgOHdqbui/GTMfJglDu8aUY4uaHVA9nIjaqG2XNIwjIPFdWnFlhcK012rY+29zySWyV4FCcJLHOBeO40DPQ1pl9VrDbRLA4AFzDUVB0NSBocitDzprqyvc9WW85I/C8gDYcx5HRZIHete4kNBIqS1jW1odtBU67VIF8MkyniBPvNyP76rzZhGJD6ouIwnxADaNv8AZSVTa2eDX7dcv+oxh2Ye0kcsOnQLPf0z2RYmEghwqRsFDrw01Uy2E4zUUOVRrsCup7zfG3ukEVoQcxmCosaxqu/VwaHZ+0zv/cYHcR3T9vkrax3rHJXC6hAqQ4UoN9eo2qwtFlsdo/iQ+qd78eXUgCn9J5qCOxRAkNnlEwLHNAIwEEkEZnI6cFWzRveEtiUH7x1Gf916Eg3hajLHaLKaOEkXMd08vZPRTrD2gL3NZIxrsRAqMjmaafaiag6bLqS2tGmZ4fdePWyO0GEKJed4CAhrWAkitToMyNOiqvXz2h2FuN591gNPIbOaXEY3Le0yxxjFI8uzpl3s6Vpwy5Ksn7SnSJgaN5zP2HxVxB2KeYm+veIWhxcdHuoWtAGRoDkd/JWFmsljs/8ACi9a8e3JnnvFRQdG9Us2S5Qj/JmuQXXaLVEygLqvccTiGtphYBmdla6VVtZ+xMMWdqmxH3I/qdfg1WFtviSQULqA7G5DWnMrxZLokk0bQbzkPueinSjF128QR2P0b3O2KyMfESyOQYxHQZeyCXEkk0A2rblr/YqrbJFGWPGBjRidTC7IZtzrTbp1WwKrOuOwREUEhERAEREAREQBERAEREAREQBfCaL6iA4p6R8TraZojibgaMbARQtxCh26Uz0WvMv11AJWiVtRrkdRnkM1ufpTt0kVsjLMgYsxkQ4h7s99aEDfktPktcE38Rvqjte2tNa6D6rRbHBLE3ZnsWKCX+E/1bvdfp0/yV4gsD4pKPpmDQggjZ1HVfLRcLwMUZEjeGvlt6FR7vaRLQihoa1yOikzeHlHi3uBeSDUED5UVw+zwlnfcWVIzAFK7CclU3mPzDyCsp7BI+M4Ri0I0GmuuqEx3dskebs++mKMtkbwOf2+KgxhzHHVrgDvaRl5o174nZFzHdQfLarCz31iqJmiQUPCmW7RCvS32McN/wAgGF4bI06hwrX79QVCtVisj3NfHC6OQOB7rgGVB93MEcg1Wn4CCX+FJgd7rv7/AEJUWa55IyC5tWgjvDMajXaOqGilUisO6I8lig9aDaGOfQAUDqN35gUJ139FNdfmFuGCNsTeAHyAp814msD5ZDgbUZCvs6DapH/SYos55Kn3W/up+CDVUeOCtkc+QiuJ7jXeTqp0FwOpilcI28SCfsPNfZ74DQBCwMFNdDqdgyPWqg/mTO9p586fQBCnSn3ZPfa4Yaeqbjd7zhUanSufkolqvSWXIk5+y3KvlmeqlC5wyhnfhG4Z16/2XsXsxndgjArlidrnlzPU9EJd+Xb0O6XD/wCmiHd7sbG904h3Wga78lYKLd9jjjaPVtDQeBBPOuZ6qUsj0UEREJCIiAIiIAiIgCIiAIiIAiIgCIiA5d6TnR2eWKkQLZA/GCDSoLKEVy9o/wBlo81ghmBELi15B7jtNN5OXmV0H0oxRtMRmc54cXADKseQNRSlAafDaue2q5gWl0Lw9u4kA8uJ4ZFaLY4qt9T5MMkM0Die83PUZtP0PIrLHeL5ZG4yMq6AD2Tt1SC+JYu6/vDa19a+Zz86r7+JidI0xxlh255aH2f8KTHHD9iLeTKP1Jy28SVOmtZayrS5pGHPStaab1DvOuMVpps3VNFax24MizY1wo2oyrQ0Qlbsix39iGGZgkG+gB+3lReo7BFKT6l2E0OTjvGwar7+Ds838N3q3e6dPI/Q9FEtF2SRE4hlQ0Iz2eYQl6ucox2u65I/E003jMeY06rHFK4loLiQCKAkkDNSbJfkrNuIbnZ/HVZJ7dHI5uGLC8kVINBruAofghS0eGR7bKWyuLSQcswSNg3LzZbukl8LSR7xyHmdVKFrjZI7HHjNcjXgPZOS82u/pH5N7g3DXz+1EFo7tkh93xQ09c7EaeFpodSdNSM94Xie/wAgYYWiNvIV8tB8Vgs11PkI2ZDN2u+tNTrr8VLLLPBr+a8dQPoPiUL54wiFFYJZnVzOnecctBt29FaXfdkLJY2Ofjkc9jQBoC5wANBuJ2noq613nJI6jRTYA3U8yMyrHs7cTxPE54GUjSGbXEOBw8K0QRSv0q/qd0sUDmNo95kO+gb8B9VIWGyOJYMTMBp4QQacKjJZlkeiEREAREQBERAEREAREQBERAEREAREQGg+lGyYo4zM9oj9ZRlBRzXFrtSa1FAdw0XM5rpliOOM4hsczWnLd5hdT9J1jMsADg1rQ9pElQTizAbQ0oDXeVyuSGaz8WV4lh5jZ1otFscdZdV2vcyQX22RobaGB2Q7wFCMhXLZ0pyXl1nia9hikxVPhINR1p86LIy1QTgesb6t9PEMh5/fzWKS6HRPa6oc3EMxlt3faqkyld+pgvR1XDIjKmfPXlmrKCCN0QxuLatbnkBspnzVfexBcORH1+qmwWB0kPdOrW5EimVDz80Iju7Ea1XA9oq2kjf06+W3pVY7Beb4iaZ5GocNw36jReWSzWc0zbwObT9DzCmx3jHMfzm4TQ5tHDOpzd9EIVr4wz7+Is83jb6p28aedKeYWGe6TE5rg9rmkimYBOe7b0qvU9wGmKFwkbzFfPQ/BQIIi2VocCDiGRFDqhMr/cvcmsuwyyOOJrQDnU97ID2dR1os/r7PB4B6x+/WnXQdFWWiIulcGgk10Gan2e4aDFM4MG6o+eg6VQRv9q9yPbLwkmIbyIa0bwOpWez3DQYpnBjd1RXz0HxXqa9WRGkDeZIyOWX6j1NOCjRWaa0GpqR7xyaOX9kGL92SZL1bFUQtHFxH11I5qd2R9Y+2wzSucGNcSXU07rqYQRQ500ChCOGAnGMb9aZEeWzqr7sFeL5rwjrhDGhxodPDQZ7XZ5aKGXj/ACSk/Y7HDKHNDm5g6ZU+a9oizO8IiIAiIgCIiAIiIAiIgCIvMkgaCXEADMkmgA312ID0i02/PSnZIKiMmd42R0wV4yHL+XEtGvLt7b7ZURn1EZ/7fdy4yHvH/jTks3USwsm0aEmrvC9Tqt9dq7NZB+fM1rtjB3nn/g2p66LQL39L0shLLFDh/W8Yncwxvdb1J5LVbP2eFayOLyczqATxOp+CtIoWtFGgAbgKKOuXoWvShtl/BX2iz2q01daJy4nQOOKmewDusH+3yUL8VPB3X1LeOYpuDiDTl8FdWyymSNzQQDs5ggjTkqf/AKjLF3Jm4gfeFcuejv3mt4R0qx5//plqnqePwfWWWCcfln1b8+6dtCQctuY2eSiSWB8T24xliFCMxrv2clJF1RytJgfmCatOVDWvMZniOKx+tmDmskLqAjI+13gAK+0K89CrnNJcte6PN7jNvX6LPFj9VVtcmihbWooeHBYL2jAII21+nkpVkvB0cQpsbXMd050pzQhbsx2e/wA0wzNEjelfLQ/Bexd0cpJgNMjUOOWY2DxfCnFe/wATBP4x6t+/SvXQ9VFnut8Tu6cWRILfEMtaDMcxkhOfyjA5ksDvaZxGh+hWc3s+VzGuw0qNBn57OlF7st/uAwygSN27/sUkMBewxYgSdKd0eeYPKoQr/i/Yxi9XxOeG4aVOoz89T1qvEdnltBrmf1HJo5fYLNA+APeZA4uBNBSrdeGvVLVfb392IYRoKZuPlp0QnFup+xmNnigP5vfdsAoRl+nZ1qFilvaSVwbGC0bm5mnE7vJILoBJdK4NAzIrR3M10+KyvvdkfdgaP9xH7J6oW/OF8mOzXUxoxTPA/SDnyO2vALPHf2A/kNa0Nz7zah2emEb/AN0UeG6pJTjlcWje7WnI+Ec1LifAA5rGhwFKuOm2mZzPRQ1ctBuLTSt/Zulx+l5lGstUPq9gfF3mZfo8TRyxLfbsviG0NxwSskbtwmtOBGrTwK4ybCx7AHNBy5EdRmoJuV8bg+zyuY4aUcWuHJzVzPXF918nqR+nNZw/g/QCLj11elK12YhtqjEzd57j/wCZowu8uq324vSBY7VQNlwPPsSdx1dwNcLuhKmNSLwJUZRzx3RsiIi0MQiIgCIiAIiICDftsMVmmkaQHMje5uIVGINOEEVFamgXBbff89sP+omc81yYThZ0YKNr8ea/Q5FVofa/0Wxz1ks1I5NS3Rjv/qfgs5p3uvBrTkrOLxfnscss5DXA4A6mwiv7K2WGTE0GhHAqgtAmsrzHaIyHDfrwz9oK8scuJgIIPFtacs86q0ZRexm6dSD6srhmZERWIMFu/hvpl3T8lSwX4S3DK0SN3nXrv56qXfV0PlzZIRT2D4D9jzr0WuSF0bsMjS08fnxCsmc9aMnmJdNueoMlneDnWgJBBoMgTnXnRfJ70koI3gVGZq3vZCo1yBpt4qDdLXmRxjrkQSQQBTCMjXLOlFsTgJGUmDS6hzbXKopqdNeIVzBJvbBrDrS5+TjWmny2K8sFpYyLvAOoDUZEjPMZ5bR5qvtF1uYThBdXSniA3U2niP8AHyxOiDsMhcBTCCD3c/FWmevTIKFgu49bt2Jz7pjmGKB1Dtaf3VvxCi2eaWzuIIoKE0ObTQagj6LLaLkc3vwuxDUUPe6Ea9Est7VJE7S8UOuygz7uhPHVSZPDzh/Bm/EQWjxj1b9+leuh6qO+6nRSNJILa5HbofZ18qrNLcrJBigeD+kn4V1HVQbPZ3MlaHgg8d1DpvHJBK/3L3JFnugyuc4uAbV24nInZs6rO+8IoQWwtDne9/8ArbyGSro7G+R7gwbTU6DXaVZssEUFDKcTtg+zdvMoI3thW9SN+FltDquNG1NCcgM9g2/vNSaw2fId+TPjTI9G/NRn2uSVxbEC0bQDlrqToOlOqzNu6KEYpnVOwD6DU8zkhK7ryzBHDLaP0srxDeg2qdFdkVCxpLnAgl1dDnSuzfkon4qafusqG78hluLgPgB5q1u2wCJpGKpJz503bFDL04pvb3M8TKAAmvH/AAvaIsztPjmAihAI3HMKrtfZ6N3h7h82+RVqsFrtrYxV5puG08htVZRi11GkJzi+kwXb2it9hpgkL4x7LqyMpyPeYORAXS+wvbj/AKgHgwmN0YbiIcHMOLFSmh9k5U6rldjstpvB/q4WEM27qb3Hby0XWexnYpthaTjLpHgY8yG5aZbaVOZ37FlC9+nY3qtaepLV6f2bMiItzkCIiAIiIAiIgKy/ezsNrjwTMB3O0c3iCuSdo+w1pu9xkiJki94CtBue36/FduXxzQRQ5gqkoKRpCo4Y47HB7vvpsmR7r92w8j9NeasVs/a/0WRzVkstI5NSz2HcvdPwXPBbJrK8xWhjsss/EOp8QVdbjiXk0dOM80/H6LxYrTZGSNwvaHDj8wdhX2C0NeMTSCOHy4Hgsi1OfY1e2dn5IjjgJcB7PtDl7371WS7u0I0kFDpX7gZ1WyKDeFzslzPdf7w16+8FKdijimfY7T3cQcA3YahoPU6+exV5hs8r6esAfwFK8KmgP7zVReF2vhzcKt2Ob4c9/un95qAx1XDnop1BrBsb7PNZjVpq3bTNvUbOfxWVlsjnP5tIzSgI21FPEdnCnVRbDfT48j3m7jqOR+6kuskdoNYu4dtcq/8AEfPIc1c4otP+PgxWi6ZYTijJI3t1pxG7zXmK8nyvaHmoFcgAM6HPmvTLRNZiA4VbsBzaeR2fvJY7dejXODmRhrhqTtyoRQZHnqhCSvZY9D5HecrasYdpAFKkZ7FJs9zH+JO6m0iufV2xYbFezY2n8sY/errz2jkFkZY5bQcTzhbsy+TfqfigjZ+p9depH5cAqNhw58aAa8yKr0y6cjJO+m3M16E7eQ80/HsgBaxoLtrgag8zr0GXFVVptbnmrzX5DkNiBtc5ZYWi+zhwxgNA2jLyHs/NSrgtLcJaXDHiJoTmagZ566KkslkfMaRjLa4+Efc8B8Fsd3XMyLPxP9469B7IVGzoownfVInosNqtbY21eaDZvPADaqmMz21/q4WGhyoNv+4j5DLespTUccndCk5Z2XczW+/Q3uxd92ldWg9PEeSuey3o5mtbhNaSWsO/xOG4DYPhz0W3dkfRpFZgHzgSSbtWt+/y5rdwFVQcsy8F3UUMU/PP+iHdl0xWdgZEwNaN2p4k7VMRFqc4REQBERAEREAREQBERAFVX/2agtjMMzKnY4ZObyP0VqiEp22OG9ouxFpu9xkjJfF74Fctgc398FHu6+2yUa7uv+B5H6H4rvD2AgggEHIg5grnva/0VMlrJZKMfqYz4XctxWOlxzHwdCqRqYqb9/2a2ioW26azPMU7HZZUPiHInxDgfNXNntLXtxMII/eRGwq8ZqRnOlKH47mQiuqory7Ltd3oe473fZPL3flyV8iuZGiyOdG7DK0tP7z4jisrH6EHkQtvtVjZI3C9ocPlxB2LWrw7Ovi70RL27vaHT2unkrJnPOgnmOCbZL+ywzDG07aZ9RoVEvVkIzicTXUUyHU59M1WxWgHgVkcrXwc8dSkoyXJbXc+BjcTiXPGwjbwGh5k+Sw2++HyVA7rdw1PM7eSgE0WaxXe+fwijNrzp094/uqN2IgpzwtjAX5gAVJyAGZPRW9g7Ok96bT3Af8AyI+Q81aXfdTIR3RVx1cdT9hwCz2m1NjbieaD58ANpVGzsp0VHbLPccYAAaAANAMgqy8L9azuso52n6Qemp4DzUV1rmtT/VwtNDlQamu8jTkPiui9kPRcyKklp7z9jNg5/YeexYanPEfJ3KnGnmpv2/ZqXZnsFPbnesmJbHtcdSNwH0HwXXbl7Pw2VmCFgG87TzP0VgxgAAAAAyAGQA3L0rxgomU6jnvt2CIiuZhERAEREAREQBERAEREAREQBERAEREBUdoey0FsZhlbn7Lxk4ddo4LkHaLsVabvfjZV0ex7RXLc4fvhvXdl5kjDgQ4Ag5EEVB6KkoKX5NadVwxx2OC3ffjX0a+jXf0nkdh4H4q0Wwdr/RU19ZLJRrtTGdDy3clz1tvmszjHKw1GWF1QR12jh8lTW44n5NPpRqZp+DYkUexWjExhOrgDlkM9yp7/AL5kjOBjS0e/tPLdz+Su5pK5lClKctKJt53FHNU+F/vD6jb81rk92zRuDC0ur4S0VB/fGi83VNKJKxuoXHPEe6eddfmt3HFRCeotWo/Tdm7lHd/Zz2pu8fcHhHM+1y05q8ApkF4tFoaxuJ5AH7yG88FRWi85J3YIWkA7vEeZHhHAeexTKaiVp0nLbYnXjfjY6tZRzv6RzO08B8F77PdjrRb34nVDNrnZADcBs5DP5raux/osphktXMM0893z5LpUEDWNDWANaNABQBU0ueZeDV1I08U9+/6Krs92VhsbAI297a8jM7+Q/ZqrlEWxzN3CIiAIiIAiIgCIiAIiIAiIgCIiAIiIAiIgCIiAIiIAqftB2VgtjaSMGIeF9BUbq+8OBVwiBOxyi+ez0lmNHtqw5Bw8J3D9J4FaR2gnPrA1wIaB3SRka0rntHPNfouaFr2lrgHNORBFQei0ntF2ByLoAHDUxuzpTa0nXkc+OxQ1dFoy0u9jlVhul0lPYZvpm7kPrpzVlbr4bF3WnG4ZUJ05n6a8l9v50oLY2VBcXBwAo7KmVfZ1zWw9j/Rc59JLT3W6hu09D8z0G1Y5vpj5OhaWtU9uEv8Avk1m5OzVpt8gNDTa45NAO7YB8+K6/wBmOxUNjaMIDpNriNvDdz1+SurHYmRMDI2hrRsHz4niVnWkYKOeTKpVc8bLsERFcyCIiAIiIAiIgCIiAIiIAiIgCIiAIiIAiIgCIiAIiIAiIgCIiAIiICivCyMNtgJY0ktfUloJOEDD5bFeBfUQBERAEREAREQBERAEREAREQBERAEREB//2Q=="/>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72710" name="AutoShape 4" descr="data:image/jpeg;base64,/9j/4AAQSkZJRgABAQAAAQABAAD/2wCEAAkGBhQSERUUEhMWFRUWFxgXFxgYFxgVGBgYFRQVFRQWHxkXHCYfFxkjGRQVHy8gIygpLCwsFx4xNTAqNSYrLCkBCQoKDgwOGg8PGiwlHyQsLCwsKi4uLCwwKSwpLCksKSwpLCkpLCwpLCwsLCwsLCkpLCwpLCkpLCw1LCwsLCwpLP/AABEIAMIBAwMBIgACEQEDEQH/xAAcAAEAAgMBAQEAAAAAAAAAAAAABAUDBgcCAQj/xABCEAABAwEFBQQIBAUDAwUAAAABAAIDEQQFEiExQVFhcYEGIjKRBxNCUqGxwdEUI2LwM5Ki4fEkcoIVU7I0Q8LS4v/EABkBAQADAQEAAAAAAAAAAAAAAAABAgMEBf/EACwRAAIBAwMDAwQCAwEAAAAAAAABAgMRIRIxQSJRkWGBoRNCcdEywXLh8AT/2gAMAwEAAhEDEQA/AO4oiIAiIgCIiAIixWq1NjY57zha0EuJ0AGpQGVFol7+mWwQ+Fz5TswtLR5vofIFateHpstDx/p7OyNp0dIS888qDzCWK6kdkUG8L8ggH500cf8AucAfKtSuDW/tZb7R/Etbw0+zH3B/TQFVQu5pNXVcd7iT/ZVcki2WdjvL0xWGOojMk7t0bDTzdT5Fa1eXpltDqiGzxxD3nkyH+mg+a0qOzgaCiythVfqLsHB9y6b6V7cAR61jq6H1TajloPMFUl49rLVP/FnkcN2Ihv8AK2jfgvrrA07Fgfc59k+aupxM3CRPu3t5bYPBaHkbnn1g8pK06UW1Xb6aZRlPCx/FhMZ8jiB+C0dt1AeI1Xv8O1ugRziSoTOw3T6UrHMQHOdCT/3QA3+cEtHWi2uzWtkjcUb2vbva4OHmF+cCxfYJHRuxRucx29ri0+bSCqazTSz9JouGXf6Q7dDT871gGyVof/Vk7+pbJYPTNSgtFn5uif8A/B9P/JWUkyHg6eipOznbCz20H1BfVoq4Ojc2ldO9TDXXIHYVdqwCIiAIiIAiIgCIiAIiIAiIgCIiAIiIAoN+x4rNONaxSDzY4KcsNqszZGlrxVp1BQH5Qk7QubI5r2Bwa4gey4UOWas7NfbJanEQQKnHzAHe25kDM7VsfaZ8JtM0U0DJGske1rhk8NDjh72pyptCoT2VgfjFnmLC9uEMl31DsnDP2eKtZnOpQeOTJgGoy4tOXw+y9Nc7YQ74HzC161XDbLLngeG+8w429aaf8gFYXFeDpmux0JaRQgUOdd3JRZPdFrOOUy1baRtBHPTzCkxuB0NVVi8GYzHjo4GlHDUnSh26rMWbaUO8f2+yo6aexZVWt0WjVkaqyO0OGhDhx+4+qkMvEe0C34jzCydOSNVUizPIsJYsb7fXwtPM90fdYXPcdXU4Ny+OqlU5MOrFGWQgakBYTNuBPE5D4o2ID95+ZXui1VNcmLrPgxYHHU05fcr62EDZ9fmvbnAamijvtzdlXcldJIzblI3Tsx27Njbh/CREECr2FzJHU0LnOxYjruHJbtd/pUscmUhfCf1sqP5mVHnRcdbbXBoNKADPFkBxqDn1AVXbL/jHtF53MFG+f+UNE2tj9O2C9IpxWGVkg/Q4O+RyUpcy9Bzg+zzS4Q0uc0ZZ5NDtvVdNVTRO6CIiEhERAEREAREQBERAEREAREQBeJmktIaQDsJGKnSoqva8vdQEgV4CmfnkgOHdqbui/GTMfJglDu8aUY4uaHVA9nIjaqG2XNIwjIPFdWnFlhcK012rY+29zySWyV4FCcJLHOBeO40DPQ1pl9VrDbRLA4AFzDUVB0NSBocitDzprqyvc9WW85I/C8gDYcx5HRZIHete4kNBIqS1jW1odtBU67VIF8MkyniBPvNyP76rzZhGJD6ouIwnxADaNv8AZSVTa2eDX7dcv+oxh2Ye0kcsOnQLPf0z2RYmEghwqRsFDrw01Uy2E4zUUOVRrsCup7zfG3ukEVoQcxmCosaxqu/VwaHZ+0zv/cYHcR3T9vkrax3rHJXC6hAqQ4UoN9eo2qwtFlsdo/iQ+qd78eXUgCn9J5qCOxRAkNnlEwLHNAIwEEkEZnI6cFWzRveEtiUH7x1Gf916Eg3hajLHaLKaOEkXMd08vZPRTrD2gL3NZIxrsRAqMjmaafaiag6bLqS2tGmZ4fdePWyO0GEKJed4CAhrWAkitToMyNOiqvXz2h2FuN591gNPIbOaXEY3Le0yxxjFI8uzpl3s6Vpwy5Ksn7SnSJgaN5zP2HxVxB2KeYm+veIWhxcdHuoWtAGRoDkd/JWFmsljs/8ACi9a8e3JnnvFRQdG9Us2S5Qj/JmuQXXaLVEygLqvccTiGtphYBmdla6VVtZ+xMMWdqmxH3I/qdfg1WFtviSQULqA7G5DWnMrxZLokk0bQbzkPueinSjF128QR2P0b3O2KyMfESyOQYxHQZeyCXEkk0A2rblr/YqrbJFGWPGBjRidTC7IZtzrTbp1WwKrOuOwREUEhERAEREAREQBERAEREAREQBfCaL6iA4p6R8TraZojibgaMbARQtxCh26Uz0WvMv11AJWiVtRrkdRnkM1ufpTt0kVsjLMgYsxkQ4h7s99aEDfktPktcE38Rvqjte2tNa6D6rRbHBLE3ZnsWKCX+E/1bvdfp0/yV4gsD4pKPpmDQggjZ1HVfLRcLwMUZEjeGvlt6FR7vaRLQihoa1yOikzeHlHi3uBeSDUED5UVw+zwlnfcWVIzAFK7CclU3mPzDyCsp7BI+M4Ri0I0GmuuqEx3dskebs++mKMtkbwOf2+KgxhzHHVrgDvaRl5o174nZFzHdQfLarCz31iqJmiQUPCmW7RCvS32McN/wAgGF4bI06hwrX79QVCtVisj3NfHC6OQOB7rgGVB93MEcg1Wn4CCX+FJgd7rv7/AEJUWa55IyC5tWgjvDMajXaOqGilUisO6I8lig9aDaGOfQAUDqN35gUJ139FNdfmFuGCNsTeAHyAp814msD5ZDgbUZCvs6DapH/SYos55Kn3W/up+CDVUeOCtkc+QiuJ7jXeTqp0FwOpilcI28SCfsPNfZ74DQBCwMFNdDqdgyPWqg/mTO9p586fQBCnSn3ZPfa4Yaeqbjd7zhUanSufkolqvSWXIk5+y3KvlmeqlC5wyhnfhG4Z16/2XsXsxndgjArlidrnlzPU9EJd+Xb0O6XD/wCmiHd7sbG904h3Wga78lYKLd9jjjaPVtDQeBBPOuZ6qUsj0UEREJCIiAIiIAiIgCIiAIiIAiIgCIiA5d6TnR2eWKkQLZA/GCDSoLKEVy9o/wBlo81ghmBELi15B7jtNN5OXmV0H0oxRtMRmc54cXADKseQNRSlAafDaue2q5gWl0Lw9u4kA8uJ4ZFaLY4qt9T5MMkM0Die83PUZtP0PIrLHeL5ZG4yMq6AD2Tt1SC+JYu6/vDa19a+Zz86r7+JidI0xxlh255aH2f8KTHHD9iLeTKP1Jy28SVOmtZayrS5pGHPStaab1DvOuMVpps3VNFax24MizY1wo2oyrQ0Qlbsix39iGGZgkG+gB+3lReo7BFKT6l2E0OTjvGwar7+Ds838N3q3e6dPI/Q9FEtF2SRE4hlQ0Iz2eYQl6ucox2u65I/E003jMeY06rHFK4loLiQCKAkkDNSbJfkrNuIbnZ/HVZJ7dHI5uGLC8kVINBruAofghS0eGR7bKWyuLSQcswSNg3LzZbukl8LSR7xyHmdVKFrjZI7HHjNcjXgPZOS82u/pH5N7g3DXz+1EFo7tkh93xQ09c7EaeFpodSdNSM94Xie/wAgYYWiNvIV8tB8Vgs11PkI2ZDN2u+tNTrr8VLLLPBr+a8dQPoPiUL54wiFFYJZnVzOnecctBt29FaXfdkLJY2Ofjkc9jQBoC5wANBuJ2noq613nJI6jRTYA3U8yMyrHs7cTxPE54GUjSGbXEOBw8K0QRSv0q/qd0sUDmNo95kO+gb8B9VIWGyOJYMTMBp4QQacKjJZlkeiEREAREQBERAEREAREQBERAEREAREQGg+lGyYo4zM9oj9ZRlBRzXFrtSa1FAdw0XM5rpliOOM4hsczWnLd5hdT9J1jMsADg1rQ9pElQTizAbQ0oDXeVyuSGaz8WV4lh5jZ1otFscdZdV2vcyQX22RobaGB2Q7wFCMhXLZ0pyXl1nia9hikxVPhINR1p86LIy1QTgesb6t9PEMh5/fzWKS6HRPa6oc3EMxlt3faqkyld+pgvR1XDIjKmfPXlmrKCCN0QxuLatbnkBspnzVfexBcORH1+qmwWB0kPdOrW5EimVDz80Iju7Ea1XA9oq2kjf06+W3pVY7Beb4iaZ5GocNw36jReWSzWc0zbwObT9DzCmx3jHMfzm4TQ5tHDOpzd9EIVr4wz7+Is83jb6p28aedKeYWGe6TE5rg9rmkimYBOe7b0qvU9wGmKFwkbzFfPQ/BQIIi2VocCDiGRFDqhMr/cvcmsuwyyOOJrQDnU97ID2dR1os/r7PB4B6x+/WnXQdFWWiIulcGgk10Gan2e4aDFM4MG6o+eg6VQRv9q9yPbLwkmIbyIa0bwOpWez3DQYpnBjd1RXz0HxXqa9WRGkDeZIyOWX6j1NOCjRWaa0GpqR7xyaOX9kGL92SZL1bFUQtHFxH11I5qd2R9Y+2wzSucGNcSXU07rqYQRQ500ChCOGAnGMb9aZEeWzqr7sFeL5rwjrhDGhxodPDQZ7XZ5aKGXj/ACSk/Y7HDKHNDm5g6ZU+a9oizO8IiIAiIgCIiAIiIAiIgCIvMkgaCXEADMkmgA312ID0i02/PSnZIKiMmd42R0wV4yHL+XEtGvLt7b7ZURn1EZ/7fdy4yHvH/jTks3USwsm0aEmrvC9Tqt9dq7NZB+fM1rtjB3nn/g2p66LQL39L0shLLFDh/W8Yncwxvdb1J5LVbP2eFayOLyczqATxOp+CtIoWtFGgAbgKKOuXoWvShtl/BX2iz2q01daJy4nQOOKmewDusH+3yUL8VPB3X1LeOYpuDiDTl8FdWyymSNzQQDs5ggjTkqf/AKjLF3Jm4gfeFcuejv3mt4R0qx5//plqnqePwfWWWCcfln1b8+6dtCQctuY2eSiSWB8T24xliFCMxrv2clJF1RytJgfmCatOVDWvMZniOKx+tmDmskLqAjI+13gAK+0K89CrnNJcte6PN7jNvX6LPFj9VVtcmihbWooeHBYL2jAII21+nkpVkvB0cQpsbXMd050pzQhbsx2e/wA0wzNEjelfLQ/Bexd0cpJgNMjUOOWY2DxfCnFe/wATBP4x6t+/SvXQ9VFnut8Tu6cWRILfEMtaDMcxkhOfyjA5ksDvaZxGh+hWc3s+VzGuw0qNBn57OlF7st/uAwygSN27/sUkMBewxYgSdKd0eeYPKoQr/i/Yxi9XxOeG4aVOoz89T1qvEdnltBrmf1HJo5fYLNA+APeZA4uBNBSrdeGvVLVfb392IYRoKZuPlp0QnFup+xmNnigP5vfdsAoRl+nZ1qFilvaSVwbGC0bm5mnE7vJILoBJdK4NAzIrR3M10+KyvvdkfdgaP9xH7J6oW/OF8mOzXUxoxTPA/SDnyO2vALPHf2A/kNa0Nz7zah2emEb/AN0UeG6pJTjlcWje7WnI+Ec1LifAA5rGhwFKuOm2mZzPRQ1ctBuLTSt/Zulx+l5lGstUPq9gfF3mZfo8TRyxLfbsviG0NxwSskbtwmtOBGrTwK4ybCx7AHNBy5EdRmoJuV8bg+zyuY4aUcWuHJzVzPXF918nqR+nNZw/g/QCLj11elK12YhtqjEzd57j/wCZowu8uq324vSBY7VQNlwPPsSdx1dwNcLuhKmNSLwJUZRzx3RsiIi0MQiIgCIiAIiICDftsMVmmkaQHMje5uIVGINOEEVFamgXBbff89sP+omc81yYThZ0YKNr8ea/Q5FVofa/0Wxz1ks1I5NS3Rjv/qfgs5p3uvBrTkrOLxfnscss5DXA4A6mwiv7K2WGTE0GhHAqgtAmsrzHaIyHDfrwz9oK8scuJgIIPFtacs86q0ZRexm6dSD6srhmZERWIMFu/hvpl3T8lSwX4S3DK0SN3nXrv56qXfV0PlzZIRT2D4D9jzr0WuSF0bsMjS08fnxCsmc9aMnmJdNueoMlneDnWgJBBoMgTnXnRfJ70koI3gVGZq3vZCo1yBpt4qDdLXmRxjrkQSQQBTCMjXLOlFsTgJGUmDS6hzbXKopqdNeIVzBJvbBrDrS5+TjWmny2K8sFpYyLvAOoDUZEjPMZ5bR5qvtF1uYThBdXSniA3U2niP8AHyxOiDsMhcBTCCD3c/FWmevTIKFgu49bt2Jz7pjmGKB1Dtaf3VvxCi2eaWzuIIoKE0ObTQagj6LLaLkc3vwuxDUUPe6Ea9Est7VJE7S8UOuygz7uhPHVSZPDzh/Bm/EQWjxj1b9+leuh6qO+6nRSNJILa5HbofZ18qrNLcrJBigeD+kn4V1HVQbPZ3MlaHgg8d1DpvHJBK/3L3JFnugyuc4uAbV24nInZs6rO+8IoQWwtDne9/8ArbyGSro7G+R7gwbTU6DXaVZssEUFDKcTtg+zdvMoI3thW9SN+FltDquNG1NCcgM9g2/vNSaw2fId+TPjTI9G/NRn2uSVxbEC0bQDlrqToOlOqzNu6KEYpnVOwD6DU8zkhK7ryzBHDLaP0srxDeg2qdFdkVCxpLnAgl1dDnSuzfkon4qafusqG78hluLgPgB5q1u2wCJpGKpJz503bFDL04pvb3M8TKAAmvH/AAvaIsztPjmAihAI3HMKrtfZ6N3h7h82+RVqsFrtrYxV5puG08htVZRi11GkJzi+kwXb2it9hpgkL4x7LqyMpyPeYORAXS+wvbj/AKgHgwmN0YbiIcHMOLFSmh9k5U6rldjstpvB/q4WEM27qb3Hby0XWexnYpthaTjLpHgY8yG5aZbaVOZ37FlC9+nY3qtaepLV6f2bMiItzkCIiAIiIAiIgKy/ezsNrjwTMB3O0c3iCuSdo+w1pu9xkiJki94CtBue36/FduXxzQRQ5gqkoKRpCo4Y47HB7vvpsmR7r92w8j9NeasVs/a/0WRzVkstI5NSz2HcvdPwXPBbJrK8xWhjsss/EOp8QVdbjiXk0dOM80/H6LxYrTZGSNwvaHDj8wdhX2C0NeMTSCOHy4Hgsi1OfY1e2dn5IjjgJcB7PtDl7371WS7u0I0kFDpX7gZ1WyKDeFzslzPdf7w16+8FKdijimfY7T3cQcA3YahoPU6+exV5hs8r6esAfwFK8KmgP7zVReF2vhzcKt2Ob4c9/un95qAx1XDnop1BrBsb7PNZjVpq3bTNvUbOfxWVlsjnP5tIzSgI21FPEdnCnVRbDfT48j3m7jqOR+6kuskdoNYu4dtcq/8AEfPIc1c4otP+PgxWi6ZYTijJI3t1pxG7zXmK8nyvaHmoFcgAM6HPmvTLRNZiA4VbsBzaeR2fvJY7dejXODmRhrhqTtyoRQZHnqhCSvZY9D5HecrasYdpAFKkZ7FJs9zH+JO6m0iufV2xYbFezY2n8sY/errz2jkFkZY5bQcTzhbsy+TfqfigjZ+p9depH5cAqNhw58aAa8yKr0y6cjJO+m3M16E7eQ80/HsgBaxoLtrgag8zr0GXFVVptbnmrzX5DkNiBtc5ZYWi+zhwxgNA2jLyHs/NSrgtLcJaXDHiJoTmagZ566KkslkfMaRjLa4+Efc8B8Fsd3XMyLPxP9469B7IVGzoownfVInosNqtbY21eaDZvPADaqmMz21/q4WGhyoNv+4j5DLespTUccndCk5Z2XczW+/Q3uxd92ldWg9PEeSuey3o5mtbhNaSWsO/xOG4DYPhz0W3dkfRpFZgHzgSSbtWt+/y5rdwFVQcsy8F3UUMU/PP+iHdl0xWdgZEwNaN2p4k7VMRFqc4REQBERAEREAREQBERAFVX/2agtjMMzKnY4ZObyP0VqiEp22OG9ouxFpu9xkjJfF74Fctgc398FHu6+2yUa7uv+B5H6H4rvD2AgggEHIg5grnva/0VMlrJZKMfqYz4XctxWOlxzHwdCqRqYqb9/2a2ioW26azPMU7HZZUPiHInxDgfNXNntLXtxMII/eRGwq8ZqRnOlKH47mQiuqory7Ltd3oe473fZPL3flyV8iuZGiyOdG7DK0tP7z4jisrH6EHkQtvtVjZI3C9ocPlxB2LWrw7Ovi70RL27vaHT2unkrJnPOgnmOCbZL+ywzDG07aZ9RoVEvVkIzicTXUUyHU59M1WxWgHgVkcrXwc8dSkoyXJbXc+BjcTiXPGwjbwGh5k+Sw2++HyVA7rdw1PM7eSgE0WaxXe+fwijNrzp094/uqN2IgpzwtjAX5gAVJyAGZPRW9g7Ok96bT3Af8AyI+Q81aXfdTIR3RVx1cdT9hwCz2m1NjbieaD58ANpVGzsp0VHbLPccYAAaAANAMgqy8L9azuso52n6Qemp4DzUV1rmtT/VwtNDlQamu8jTkPiui9kPRcyKklp7z9jNg5/YeexYanPEfJ3KnGnmpv2/ZqXZnsFPbnesmJbHtcdSNwH0HwXXbl7Pw2VmCFgG87TzP0VgxgAAAAAyAGQA3L0rxgomU6jnvt2CIiuZhERAEREAREQBERAEREAREQBERAEREBUdoey0FsZhlbn7Lxk4ddo4LkHaLsVabvfjZV0ex7RXLc4fvhvXdl5kjDgQ4Ag5EEVB6KkoKX5NadVwxx2OC3ffjX0a+jXf0nkdh4H4q0Wwdr/RU19ZLJRrtTGdDy3clz1tvmszjHKw1GWF1QR12jh8lTW44n5NPpRqZp+DYkUexWjExhOrgDlkM9yp7/AL5kjOBjS0e/tPLdz+Su5pK5lClKctKJt53FHNU+F/vD6jb81rk92zRuDC0ur4S0VB/fGi83VNKJKxuoXHPEe6eddfmt3HFRCeotWo/Tdm7lHd/Zz2pu8fcHhHM+1y05q8ApkF4tFoaxuJ5AH7yG88FRWi85J3YIWkA7vEeZHhHAeexTKaiVp0nLbYnXjfjY6tZRzv6RzO08B8F77PdjrRb34nVDNrnZADcBs5DP5raux/osphktXMM0893z5LpUEDWNDWANaNABQBU0ueZeDV1I08U9+/6Krs92VhsbAI297a8jM7+Q/ZqrlEWxzN3CIiAIiIAiIgCIiAIiIAiIgCIiAIiIAiIgCIiAIiIAqftB2VgtjaSMGIeF9BUbq+8OBVwiBOxyi+ez0lmNHtqw5Bw8J3D9J4FaR2gnPrA1wIaB3SRka0rntHPNfouaFr2lrgHNORBFQei0ntF2ByLoAHDUxuzpTa0nXkc+OxQ1dFoy0u9jlVhul0lPYZvpm7kPrpzVlbr4bF3WnG4ZUJ05n6a8l9v50oLY2VBcXBwAo7KmVfZ1zWw9j/Rc59JLT3W6hu09D8z0G1Y5vpj5OhaWtU9uEv8Avk1m5OzVpt8gNDTa45NAO7YB8+K6/wBmOxUNjaMIDpNriNvDdz1+SurHYmRMDI2hrRsHz4niVnWkYKOeTKpVc8bLsERFcyCIiAIiIAiIgCIiAIiIAiIgCIiAIiIAiIgCIiAIiIAiIgCIiAIiICivCyMNtgJY0ktfUloJOEDD5bFeBfUQBERAEREAREQBERAEREAREQBERAEREB//2Q=="/>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72711" name="AutoShape 6" descr="data:image/jpeg;base64,/9j/4AAQSkZJRgABAQAAAQABAAD/2wCEAAkGBhQSERUUEhMWFRUWFxgXFxgYFxgVGBgYFRQVFRQWHxkXHCYfFxkjGRQVHy8gIygpLCwsFx4xNTAqNSYrLCkBCQoKDgwOGg8PGiwlHyQsLCwsKi4uLCwwKSwpLCksKSwpLCkpLCwpLCwsLCwsLCkpLCwpLCkpLCw1LCwsLCwpLP/AABEIAMIBAwMBIgACEQEDEQH/xAAcAAEAAgMBAQEAAAAAAAAAAAAABAUDBgcCAQj/xABCEAABAwEFBQQIBAUDAwUAAAABAAIDEQQFEiExQVFhcYEGIjKRBxNCUqGxwdEUI2LwM5Ki4fEkcoIVU7I0Q8LS4v/EABkBAQADAQEAAAAAAAAAAAAAAAABAgMEBf/EACwRAAIBAwMDAwQCAwEAAAAAAAABAgMRIRIxQSJRkWGBoRNCcdEywXLh8AT/2gAMAwEAAhEDEQA/AO4oiIAiIgCIiAIixWq1NjY57zha0EuJ0AGpQGVFol7+mWwQ+Fz5TswtLR5vofIFateHpstDx/p7OyNp0dIS888qDzCWK6kdkUG8L8ggH500cf8AucAfKtSuDW/tZb7R/Etbw0+zH3B/TQFVQu5pNXVcd7iT/ZVcki2WdjvL0xWGOojMk7t0bDTzdT5Fa1eXpltDqiGzxxD3nkyH+mg+a0qOzgaCiythVfqLsHB9y6b6V7cAR61jq6H1TajloPMFUl49rLVP/FnkcN2Ihv8AK2jfgvrrA07Fgfc59k+aupxM3CRPu3t5bYPBaHkbnn1g8pK06UW1Xb6aZRlPCx/FhMZ8jiB+C0dt1AeI1Xv8O1ugRziSoTOw3T6UrHMQHOdCT/3QA3+cEtHWi2uzWtkjcUb2vbva4OHmF+cCxfYJHRuxRucx29ri0+bSCqazTSz9JouGXf6Q7dDT871gGyVof/Vk7+pbJYPTNSgtFn5uif8A/B9P/JWUkyHg6eipOznbCz20H1BfVoq4Ojc2ldO9TDXXIHYVdqwCIiAIiIAiIgCIiAIiIAiIgCIiAIiIAoN+x4rNONaxSDzY4KcsNqszZGlrxVp1BQH5Qk7QubI5r2Bwa4gey4UOWas7NfbJanEQQKnHzAHe25kDM7VsfaZ8JtM0U0DJGske1rhk8NDjh72pyptCoT2VgfjFnmLC9uEMl31DsnDP2eKtZnOpQeOTJgGoy4tOXw+y9Nc7YQ74HzC161XDbLLngeG+8w429aaf8gFYXFeDpmux0JaRQgUOdd3JRZPdFrOOUy1baRtBHPTzCkxuB0NVVi8GYzHjo4GlHDUnSh26rMWbaUO8f2+yo6aexZVWt0WjVkaqyO0OGhDhx+4+qkMvEe0C34jzCydOSNVUizPIsJYsb7fXwtPM90fdYXPcdXU4Ny+OqlU5MOrFGWQgakBYTNuBPE5D4o2ID95+ZXui1VNcmLrPgxYHHU05fcr62EDZ9fmvbnAamijvtzdlXcldJIzblI3Tsx27Njbh/CREECr2FzJHU0LnOxYjruHJbtd/pUscmUhfCf1sqP5mVHnRcdbbXBoNKADPFkBxqDn1AVXbL/jHtF53MFG+f+UNE2tj9O2C9IpxWGVkg/Q4O+RyUpcy9Bzg+zzS4Q0uc0ZZ5NDtvVdNVTRO6CIiEhERAEREAREQBERAEREAREQBeJmktIaQDsJGKnSoqva8vdQEgV4CmfnkgOHdqbui/GTMfJglDu8aUY4uaHVA9nIjaqG2XNIwjIPFdWnFlhcK012rY+29zySWyV4FCcJLHOBeO40DPQ1pl9VrDbRLA4AFzDUVB0NSBocitDzprqyvc9WW85I/C8gDYcx5HRZIHete4kNBIqS1jW1odtBU67VIF8MkyniBPvNyP76rzZhGJD6ouIwnxADaNv8AZSVTa2eDX7dcv+oxh2Ye0kcsOnQLPf0z2RYmEghwqRsFDrw01Uy2E4zUUOVRrsCup7zfG3ukEVoQcxmCosaxqu/VwaHZ+0zv/cYHcR3T9vkrax3rHJXC6hAqQ4UoN9eo2qwtFlsdo/iQ+qd78eXUgCn9J5qCOxRAkNnlEwLHNAIwEEkEZnI6cFWzRveEtiUH7x1Gf916Eg3hajLHaLKaOEkXMd08vZPRTrD2gL3NZIxrsRAqMjmaafaiag6bLqS2tGmZ4fdePWyO0GEKJed4CAhrWAkitToMyNOiqvXz2h2FuN591gNPIbOaXEY3Le0yxxjFI8uzpl3s6Vpwy5Ksn7SnSJgaN5zP2HxVxB2KeYm+veIWhxcdHuoWtAGRoDkd/JWFmsljs/8ACi9a8e3JnnvFRQdG9Us2S5Qj/JmuQXXaLVEygLqvccTiGtphYBmdla6VVtZ+xMMWdqmxH3I/qdfg1WFtviSQULqA7G5DWnMrxZLokk0bQbzkPueinSjF128QR2P0b3O2KyMfESyOQYxHQZeyCXEkk0A2rblr/YqrbJFGWPGBjRidTC7IZtzrTbp1WwKrOuOwREUEhERAEREAREQBERAEREAREQBfCaL6iA4p6R8TraZojibgaMbARQtxCh26Uz0WvMv11AJWiVtRrkdRnkM1ufpTt0kVsjLMgYsxkQ4h7s99aEDfktPktcE38Rvqjte2tNa6D6rRbHBLE3ZnsWKCX+E/1bvdfp0/yV4gsD4pKPpmDQggjZ1HVfLRcLwMUZEjeGvlt6FR7vaRLQihoa1yOikzeHlHi3uBeSDUED5UVw+zwlnfcWVIzAFK7CclU3mPzDyCsp7BI+M4Ri0I0GmuuqEx3dskebs++mKMtkbwOf2+KgxhzHHVrgDvaRl5o174nZFzHdQfLarCz31iqJmiQUPCmW7RCvS32McN/wAgGF4bI06hwrX79QVCtVisj3NfHC6OQOB7rgGVB93MEcg1Wn4CCX+FJgd7rv7/AEJUWa55IyC5tWgjvDMajXaOqGilUisO6I8lig9aDaGOfQAUDqN35gUJ139FNdfmFuGCNsTeAHyAp814msD5ZDgbUZCvs6DapH/SYos55Kn3W/up+CDVUeOCtkc+QiuJ7jXeTqp0FwOpilcI28SCfsPNfZ74DQBCwMFNdDqdgyPWqg/mTO9p586fQBCnSn3ZPfa4Yaeqbjd7zhUanSufkolqvSWXIk5+y3KvlmeqlC5wyhnfhG4Z16/2XsXsxndgjArlidrnlzPU9EJd+Xb0O6XD/wCmiHd7sbG904h3Wga78lYKLd9jjjaPVtDQeBBPOuZ6qUsj0UEREJCIiAIiIAiIgCIiAIiIAiIgCIiA5d6TnR2eWKkQLZA/GCDSoLKEVy9o/wBlo81ghmBELi15B7jtNN5OXmV0H0oxRtMRmc54cXADKseQNRSlAafDaue2q5gWl0Lw9u4kA8uJ4ZFaLY4qt9T5MMkM0Die83PUZtP0PIrLHeL5ZG4yMq6AD2Tt1SC+JYu6/vDa19a+Zz86r7+JidI0xxlh255aH2f8KTHHD9iLeTKP1Jy28SVOmtZayrS5pGHPStaab1DvOuMVpps3VNFax24MizY1wo2oyrQ0Qlbsix39iGGZgkG+gB+3lReo7BFKT6l2E0OTjvGwar7+Ds838N3q3e6dPI/Q9FEtF2SRE4hlQ0Iz2eYQl6ucox2u65I/E003jMeY06rHFK4loLiQCKAkkDNSbJfkrNuIbnZ/HVZJ7dHI5uGLC8kVINBruAofghS0eGR7bKWyuLSQcswSNg3LzZbukl8LSR7xyHmdVKFrjZI7HHjNcjXgPZOS82u/pH5N7g3DXz+1EFo7tkh93xQ09c7EaeFpodSdNSM94Xie/wAgYYWiNvIV8tB8Vgs11PkI2ZDN2u+tNTrr8VLLLPBr+a8dQPoPiUL54wiFFYJZnVzOnecctBt29FaXfdkLJY2Ofjkc9jQBoC5wANBuJ2noq613nJI6jRTYA3U8yMyrHs7cTxPE54GUjSGbXEOBw8K0QRSv0q/qd0sUDmNo95kO+gb8B9VIWGyOJYMTMBp4QQacKjJZlkeiEREAREQBERAEREAREQBERAEREAREQGg+lGyYo4zM9oj9ZRlBRzXFrtSa1FAdw0XM5rpliOOM4hsczWnLd5hdT9J1jMsADg1rQ9pElQTizAbQ0oDXeVyuSGaz8WV4lh5jZ1otFscdZdV2vcyQX22RobaGB2Q7wFCMhXLZ0pyXl1nia9hikxVPhINR1p86LIy1QTgesb6t9PEMh5/fzWKS6HRPa6oc3EMxlt3faqkyld+pgvR1XDIjKmfPXlmrKCCN0QxuLatbnkBspnzVfexBcORH1+qmwWB0kPdOrW5EimVDz80Iju7Ea1XA9oq2kjf06+W3pVY7Beb4iaZ5GocNw36jReWSzWc0zbwObT9DzCmx3jHMfzm4TQ5tHDOpzd9EIVr4wz7+Is83jb6p28aedKeYWGe6TE5rg9rmkimYBOe7b0qvU9wGmKFwkbzFfPQ/BQIIi2VocCDiGRFDqhMr/cvcmsuwyyOOJrQDnU97ID2dR1os/r7PB4B6x+/WnXQdFWWiIulcGgk10Gan2e4aDFM4MG6o+eg6VQRv9q9yPbLwkmIbyIa0bwOpWez3DQYpnBjd1RXz0HxXqa9WRGkDeZIyOWX6j1NOCjRWaa0GpqR7xyaOX9kGL92SZL1bFUQtHFxH11I5qd2R9Y+2wzSucGNcSXU07rqYQRQ500ChCOGAnGMb9aZEeWzqr7sFeL5rwjrhDGhxodPDQZ7XZ5aKGXj/ACSk/Y7HDKHNDm5g6ZU+a9oizO8IiIAiIgCIiAIiIAiIgCIvMkgaCXEADMkmgA312ID0i02/PSnZIKiMmd42R0wV4yHL+XEtGvLt7b7ZURn1EZ/7fdy4yHvH/jTks3USwsm0aEmrvC9Tqt9dq7NZB+fM1rtjB3nn/g2p66LQL39L0shLLFDh/W8Yncwxvdb1J5LVbP2eFayOLyczqATxOp+CtIoWtFGgAbgKKOuXoWvShtl/BX2iz2q01daJy4nQOOKmewDusH+3yUL8VPB3X1LeOYpuDiDTl8FdWyymSNzQQDs5ggjTkqf/AKjLF3Jm4gfeFcuejv3mt4R0qx5//plqnqePwfWWWCcfln1b8+6dtCQctuY2eSiSWB8T24xliFCMxrv2clJF1RytJgfmCatOVDWvMZniOKx+tmDmskLqAjI+13gAK+0K89CrnNJcte6PN7jNvX6LPFj9VVtcmihbWooeHBYL2jAII21+nkpVkvB0cQpsbXMd050pzQhbsx2e/wA0wzNEjelfLQ/Bexd0cpJgNMjUOOWY2DxfCnFe/wATBP4x6t+/SvXQ9VFnut8Tu6cWRILfEMtaDMcxkhOfyjA5ksDvaZxGh+hWc3s+VzGuw0qNBn57OlF7st/uAwygSN27/sUkMBewxYgSdKd0eeYPKoQr/i/Yxi9XxOeG4aVOoz89T1qvEdnltBrmf1HJo5fYLNA+APeZA4uBNBSrdeGvVLVfb392IYRoKZuPlp0QnFup+xmNnigP5vfdsAoRl+nZ1qFilvaSVwbGC0bm5mnE7vJILoBJdK4NAzIrR3M10+KyvvdkfdgaP9xH7J6oW/OF8mOzXUxoxTPA/SDnyO2vALPHf2A/kNa0Nz7zah2emEb/AN0UeG6pJTjlcWje7WnI+Ec1LifAA5rGhwFKuOm2mZzPRQ1ctBuLTSt/Zulx+l5lGstUPq9gfF3mZfo8TRyxLfbsviG0NxwSskbtwmtOBGrTwK4ybCx7AHNBy5EdRmoJuV8bg+zyuY4aUcWuHJzVzPXF918nqR+nNZw/g/QCLj11elK12YhtqjEzd57j/wCZowu8uq324vSBY7VQNlwPPsSdx1dwNcLuhKmNSLwJUZRzx3RsiIi0MQiIgCIiAIiICDftsMVmmkaQHMje5uIVGINOEEVFamgXBbff89sP+omc81yYThZ0YKNr8ea/Q5FVofa/0Wxz1ks1I5NS3Rjv/qfgs5p3uvBrTkrOLxfnscss5DXA4A6mwiv7K2WGTE0GhHAqgtAmsrzHaIyHDfrwz9oK8scuJgIIPFtacs86q0ZRexm6dSD6srhmZERWIMFu/hvpl3T8lSwX4S3DK0SN3nXrv56qXfV0PlzZIRT2D4D9jzr0WuSF0bsMjS08fnxCsmc9aMnmJdNueoMlneDnWgJBBoMgTnXnRfJ70koI3gVGZq3vZCo1yBpt4qDdLXmRxjrkQSQQBTCMjXLOlFsTgJGUmDS6hzbXKopqdNeIVzBJvbBrDrS5+TjWmny2K8sFpYyLvAOoDUZEjPMZ5bR5qvtF1uYThBdXSniA3U2niP8AHyxOiDsMhcBTCCD3c/FWmevTIKFgu49bt2Jz7pjmGKB1Dtaf3VvxCi2eaWzuIIoKE0ObTQagj6LLaLkc3vwuxDUUPe6Ea9Est7VJE7S8UOuygz7uhPHVSZPDzh/Bm/EQWjxj1b9+leuh6qO+6nRSNJILa5HbofZ18qrNLcrJBigeD+kn4V1HVQbPZ3MlaHgg8d1DpvHJBK/3L3JFnugyuc4uAbV24nInZs6rO+8IoQWwtDne9/8ArbyGSro7G+R7gwbTU6DXaVZssEUFDKcTtg+zdvMoI3thW9SN+FltDquNG1NCcgM9g2/vNSaw2fId+TPjTI9G/NRn2uSVxbEC0bQDlrqToOlOqzNu6KEYpnVOwD6DU8zkhK7ryzBHDLaP0srxDeg2qdFdkVCxpLnAgl1dDnSuzfkon4qafusqG78hluLgPgB5q1u2wCJpGKpJz503bFDL04pvb3M8TKAAmvH/AAvaIsztPjmAihAI3HMKrtfZ6N3h7h82+RVqsFrtrYxV5puG08htVZRi11GkJzi+kwXb2it9hpgkL4x7LqyMpyPeYORAXS+wvbj/AKgHgwmN0YbiIcHMOLFSmh9k5U6rldjstpvB/q4WEM27qb3Hby0XWexnYpthaTjLpHgY8yG5aZbaVOZ37FlC9+nY3qtaepLV6f2bMiItzkCIiAIiIAiIgKy/ezsNrjwTMB3O0c3iCuSdo+w1pu9xkiJki94CtBue36/FduXxzQRQ5gqkoKRpCo4Y47HB7vvpsmR7r92w8j9NeasVs/a/0WRzVkstI5NSz2HcvdPwXPBbJrK8xWhjsss/EOp8QVdbjiXk0dOM80/H6LxYrTZGSNwvaHDj8wdhX2C0NeMTSCOHy4Hgsi1OfY1e2dn5IjjgJcB7PtDl7371WS7u0I0kFDpX7gZ1WyKDeFzslzPdf7w16+8FKdijimfY7T3cQcA3YahoPU6+exV5hs8r6esAfwFK8KmgP7zVReF2vhzcKt2Ob4c9/un95qAx1XDnop1BrBsb7PNZjVpq3bTNvUbOfxWVlsjnP5tIzSgI21FPEdnCnVRbDfT48j3m7jqOR+6kuskdoNYu4dtcq/8AEfPIc1c4otP+PgxWi6ZYTijJI3t1pxG7zXmK8nyvaHmoFcgAM6HPmvTLRNZiA4VbsBzaeR2fvJY7dejXODmRhrhqTtyoRQZHnqhCSvZY9D5HecrasYdpAFKkZ7FJs9zH+JO6m0iufV2xYbFezY2n8sY/errz2jkFkZY5bQcTzhbsy+TfqfigjZ+p9depH5cAqNhw58aAa8yKr0y6cjJO+m3M16E7eQ80/HsgBaxoLtrgag8zr0GXFVVptbnmrzX5DkNiBtc5ZYWi+zhwxgNA2jLyHs/NSrgtLcJaXDHiJoTmagZ566KkslkfMaRjLa4+Efc8B8Fsd3XMyLPxP9469B7IVGzoownfVInosNqtbY21eaDZvPADaqmMz21/q4WGhyoNv+4j5DLespTUccndCk5Z2XczW+/Q3uxd92ldWg9PEeSuey3o5mtbhNaSWsO/xOG4DYPhz0W3dkfRpFZgHzgSSbtWt+/y5rdwFVQcsy8F3UUMU/PP+iHdl0xWdgZEwNaN2p4k7VMRFqc4REQBERAEREAREQBERAFVX/2agtjMMzKnY4ZObyP0VqiEp22OG9ouxFpu9xkjJfF74Fctgc398FHu6+2yUa7uv+B5H6H4rvD2AgggEHIg5grnva/0VMlrJZKMfqYz4XctxWOlxzHwdCqRqYqb9/2a2ioW26azPMU7HZZUPiHInxDgfNXNntLXtxMII/eRGwq8ZqRnOlKH47mQiuqory7Ltd3oe473fZPL3flyV8iuZGiyOdG7DK0tP7z4jisrH6EHkQtvtVjZI3C9ocPlxB2LWrw7Ovi70RL27vaHT2unkrJnPOgnmOCbZL+ywzDG07aZ9RoVEvVkIzicTXUUyHU59M1WxWgHgVkcrXwc8dSkoyXJbXc+BjcTiXPGwjbwGh5k+Sw2++HyVA7rdw1PM7eSgE0WaxXe+fwijNrzp094/uqN2IgpzwtjAX5gAVJyAGZPRW9g7Ok96bT3Af8AyI+Q81aXfdTIR3RVx1cdT9hwCz2m1NjbieaD58ANpVGzsp0VHbLPccYAAaAANAMgqy8L9azuso52n6Qemp4DzUV1rmtT/VwtNDlQamu8jTkPiui9kPRcyKklp7z9jNg5/YeexYanPEfJ3KnGnmpv2/ZqXZnsFPbnesmJbHtcdSNwH0HwXXbl7Pw2VmCFgG87TzP0VgxgAAAAAyAGQA3L0rxgomU6jnvt2CIiuZhERAEREAREQBERAEREAREQBERAEREBUdoey0FsZhlbn7Lxk4ddo4LkHaLsVabvfjZV0ex7RXLc4fvhvXdl5kjDgQ4Ag5EEVB6KkoKX5NadVwxx2OC3ffjX0a+jXf0nkdh4H4q0Wwdr/RU19ZLJRrtTGdDy3clz1tvmszjHKw1GWF1QR12jh8lTW44n5NPpRqZp+DYkUexWjExhOrgDlkM9yp7/AL5kjOBjS0e/tPLdz+Su5pK5lClKctKJt53FHNU+F/vD6jb81rk92zRuDC0ur4S0VB/fGi83VNKJKxuoXHPEe6eddfmt3HFRCeotWo/Tdm7lHd/Zz2pu8fcHhHM+1y05q8ApkF4tFoaxuJ5AH7yG88FRWi85J3YIWkA7vEeZHhHAeexTKaiVp0nLbYnXjfjY6tZRzv6RzO08B8F77PdjrRb34nVDNrnZADcBs5DP5raux/osphktXMM0893z5LpUEDWNDWANaNABQBU0ueZeDV1I08U9+/6Krs92VhsbAI297a8jM7+Q/ZqrlEWxzN3CIiAIiIAiIgCIiAIiIAiIgCIiAIiIAiIgCIiAIiIAqftB2VgtjaSMGIeF9BUbq+8OBVwiBOxyi+ez0lmNHtqw5Bw8J3D9J4FaR2gnPrA1wIaB3SRka0rntHPNfouaFr2lrgHNORBFQei0ntF2ByLoAHDUxuzpTa0nXkc+OxQ1dFoy0u9jlVhul0lPYZvpm7kPrpzVlbr4bF3WnG4ZUJ05n6a8l9v50oLY2VBcXBwAo7KmVfZ1zWw9j/Rc59JLT3W6hu09D8z0G1Y5vpj5OhaWtU9uEv8Avk1m5OzVpt8gNDTa45NAO7YB8+K6/wBmOxUNjaMIDpNriNvDdz1+SurHYmRMDI2hrRsHz4niVnWkYKOeTKpVc8bLsERFcyCIiAIiIAiIgCIiAIiIAiIgCIiAIiIAiIgCIiAIiIAiIgCIiAIiICivCyMNtgJY0ktfUloJOEDD5bFeBfUQBERAEREAREQBERAEREAREQBERAEREB//2Q=="/>
          <p:cNvSpPr>
            <a:spLocks noChangeAspect="1" noChangeArrowheads="1"/>
          </p:cNvSpPr>
          <p:nvPr/>
        </p:nvSpPr>
        <p:spPr bwMode="auto">
          <a:xfrm>
            <a:off x="765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72713" name="AutoShape 9" descr="data:image/jpeg;base64,/9j/4AAQSkZJRgABAQAAAQABAAD/2wCEAAkGBhQSERUUEhMWFRUWFxgXFxgYFxgVGBgYFRQVFRQWHxkXHCYfFxkjGRQVHy8gIygpLCwsFx4xNTAqNSYrLCkBCQoKDgwOGg8PGiwlHyQsLCwsKi4uLCwwKSwpLCksKSwpLCkpLCwpLCwsLCwsLCkpLCwpLCkpLCw1LCwsLCwpLP/AABEIAMIBAwMBIgACEQEDEQH/xAAcAAEAAgMBAQEAAAAAAAAAAAAABAUDBgcCAQj/xABCEAABAwEFBQQIBAUDAwUAAAABAAIDEQQFEiExQVFhcYEGIjKRBxNCUqGxwdEUI2LwM5Ki4fEkcoIVU7I0Q8LS4v/EABkBAQADAQEAAAAAAAAAAAAAAAABAgMEBf/EACwRAAIBAwMDAwQCAwEAAAAAAAABAgMRIRIxQSJRkWGBoRNCcdEywXLh8AT/2gAMAwEAAhEDEQA/AO4oiIAiIgCIiAIixWq1NjY57zha0EuJ0AGpQGVFol7+mWwQ+Fz5TswtLR5vofIFateHpstDx/p7OyNp0dIS888qDzCWK6kdkUG8L8ggH500cf8AucAfKtSuDW/tZb7R/Etbw0+zH3B/TQFVQu5pNXVcd7iT/ZVcki2WdjvL0xWGOojMk7t0bDTzdT5Fa1eXpltDqiGzxxD3nkyH+mg+a0qOzgaCiythVfqLsHB9y6b6V7cAR61jq6H1TajloPMFUl49rLVP/FnkcN2Ihv8AK2jfgvrrA07Fgfc59k+aupxM3CRPu3t5bYPBaHkbnn1g8pK06UW1Xb6aZRlPCx/FhMZ8jiB+C0dt1AeI1Xv8O1ugRziSoTOw3T6UrHMQHOdCT/3QA3+cEtHWi2uzWtkjcUb2vbva4OHmF+cCxfYJHRuxRucx29ri0+bSCqazTSz9JouGXf6Q7dDT871gGyVof/Vk7+pbJYPTNSgtFn5uif8A/B9P/JWUkyHg6eipOznbCz20H1BfVoq4Ojc2ldO9TDXXIHYVdqwCIiAIiIAiIgCIiAIiIAiIgCIiAIiIAoN+x4rNONaxSDzY4KcsNqszZGlrxVp1BQH5Qk7QubI5r2Bwa4gey4UOWas7NfbJanEQQKnHzAHe25kDM7VsfaZ8JtM0U0DJGske1rhk8NDjh72pyptCoT2VgfjFnmLC9uEMl31DsnDP2eKtZnOpQeOTJgGoy4tOXw+y9Nc7YQ74HzC161XDbLLngeG+8w429aaf8gFYXFeDpmux0JaRQgUOdd3JRZPdFrOOUy1baRtBHPTzCkxuB0NVVi8GYzHjo4GlHDUnSh26rMWbaUO8f2+yo6aexZVWt0WjVkaqyO0OGhDhx+4+qkMvEe0C34jzCydOSNVUizPIsJYsb7fXwtPM90fdYXPcdXU4Ny+OqlU5MOrFGWQgakBYTNuBPE5D4o2ID95+ZXui1VNcmLrPgxYHHU05fcr62EDZ9fmvbnAamijvtzdlXcldJIzblI3Tsx27Njbh/CREECr2FzJHU0LnOxYjruHJbtd/pUscmUhfCf1sqP5mVHnRcdbbXBoNKADPFkBxqDn1AVXbL/jHtF53MFG+f+UNE2tj9O2C9IpxWGVkg/Q4O+RyUpcy9Bzg+zzS4Q0uc0ZZ5NDtvVdNVTRO6CIiEhERAEREAREQBERAEREAREQBeJmktIaQDsJGKnSoqva8vdQEgV4CmfnkgOHdqbui/GTMfJglDu8aUY4uaHVA9nIjaqG2XNIwjIPFdWnFlhcK012rY+29zySWyV4FCcJLHOBeO40DPQ1pl9VrDbRLA4AFzDUVB0NSBocitDzprqyvc9WW85I/C8gDYcx5HRZIHete4kNBIqS1jW1odtBU67VIF8MkyniBPvNyP76rzZhGJD6ouIwnxADaNv8AZSVTa2eDX7dcv+oxh2Ye0kcsOnQLPf0z2RYmEghwqRsFDrw01Uy2E4zUUOVRrsCup7zfG3ukEVoQcxmCosaxqu/VwaHZ+0zv/cYHcR3T9vkrax3rHJXC6hAqQ4UoN9eo2qwtFlsdo/iQ+qd78eXUgCn9J5qCOxRAkNnlEwLHNAIwEEkEZnI6cFWzRveEtiUH7x1Gf916Eg3hajLHaLKaOEkXMd08vZPRTrD2gL3NZIxrsRAqMjmaafaiag6bLqS2tGmZ4fdePWyO0GEKJed4CAhrWAkitToMyNOiqvXz2h2FuN591gNPIbOaXEY3Le0yxxjFI8uzpl3s6Vpwy5Ksn7SnSJgaN5zP2HxVxB2KeYm+veIWhxcdHuoWtAGRoDkd/JWFmsljs/8ACi9a8e3JnnvFRQdG9Us2S5Qj/JmuQXXaLVEygLqvccTiGtphYBmdla6VVtZ+xMMWdqmxH3I/qdfg1WFtviSQULqA7G5DWnMrxZLokk0bQbzkPueinSjF128QR2P0b3O2KyMfESyOQYxHQZeyCXEkk0A2rblr/YqrbJFGWPGBjRidTC7IZtzrTbp1WwKrOuOwREUEhERAEREAREQBERAEREAREQBfCaL6iA4p6R8TraZojibgaMbARQtxCh26Uz0WvMv11AJWiVtRrkdRnkM1ufpTt0kVsjLMgYsxkQ4h7s99aEDfktPktcE38Rvqjte2tNa6D6rRbHBLE3ZnsWKCX+E/1bvdfp0/yV4gsD4pKPpmDQggjZ1HVfLRcLwMUZEjeGvlt6FR7vaRLQihoa1yOikzeHlHi3uBeSDUED5UVw+zwlnfcWVIzAFK7CclU3mPzDyCsp7BI+M4Ri0I0GmuuqEx3dskebs++mKMtkbwOf2+KgxhzHHVrgDvaRl5o174nZFzHdQfLarCz31iqJmiQUPCmW7RCvS32McN/wAgGF4bI06hwrX79QVCtVisj3NfHC6OQOB7rgGVB93MEcg1Wn4CCX+FJgd7rv7/AEJUWa55IyC5tWgjvDMajXaOqGilUisO6I8lig9aDaGOfQAUDqN35gUJ139FNdfmFuGCNsTeAHyAp814msD5ZDgbUZCvs6DapH/SYos55Kn3W/up+CDVUeOCtkc+QiuJ7jXeTqp0FwOpilcI28SCfsPNfZ74DQBCwMFNdDqdgyPWqg/mTO9p586fQBCnSn3ZPfa4Yaeqbjd7zhUanSufkolqvSWXIk5+y3KvlmeqlC5wyhnfhG4Z16/2XsXsxndgjArlidrnlzPU9EJd+Xb0O6XD/wCmiHd7sbG904h3Wga78lYKLd9jjjaPVtDQeBBPOuZ6qUsj0UEREJCIiAIiIAiIgCIiAIiIAiIgCIiA5d6TnR2eWKkQLZA/GCDSoLKEVy9o/wBlo81ghmBELi15B7jtNN5OXmV0H0oxRtMRmc54cXADKseQNRSlAafDaue2q5gWl0Lw9u4kA8uJ4ZFaLY4qt9T5MMkM0Die83PUZtP0PIrLHeL5ZG4yMq6AD2Tt1SC+JYu6/vDa19a+Zz86r7+JidI0xxlh255aH2f8KTHHD9iLeTKP1Jy28SVOmtZayrS5pGHPStaab1DvOuMVpps3VNFax24MizY1wo2oyrQ0Qlbsix39iGGZgkG+gB+3lReo7BFKT6l2E0OTjvGwar7+Ds838N3q3e6dPI/Q9FEtF2SRE4hlQ0Iz2eYQl6ucox2u65I/E003jMeY06rHFK4loLiQCKAkkDNSbJfkrNuIbnZ/HVZJ7dHI5uGLC8kVINBruAofghS0eGR7bKWyuLSQcswSNg3LzZbukl8LSR7xyHmdVKFrjZI7HHjNcjXgPZOS82u/pH5N7g3DXz+1EFo7tkh93xQ09c7EaeFpodSdNSM94Xie/wAgYYWiNvIV8tB8Vgs11PkI2ZDN2u+tNTrr8VLLLPBr+a8dQPoPiUL54wiFFYJZnVzOnecctBt29FaXfdkLJY2Ofjkc9jQBoC5wANBuJ2noq613nJI6jRTYA3U8yMyrHs7cTxPE54GUjSGbXEOBw8K0QRSv0q/qd0sUDmNo95kO+gb8B9VIWGyOJYMTMBp4QQacKjJZlkeiEREAREQBERAEREAREQBERAEREAREQGg+lGyYo4zM9oj9ZRlBRzXFrtSa1FAdw0XM5rpliOOM4hsczWnLd5hdT9J1jMsADg1rQ9pElQTizAbQ0oDXeVyuSGaz8WV4lh5jZ1otFscdZdV2vcyQX22RobaGB2Q7wFCMhXLZ0pyXl1nia9hikxVPhINR1p86LIy1QTgesb6t9PEMh5/fzWKS6HRPa6oc3EMxlt3faqkyld+pgvR1XDIjKmfPXlmrKCCN0QxuLatbnkBspnzVfexBcORH1+qmwWB0kPdOrW5EimVDz80Iju7Ea1XA9oq2kjf06+W3pVY7Beb4iaZ5GocNw36jReWSzWc0zbwObT9DzCmx3jHMfzm4TQ5tHDOpzd9EIVr4wz7+Is83jb6p28aedKeYWGe6TE5rg9rmkimYBOe7b0qvU9wGmKFwkbzFfPQ/BQIIi2VocCDiGRFDqhMr/cvcmsuwyyOOJrQDnU97ID2dR1os/r7PB4B6x+/WnXQdFWWiIulcGgk10Gan2e4aDFM4MG6o+eg6VQRv9q9yPbLwkmIbyIa0bwOpWez3DQYpnBjd1RXz0HxXqa9WRGkDeZIyOWX6j1NOCjRWaa0GpqR7xyaOX9kGL92SZL1bFUQtHFxH11I5qd2R9Y+2wzSucGNcSXU07rqYQRQ500ChCOGAnGMb9aZEeWzqr7sFeL5rwjrhDGhxodPDQZ7XZ5aKGXj/ACSk/Y7HDKHNDm5g6ZU+a9oizO8IiIAiIgCIiAIiIAiIgCIvMkgaCXEADMkmgA312ID0i02/PSnZIKiMmd42R0wV4yHL+XEtGvLt7b7ZURn1EZ/7fdy4yHvH/jTks3USwsm0aEmrvC9Tqt9dq7NZB+fM1rtjB3nn/g2p66LQL39L0shLLFDh/W8Yncwxvdb1J5LVbP2eFayOLyczqATxOp+CtIoWtFGgAbgKKOuXoWvShtl/BX2iz2q01daJy4nQOOKmewDusH+3yUL8VPB3X1LeOYpuDiDTl8FdWyymSNzQQDs5ggjTkqf/AKjLF3Jm4gfeFcuejv3mt4R0qx5//plqnqePwfWWWCcfln1b8+6dtCQctuY2eSiSWB8T24xliFCMxrv2clJF1RytJgfmCatOVDWvMZniOKx+tmDmskLqAjI+13gAK+0K89CrnNJcte6PN7jNvX6LPFj9VVtcmihbWooeHBYL2jAII21+nkpVkvB0cQpsbXMd050pzQhbsx2e/wA0wzNEjelfLQ/Bexd0cpJgNMjUOOWY2DxfCnFe/wATBP4x6t+/SvXQ9VFnut8Tu6cWRILfEMtaDMcxkhOfyjA5ksDvaZxGh+hWc3s+VzGuw0qNBn57OlF7st/uAwygSN27/sUkMBewxYgSdKd0eeYPKoQr/i/Yxi9XxOeG4aVOoz89T1qvEdnltBrmf1HJo5fYLNA+APeZA4uBNBSrdeGvVLVfb392IYRoKZuPlp0QnFup+xmNnigP5vfdsAoRl+nZ1qFilvaSVwbGC0bm5mnE7vJILoBJdK4NAzIrR3M10+KyvvdkfdgaP9xH7J6oW/OF8mOzXUxoxTPA/SDnyO2vALPHf2A/kNa0Nz7zah2emEb/AN0UeG6pJTjlcWje7WnI+Ec1LifAA5rGhwFKuOm2mZzPRQ1ctBuLTSt/Zulx+l5lGstUPq9gfF3mZfo8TRyxLfbsviG0NxwSskbtwmtOBGrTwK4ybCx7AHNBy5EdRmoJuV8bg+zyuY4aUcWuHJzVzPXF918nqR+nNZw/g/QCLj11elK12YhtqjEzd57j/wCZowu8uq324vSBY7VQNlwPPsSdx1dwNcLuhKmNSLwJUZRzx3RsiIi0MQiIgCIiAIiICDftsMVmmkaQHMje5uIVGINOEEVFamgXBbff89sP+omc81yYThZ0YKNr8ea/Q5FVofa/0Wxz1ks1I5NS3Rjv/qfgs5p3uvBrTkrOLxfnscss5DXA4A6mwiv7K2WGTE0GhHAqgtAmsrzHaIyHDfrwz9oK8scuJgIIPFtacs86q0ZRexm6dSD6srhmZERWIMFu/hvpl3T8lSwX4S3DK0SN3nXrv56qXfV0PlzZIRT2D4D9jzr0WuSF0bsMjS08fnxCsmc9aMnmJdNueoMlneDnWgJBBoMgTnXnRfJ70koI3gVGZq3vZCo1yBpt4qDdLXmRxjrkQSQQBTCMjXLOlFsTgJGUmDS6hzbXKopqdNeIVzBJvbBrDrS5+TjWmny2K8sFpYyLvAOoDUZEjPMZ5bR5qvtF1uYThBdXSniA3U2niP8AHyxOiDsMhcBTCCD3c/FWmevTIKFgu49bt2Jz7pjmGKB1Dtaf3VvxCi2eaWzuIIoKE0ObTQagj6LLaLkc3vwuxDUUPe6Ea9Est7VJE7S8UOuygz7uhPHVSZPDzh/Bm/EQWjxj1b9+leuh6qO+6nRSNJILa5HbofZ18qrNLcrJBigeD+kn4V1HVQbPZ3MlaHgg8d1DpvHJBK/3L3JFnugyuc4uAbV24nInZs6rO+8IoQWwtDne9/8ArbyGSro7G+R7gwbTU6DXaVZssEUFDKcTtg+zdvMoI3thW9SN+FltDquNG1NCcgM9g2/vNSaw2fId+TPjTI9G/NRn2uSVxbEC0bQDlrqToOlOqzNu6KEYpnVOwD6DU8zkhK7ryzBHDLaP0srxDeg2qdFdkVCxpLnAgl1dDnSuzfkon4qafusqG78hluLgPgB5q1u2wCJpGKpJz503bFDL04pvb3M8TKAAmvH/AAvaIsztPjmAihAI3HMKrtfZ6N3h7h82+RVqsFrtrYxV5puG08htVZRi11GkJzi+kwXb2it9hpgkL4x7LqyMpyPeYORAXS+wvbj/AKgHgwmN0YbiIcHMOLFSmh9k5U6rldjstpvB/q4WEM27qb3Hby0XWexnYpthaTjLpHgY8yG5aZbaVOZ37FlC9+nY3qtaepLV6f2bMiItzkCIiAIiIAiIgKy/ezsNrjwTMB3O0c3iCuSdo+w1pu9xkiJki94CtBue36/FduXxzQRQ5gqkoKRpCo4Y47HB7vvpsmR7r92w8j9NeasVs/a/0WRzVkstI5NSz2HcvdPwXPBbJrK8xWhjsss/EOp8QVdbjiXk0dOM80/H6LxYrTZGSNwvaHDj8wdhX2C0NeMTSCOHy4Hgsi1OfY1e2dn5IjjgJcB7PtDl7371WS7u0I0kFDpX7gZ1WyKDeFzslzPdf7w16+8FKdijimfY7T3cQcA3YahoPU6+exV5hs8r6esAfwFK8KmgP7zVReF2vhzcKt2Ob4c9/un95qAx1XDnop1BrBsb7PNZjVpq3bTNvUbOfxWVlsjnP5tIzSgI21FPEdnCnVRbDfT48j3m7jqOR+6kuskdoNYu4dtcq/8AEfPIc1c4otP+PgxWi6ZYTijJI3t1pxG7zXmK8nyvaHmoFcgAM6HPmvTLRNZiA4VbsBzaeR2fvJY7dejXODmRhrhqTtyoRQZHnqhCSvZY9D5HecrasYdpAFKkZ7FJs9zH+JO6m0iufV2xYbFezY2n8sY/errz2jkFkZY5bQcTzhbsy+TfqfigjZ+p9depH5cAqNhw58aAa8yKr0y6cjJO+m3M16E7eQ80/HsgBaxoLtrgag8zr0GXFVVptbnmrzX5DkNiBtc5ZYWi+zhwxgNA2jLyHs/NSrgtLcJaXDHiJoTmagZ566KkslkfMaRjLa4+Efc8B8Fsd3XMyLPxP9469B7IVGzoownfVInosNqtbY21eaDZvPADaqmMz21/q4WGhyoNv+4j5DLespTUccndCk5Z2XczW+/Q3uxd92ldWg9PEeSuey3o5mtbhNaSWsO/xOG4DYPhz0W3dkfRpFZgHzgSSbtWt+/y5rdwFVQcsy8F3UUMU/PP+iHdl0xWdgZEwNaN2p4k7VMRFqc4REQBERAEREAREQBERAFVX/2agtjMMzKnY4ZObyP0VqiEp22OG9ouxFpu9xkjJfF74Fctgc398FHu6+2yUa7uv+B5H6H4rvD2AgggEHIg5grnva/0VMlrJZKMfqYz4XctxWOlxzHwdCqRqYqb9/2a2ioW26azPMU7HZZUPiHInxDgfNXNntLXtxMII/eRGwq8ZqRnOlKH47mQiuqory7Ltd3oe473fZPL3flyV8iuZGiyOdG7DK0tP7z4jisrH6EHkQtvtVjZI3C9ocPlxB2LWrw7Ovi70RL27vaHT2unkrJnPOgnmOCbZL+ywzDG07aZ9RoVEvVkIzicTXUUyHU59M1WxWgHgVkcrXwc8dSkoyXJbXc+BjcTiXPGwjbwGh5k+Sw2++HyVA7rdw1PM7eSgE0WaxXe+fwijNrzp094/uqN2IgpzwtjAX5gAVJyAGZPRW9g7Ok96bT3Af8AyI+Q81aXfdTIR3RVx1cdT9hwCz2m1NjbieaD58ANpVGzsp0VHbLPccYAAaAANAMgqy8L9azuso52n6Qemp4DzUV1rmtT/VwtNDlQamu8jTkPiui9kPRcyKklp7z9jNg5/YeexYanPEfJ3KnGnmpv2/ZqXZnsFPbnesmJbHtcdSNwH0HwXXbl7Pw2VmCFgG87TzP0VgxgAAAAAyAGQA3L0rxgomU6jnvt2CIiuZhERAEREAREQBERAEREAREQBERAEREBUdoey0FsZhlbn7Lxk4ddo4LkHaLsVabvfjZV0ex7RXLc4fvhvXdl5kjDgQ4Ag5EEVB6KkoKX5NadVwxx2OC3ffjX0a+jXf0nkdh4H4q0Wwdr/RU19ZLJRrtTGdDy3clz1tvmszjHKw1GWF1QR12jh8lTW44n5NPpRqZp+DYkUexWjExhOrgDlkM9yp7/AL5kjOBjS0e/tPLdz+Su5pK5lClKctKJt53FHNU+F/vD6jb81rk92zRuDC0ur4S0VB/fGi83VNKJKxuoXHPEe6eddfmt3HFRCeotWo/Tdm7lHd/Zz2pu8fcHhHM+1y05q8ApkF4tFoaxuJ5AH7yG88FRWi85J3YIWkA7vEeZHhHAeexTKaiVp0nLbYnXjfjY6tZRzv6RzO08B8F77PdjrRb34nVDNrnZADcBs5DP5raux/osphktXMM0893z5LpUEDWNDWANaNABQBU0ueZeDV1I08U9+/6Krs92VhsbAI297a8jM7+Q/ZqrlEWxzN3CIiAIiIAiIgCIiAIiIAiIgCIiAIiIAiIgCIiAIiIAqftB2VgtjaSMGIeF9BUbq+8OBVwiBOxyi+ez0lmNHtqw5Bw8J3D9J4FaR2gnPrA1wIaB3SRka0rntHPNfouaFr2lrgHNORBFQei0ntF2ByLoAHDUxuzpTa0nXkc+OxQ1dFoy0u9jlVhul0lPYZvpm7kPrpzVlbr4bF3WnG4ZUJ05n6a8l9v50oLY2VBcXBwAo7KmVfZ1zWw9j/Rc59JLT3W6hu09D8z0G1Y5vpj5OhaWtU9uEv8Avk1m5OzVpt8gNDTa45NAO7YB8+K6/wBmOxUNjaMIDpNriNvDdz1+SurHYmRMDI2hrRsHz4niVnWkYKOeTKpVc8bLsERFcyCIiAIiIAiIgCIiAIiIAiIgCIiAIiIAiIgCIiAIiIAiIgCIiAIiICivCyMNtgJY0ktfUloJOEDD5bFeBfUQBERAEREAREQBERAEREAREQBERAEREB//2Q=="/>
          <p:cNvSpPr>
            <a:spLocks noChangeAspect="1" noChangeArrowheads="1"/>
          </p:cNvSpPr>
          <p:nvPr/>
        </p:nvSpPr>
        <p:spPr bwMode="auto">
          <a:xfrm>
            <a:off x="91757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7" name="Title 6"/>
          <p:cNvSpPr>
            <a:spLocks noGrp="1"/>
          </p:cNvSpPr>
          <p:nvPr>
            <p:ph type="title"/>
          </p:nvPr>
        </p:nvSpPr>
        <p:spPr/>
        <p:txBody>
          <a:bodyPr>
            <a:normAutofit fontScale="90000"/>
          </a:bodyPr>
          <a:lstStyle/>
          <a:p>
            <a:r>
              <a:rPr lang="en-US" sz="3600" dirty="0" smtClean="0"/>
              <a:t>Quantifying Risk - Pop Quiz 2</a:t>
            </a:r>
            <a:br>
              <a:rPr lang="en-US" sz="3600" dirty="0" smtClean="0"/>
            </a:br>
            <a:endParaRPr lang="en-US" sz="3600" dirty="0"/>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8013" r="8351"/>
          <a:stretch/>
        </p:blipFill>
        <p:spPr>
          <a:xfrm>
            <a:off x="-13138" y="2952982"/>
            <a:ext cx="3594538" cy="3219218"/>
          </a:xfrm>
          <a:prstGeom prst="rect">
            <a:avLst/>
          </a:prstGeom>
        </p:spPr>
      </p:pic>
      <p:graphicFrame>
        <p:nvGraphicFramePr>
          <p:cNvPr id="12" name="Content Placeholder 11"/>
          <p:cNvGraphicFramePr>
            <a:graphicFrameLocks noGrp="1"/>
          </p:cNvGraphicFramePr>
          <p:nvPr>
            <p:ph sz="half" idx="1"/>
            <p:extLst>
              <p:ext uri="{D42A27DB-BD31-4B8C-83A1-F6EECF244321}">
                <p14:modId xmlns:p14="http://schemas.microsoft.com/office/powerpoint/2010/main" val="817826525"/>
              </p:ext>
            </p:extLst>
          </p:nvPr>
        </p:nvGraphicFramePr>
        <p:xfrm>
          <a:off x="3124200" y="1676400"/>
          <a:ext cx="5791200" cy="1889316"/>
        </p:xfrm>
        <a:graphic>
          <a:graphicData uri="http://schemas.openxmlformats.org/drawingml/2006/table">
            <a:tbl>
              <a:tblPr firstRow="1" bandRow="1">
                <a:tableStyleId>{5DA37D80-6434-44D0-A028-1B22A696006F}</a:tableStyleId>
              </a:tblPr>
              <a:tblGrid>
                <a:gridCol w="1600200"/>
                <a:gridCol w="2260600"/>
                <a:gridCol w="1930400"/>
              </a:tblGrid>
              <a:tr h="492973">
                <a:tc>
                  <a:txBody>
                    <a:bodyPr/>
                    <a:lstStyle/>
                    <a:p>
                      <a:endParaRPr lang="en-US" sz="2400" b="1" dirty="0">
                        <a:solidFill>
                          <a:schemeClr val="tx1">
                            <a:lumMod val="50000"/>
                          </a:schemeClr>
                        </a:solidFill>
                      </a:endParaRPr>
                    </a:p>
                  </a:txBody>
                  <a:tcPr/>
                </a:tc>
                <a:tc>
                  <a:txBody>
                    <a:bodyPr/>
                    <a:lstStyle/>
                    <a:p>
                      <a:r>
                        <a:rPr lang="en-US" sz="2400" dirty="0" smtClean="0">
                          <a:solidFill>
                            <a:schemeClr val="tx1">
                              <a:lumMod val="50000"/>
                            </a:schemeClr>
                          </a:solidFill>
                        </a:rPr>
                        <a:t>Policy 1</a:t>
                      </a:r>
                      <a:endParaRPr lang="en-US" sz="2400" dirty="0">
                        <a:solidFill>
                          <a:schemeClr val="tx1">
                            <a:lumMod val="50000"/>
                          </a:schemeClr>
                        </a:solidFill>
                      </a:endParaRPr>
                    </a:p>
                  </a:txBody>
                  <a:tcPr/>
                </a:tc>
                <a:tc>
                  <a:txBody>
                    <a:bodyPr/>
                    <a:lstStyle/>
                    <a:p>
                      <a:r>
                        <a:rPr lang="en-US" sz="2400" dirty="0" smtClean="0">
                          <a:solidFill>
                            <a:schemeClr val="tx1">
                              <a:lumMod val="50000"/>
                            </a:schemeClr>
                          </a:solidFill>
                        </a:rPr>
                        <a:t>Policy 2</a:t>
                      </a:r>
                      <a:endParaRPr lang="en-US" sz="2400" dirty="0">
                        <a:solidFill>
                          <a:schemeClr val="tx1">
                            <a:lumMod val="50000"/>
                          </a:schemeClr>
                        </a:solidFill>
                      </a:endParaRPr>
                    </a:p>
                  </a:txBody>
                  <a:tcPr/>
                </a:tc>
              </a:tr>
              <a:tr h="650027">
                <a:tc>
                  <a:txBody>
                    <a:bodyPr/>
                    <a:lstStyle/>
                    <a:p>
                      <a:r>
                        <a:rPr lang="en-US" sz="2400" b="1" dirty="0" smtClean="0">
                          <a:solidFill>
                            <a:schemeClr val="tx1">
                              <a:lumMod val="50000"/>
                            </a:schemeClr>
                          </a:solidFill>
                        </a:rPr>
                        <a:t>Location</a:t>
                      </a:r>
                      <a:endParaRPr lang="en-US" sz="2400" b="1" dirty="0">
                        <a:solidFill>
                          <a:schemeClr val="tx1">
                            <a:lumMod val="50000"/>
                          </a:schemeClr>
                        </a:solidFill>
                      </a:endParaRPr>
                    </a:p>
                  </a:txBody>
                  <a:tcPr/>
                </a:tc>
                <a:tc>
                  <a:txBody>
                    <a:bodyPr/>
                    <a:lstStyle/>
                    <a:p>
                      <a:r>
                        <a:rPr lang="en-US" sz="2400" dirty="0" smtClean="0">
                          <a:solidFill>
                            <a:schemeClr val="tx1">
                              <a:lumMod val="50000"/>
                            </a:schemeClr>
                          </a:solidFill>
                        </a:rPr>
                        <a:t>San</a:t>
                      </a:r>
                      <a:r>
                        <a:rPr lang="en-US" sz="2400" baseline="0" dirty="0" smtClean="0">
                          <a:solidFill>
                            <a:schemeClr val="tx1">
                              <a:lumMod val="50000"/>
                            </a:schemeClr>
                          </a:solidFill>
                        </a:rPr>
                        <a:t> Francisco, CA</a:t>
                      </a:r>
                      <a:endParaRPr lang="en-US" sz="2400" dirty="0">
                        <a:solidFill>
                          <a:schemeClr val="tx1">
                            <a:lumMod val="50000"/>
                          </a:schemeClr>
                        </a:solidFill>
                      </a:endParaRPr>
                    </a:p>
                  </a:txBody>
                  <a:tcPr/>
                </a:tc>
                <a:tc>
                  <a:txBody>
                    <a:bodyPr/>
                    <a:lstStyle/>
                    <a:p>
                      <a:r>
                        <a:rPr lang="en-US" sz="2400" dirty="0" smtClean="0">
                          <a:solidFill>
                            <a:schemeClr val="tx1">
                              <a:lumMod val="50000"/>
                            </a:schemeClr>
                          </a:solidFill>
                        </a:rPr>
                        <a:t>Los Angeles, CA</a:t>
                      </a:r>
                      <a:endParaRPr lang="en-US" sz="2400" dirty="0">
                        <a:solidFill>
                          <a:schemeClr val="tx1">
                            <a:lumMod val="50000"/>
                          </a:schemeClr>
                        </a:solidFill>
                      </a:endParaRPr>
                    </a:p>
                  </a:txBody>
                  <a:tcPr/>
                </a:tc>
              </a:tr>
              <a:tr h="573383">
                <a:tc>
                  <a:txBody>
                    <a:bodyPr/>
                    <a:lstStyle/>
                    <a:p>
                      <a:r>
                        <a:rPr lang="en-US" sz="2400" b="1" dirty="0" smtClean="0">
                          <a:solidFill>
                            <a:schemeClr val="tx1">
                              <a:lumMod val="50000"/>
                            </a:schemeClr>
                          </a:solidFill>
                        </a:rPr>
                        <a:t>Value</a:t>
                      </a:r>
                      <a:endParaRPr lang="en-US" sz="2400" b="1" dirty="0">
                        <a:solidFill>
                          <a:schemeClr val="tx1">
                            <a:lumMod val="50000"/>
                          </a:schemeClr>
                        </a:solidFill>
                      </a:endParaRPr>
                    </a:p>
                  </a:txBody>
                  <a:tcPr/>
                </a:tc>
                <a:tc>
                  <a:txBody>
                    <a:bodyPr/>
                    <a:lstStyle/>
                    <a:p>
                      <a:r>
                        <a:rPr lang="en-US" sz="2400" dirty="0" smtClean="0">
                          <a:solidFill>
                            <a:schemeClr val="tx1">
                              <a:lumMod val="50000"/>
                            </a:schemeClr>
                          </a:solidFill>
                        </a:rPr>
                        <a:t>$500M</a:t>
                      </a:r>
                      <a:endParaRPr lang="en-US" sz="2400" dirty="0">
                        <a:solidFill>
                          <a:schemeClr val="tx1">
                            <a:lumMod val="50000"/>
                          </a:schemeClr>
                        </a:solidFill>
                      </a:endParaRPr>
                    </a:p>
                  </a:txBody>
                  <a:tcPr/>
                </a:tc>
                <a:tc>
                  <a:txBody>
                    <a:bodyPr/>
                    <a:lstStyle/>
                    <a:p>
                      <a:r>
                        <a:rPr lang="en-US" sz="2400" dirty="0" smtClean="0">
                          <a:solidFill>
                            <a:schemeClr val="tx1">
                              <a:lumMod val="50000"/>
                            </a:schemeClr>
                          </a:solidFill>
                        </a:rPr>
                        <a:t>$500M</a:t>
                      </a:r>
                      <a:endParaRPr lang="en-US" sz="2400" dirty="0">
                        <a:solidFill>
                          <a:schemeClr val="tx1">
                            <a:lumMod val="50000"/>
                          </a:schemeClr>
                        </a:solidFill>
                      </a:endParaRPr>
                    </a:p>
                  </a:txBody>
                  <a:tcPr/>
                </a:tc>
              </a:tr>
            </a:tbl>
          </a:graphicData>
        </a:graphic>
      </p:graphicFrame>
      <p:sp>
        <p:nvSpPr>
          <p:cNvPr id="14" name="Content Placeholder 13"/>
          <p:cNvSpPr>
            <a:spLocks noGrp="1"/>
          </p:cNvSpPr>
          <p:nvPr>
            <p:ph sz="half" idx="2"/>
          </p:nvPr>
        </p:nvSpPr>
        <p:spPr>
          <a:xfrm>
            <a:off x="3886200" y="4228986"/>
            <a:ext cx="5029200" cy="1066799"/>
          </a:xfrm>
        </p:spPr>
        <p:txBody>
          <a:bodyPr/>
          <a:lstStyle/>
          <a:p>
            <a:pPr marL="18288" indent="0" algn="ctr">
              <a:spcBef>
                <a:spcPts val="0"/>
              </a:spcBef>
              <a:buNone/>
            </a:pPr>
            <a:r>
              <a:rPr lang="en-US" b="1" i="1" dirty="0" smtClean="0"/>
              <a:t>Which </a:t>
            </a:r>
            <a:r>
              <a:rPr lang="en-US" b="1" i="1" dirty="0"/>
              <a:t>location has more</a:t>
            </a:r>
          </a:p>
          <a:p>
            <a:pPr marL="18288" indent="0" algn="ctr">
              <a:spcBef>
                <a:spcPts val="0"/>
              </a:spcBef>
              <a:buNone/>
            </a:pPr>
            <a:r>
              <a:rPr lang="en-US" b="1" i="1" dirty="0"/>
              <a:t>earthquake risk?</a:t>
            </a:r>
          </a:p>
          <a:p>
            <a:pPr marL="109728" indent="0">
              <a:buNone/>
            </a:pPr>
            <a:endParaRPr lang="en-US" dirty="0"/>
          </a:p>
        </p:txBody>
      </p:sp>
      <p:sp>
        <p:nvSpPr>
          <p:cNvPr id="2" name="Slide Number Placeholder 1"/>
          <p:cNvSpPr>
            <a:spLocks noGrp="1"/>
          </p:cNvSpPr>
          <p:nvPr>
            <p:ph type="sldNum" sz="quarter" idx="12"/>
          </p:nvPr>
        </p:nvSpPr>
        <p:spPr/>
        <p:txBody>
          <a:bodyPr/>
          <a:lstStyle/>
          <a:p>
            <a:fld id="{0D9C4C27-3F92-447F-917C-AFF9186DA294}" type="slidenum">
              <a:rPr lang="en-US" smtClean="0"/>
              <a:pPr/>
              <a:t>40</a:t>
            </a:fld>
            <a:endParaRPr lang="en-US" dirty="0"/>
          </a:p>
        </p:txBody>
      </p:sp>
    </p:spTree>
    <p:extLst>
      <p:ext uri="{BB962C8B-B14F-4D97-AF65-F5344CB8AC3E}">
        <p14:creationId xmlns:p14="http://schemas.microsoft.com/office/powerpoint/2010/main" val="3305510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Line Callout 2 24"/>
          <p:cNvSpPr/>
          <p:nvPr/>
        </p:nvSpPr>
        <p:spPr>
          <a:xfrm>
            <a:off x="394138" y="4286251"/>
            <a:ext cx="5168462" cy="1352549"/>
          </a:xfrm>
          <a:prstGeom prst="wedgeRect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07" name="AutoShape 6" descr="data:image/jpeg;base64,/9j/4AAQSkZJRgABAQAAAQABAAD/2wCEAAkGBhESEBASEhIVERAVFhsUGBcUEBYYFxgdGBcfGhgWFxUXHCceGBwnJRsbHy8gLyc1MCwuHB8xNTwqNSYrLCkBCQoKBQUFDQUFDSkYEhgpKSkpKSkpKSkpKSkpKSkpKSkpKSkpKSkpKSkpKSkpKSkpKSkpKSkpKSkpKSkpKSkpKf/AABEIAHgAoAMBIgACEQEDEQH/xAAbAAEAAgMBAQAAAAAAAAAAAAAABQYDBAcBAv/EAEwQAAEDAgMEBAkGCggHAAAAAAEAAgMEEQUSIRMxQVEGIjJhBxVScYGRkqHCFCQlM0KTI1NjZIKipLHB0zVDVGJyo9HSFiZEZXOyw//EABQBAQAAAAAAAAAAAAAAAAAAAAD/xAAUEQEAAAAAAAAAAAAAAAAAAAAA/9oADAMBAAIRAxEAPwDuKIiAiXXgKD1ERAREQEREBERAREQEREBERAREQEREEZ0nnyUVY/yYJXeqMlYuh774dQnnTQn/ACmr46Z60M7fLyxfeSNZ8S0cJmy4K0+RSuHsMcP4ILQCvVC9DJc2G0DudNCf8pt1MgoPUREBERAREQEUF0n6bUWHtzVUzYyRdrB1pHf4WDX07lUZfCZiM4zUOEvEO8TVkohYRzym2nfmQdLRciPT3G79vBgfI+XNv5vrVIw+EnE4G56zCnSQ7zNRTNmaBzygnT9JB0xFX+i/TuhxAfNpg54F3Ru6sjfOw627xcKwICIiAiIghOlhvFA3y6qnHqma74VEQOy4HUd0VS31PkapfpELy4eznU5vYhkd/BQk7voisb+VqI/aqnD4kGzgz8mBj8lSyM+7a5vwqS6FTZsNoHc6aG/n2bQVEOflwasA4fK4/XPI0fvWXDX7PBpfyUVQz7p0jR/6oLYCvVB9CJi7DaEntCnja7ztYGu94KmwUHqIiAqJ066dyxStw/D2ibEpRe57FOy2sshOm7UA+c8AZ7pt0mbh9DPVOsSxtmNP2nu0Y3zX39wK4/R4c6z6eeUxzTx/LsWqT244j1mUjTwLri7e+2oFkDDaMB8s9O+OomYb1OL12sEbhvbSsdo8jcHa8LWBCzw4cysOeOlrMdf/AGmsnNPS34mNnk9yzRRNnbSyy02eJ3VwvCmmzS0f9VU8LfaJPPjdSVVT7eQwTibGaxlg6lpn7DD6blG9+gJG7W503BBFeIpOz4vwAHyDUnP5s2fevifCmUh2ktDV4Mf7Vh9SZ6fuMjODVN/8My3yeK8EB/FGY7XzZsm9Y4KYU0jYoxNgVW82ZHLJt8OqHH+rv2QT+ideKCBxWma7Z1FU9gzO/AYzQDKA/gKuJu48CdCO9X3oP06mM/i7Eg1lcG5opWkbOqZa4ewjQm2um/XcQQqnLCYTVSw0wimjH0lhZ1hniO+pphutbW43buHWjqjCg9sVJBI5zHMNZg9QT12FvWkonO56aDgQOegd9RVzwf8ASoYhQQ1BFpexK0fZkbo4W4A7wORCsaAi8PdvUFtcT/F0f30/8tB9YrrX4e3kJ5PZY1n/ANFCzN+Y1bPz/J7VYw/Epmhoat1U2eo2LQyJ8TWxOkcSZHscSS9ot9WB6VDT9ioZzxSIet8T0CoH0fWs/PXx+3Vj/clQ8jC69nHb1EX3lSR8aVB/B1LOeKRD1yQvSoP4Krj54nE32pYZP9UGeCfZ4TWW0MXytg9EsgYPeFJ9CnHxfStd2ombBx74SYif1FCVf1FdD5WIMj9EskTz7nFfdTM6OlxOFptIal0LO41eQtI8xlJ9CC5gr1VukwytpW7Gn2ElM3SITSSh7G8Irta7M1u4G97WHC6zbXE/xdH99P8Ay0FS8JkgqMSwehd9SHvrJgdxbCLi/MaPuqph0JrI6OJ+j8XrJKyoN9fk9OepETwby9K2emr6zxy4vbAJvFU+UNkkLctpbkEsBz79LW71G4K6p2mH5Gw3GDS7PrybruzHRv1ndu70Fhp6qSe08B2dZikrqameBrTUUB6z2DgbAu8728lvNZA2nyM2sWFRyGnhhpyRUYhMCQ9zntIcWlwcNCM2VznENFlC9HHVYlwrZNguMJeYLyS21LMx0Z9Zu03d63+jTqrPggYylLRh7zT5pZcpfaLaONmfWWJ05F+qCSHRd+WwwXCw219i6YfKCP8AybEtv6bd/FYH7AU8gc2R+F5xBWUdU4ukonGwbLG8kuDBdp3kZSHNOhChaXblwfOylEOxO0lY+9eKuxsAXWmE20sAwDLl0FwrLig/D1u2ABdg16sC2XOC7Je3G22t3AIIatklphI57jLW4O9rhIe1U0M29r/KIF9eBYDxKh8Xpvk7MSggI+YyxYvREcI5CNowW+wL7u9TdTcynado9HSZ78+F+++ZRM3bZm3noydp7PVv39lBYfB3WNixjE6dmkFVHHiMQ4DaAF9vPnHsrqC4x0Gv43wnn4mjzfD7sq7OgIiICpNQPnEreeJwn9nY/wDgrsqTUf0ll51kT/VQv/2oFUPnUjOeJQO/ZWv+FKo/PHx+ViED/VSB3740nH0sGc6iKT1UUw+Be1ItjcbOeSf2YKiO/wC5B5V3OImHy6uCb0NpXn98K+q2AnGY4rHI9rKx3K8AfFb1vhPoWWppicehP2BRuk/SZIYx7pirZsxfNYZrWvbW3K/JB9oiIOZ+EmFsGKYPWP8AqXufRSk7g2YENueXWf6lVcKnNIyglk7WF1cuH1Wn9TOepIR5OvvXVunfRcYhQT02ge4Zo3H7L26sPmvoe4lcipcUzNkqqiNz7MFDjFPbr2b1Y6wDiRbU8CDzugnqaCSmDY4mmSrweV8kbBq6ooZ9+TyiBp/iYBxW9npxA1we/wAVukNVSVkAzOopHEl0cjbHLHdzhci1nOY61gVCQSmE0sMtSIpox9GYlvhniO6mqDutawsd3D+9uy1oppnPdI/Aa2Q3kDo9th1S7y2nstJ53BHG+9BNDFZ9JvleCuIFhWEkSW3XyB1r920stO0MsEwErn0DnCavxCYZBUhlrQQCwuw2DOqMob1W5nOJWqaqQnaX6Nudv25dr57b7+lYvlzaqVpMr8eq2EFkMEeyw+F3B8rj1XW5kk8ggV21qmzEtMdVjD2QQxkdaGii1dK4fZu0ucRzc0cFFY1UCZuKzwAEVL4sGogD2mtI2jm826b/ADrbqKiWWWpiiqGT4jKzLXVw0pqGAaughcfTxuTcnXsxk2KMiZFVwMcKanBpMJhIu+eZ/Vkqy22tib7tTlGnELZ4PqJsmNYjKzWCjhiw6M8zGAHW82T9ZdRVY8HXRU4fQRQv1ncTLM697yP1drxto2/crOgIiICpU+mNMbzLJPVTVDFdVTKof8wQj8yMnsyOZ8aDyqH09C3nTiX2RLHf9cLYmpicehf9kUD/AFidoHueV9S0307FJ/2+Rv7Qz/Uq0bMXzWGa1r21tvtfkgbMXzWGa1r21tvtfkvpEQEREBc/6ddB5jOMSw7K2ua3LJE4DZ1TLWMbwdCbaa79NxAK6AiDgWFVDXiWCkiY9rnE1GDVrsjmPHadRyu3HiBvHLlnpsXbT3ggxCXDtLGixemMkQ7mS2Nmcl1PpV4P6HEADURfhR2ZWHLK226zxvHcbhVKs8HeLxN2dPiMdZBwixGnElu7OQ6/uQV7bP7WXowT+MzN9eW+/wBCx1GNNmAgnxJ1WNwosGpi1rv7plsOrzW8eg2LX/ozBSfK2Pw7vcpai8H2MSNyTV8NDAd8eHUwjJ7s4DbefVBU8VmZFHHBVxtpaYEGLCKR2aoncey6rlbqL6abzwGmt46D9B53ztxLEmtbUhoZT0zABHSxgdVobuzW9WvE6T3RXwdUOHnPDGXTntTSnPKb7+sezfuAurOgIiICIiAqvLB9ORP/ADCRv7RGf4q0L52YvmsM1rXtrblfkg82YvmsM1rXtrbfa/JfaIgIiICIiAiIgIiICIiAiIgIiICIiAiIgIiICIiAiIgIiICIiAiIgIiICIiD/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72708" name="AutoShape 8" descr="data:image/jpeg;base64,/9j/4AAQSkZJRgABAQAAAQABAAD/2wCEAAkGBhESEBASEhIVERAVFhsUGBcUEBYYFxgdGBcfGhgWFxUXHCceGBwnJRsbHy8gLyc1MCwuHB8xNTwqNSYrLCkBCQoKBQUFDQUFDSkYEhgpKSkpKSkpKSkpKSkpKSkpKSkpKSkpKSkpKSkpKSkpKSkpKSkpKSkpKSkpKSkpKSkpKf/AABEIAHgAoAMBIgACEQEDEQH/xAAbAAEAAgMBAQAAAAAAAAAAAAAABQYDBAcBAv/EAEwQAAEDAgMEBAkGCggHAAAAAAEAAgMEEQUSIRMxQVEGIjJhBxVScYGRkqHCFCQlM0KTI1NjZIKipLHB0zVDVGJyo9HSFiZEZXOyw//EABQBAQAAAAAAAAAAAAAAAAAAAAD/xAAUEQEAAAAAAAAAAAAAAAAAAAAA/9oADAMBAAIRAxEAPwDuKIiAiXXgKD1ERAREQEREBERAREQEREBERAREQEREEZ0nnyUVY/yYJXeqMlYuh774dQnnTQn/ACmr46Z60M7fLyxfeSNZ8S0cJmy4K0+RSuHsMcP4ILQCvVC9DJc2G0DudNCf8pt1MgoPUREBERAREQEUF0n6bUWHtzVUzYyRdrB1pHf4WDX07lUZfCZiM4zUOEvEO8TVkohYRzym2nfmQdLRciPT3G79vBgfI+XNv5vrVIw+EnE4G56zCnSQ7zNRTNmaBzygnT9JB0xFX+i/TuhxAfNpg54F3Ru6sjfOw627xcKwICIiAiIghOlhvFA3y6qnHqma74VEQOy4HUd0VS31PkapfpELy4eznU5vYhkd/BQk7voisb+VqI/aqnD4kGzgz8mBj8lSyM+7a5vwqS6FTZsNoHc6aG/n2bQVEOflwasA4fK4/XPI0fvWXDX7PBpfyUVQz7p0jR/6oLYCvVB9CJi7DaEntCnja7ztYGu94KmwUHqIiAqJ066dyxStw/D2ibEpRe57FOy2sshOm7UA+c8AZ7pt0mbh9DPVOsSxtmNP2nu0Y3zX39wK4/R4c6z6eeUxzTx/LsWqT244j1mUjTwLri7e+2oFkDDaMB8s9O+OomYb1OL12sEbhvbSsdo8jcHa8LWBCzw4cysOeOlrMdf/AGmsnNPS34mNnk9yzRRNnbSyy02eJ3VwvCmmzS0f9VU8LfaJPPjdSVVT7eQwTibGaxlg6lpn7DD6blG9+gJG7W503BBFeIpOz4vwAHyDUnP5s2fevifCmUh2ktDV4Mf7Vh9SZ6fuMjODVN/8My3yeK8EB/FGY7XzZsm9Y4KYU0jYoxNgVW82ZHLJt8OqHH+rv2QT+ideKCBxWma7Z1FU9gzO/AYzQDKA/gKuJu48CdCO9X3oP06mM/i7Eg1lcG5opWkbOqZa4ewjQm2um/XcQQqnLCYTVSw0wimjH0lhZ1hniO+pphutbW43buHWjqjCg9sVJBI5zHMNZg9QT12FvWkonO56aDgQOegd9RVzwf8ASoYhQQ1BFpexK0fZkbo4W4A7wORCsaAi8PdvUFtcT/F0f30/8tB9YrrX4e3kJ5PZY1n/ANFCzN+Y1bPz/J7VYw/Epmhoat1U2eo2LQyJ8TWxOkcSZHscSS9ot9WB6VDT9ioZzxSIet8T0CoH0fWs/PXx+3Vj/clQ8jC69nHb1EX3lSR8aVB/B1LOeKRD1yQvSoP4Krj54nE32pYZP9UGeCfZ4TWW0MXytg9EsgYPeFJ9CnHxfStd2ombBx74SYif1FCVf1FdD5WIMj9EskTz7nFfdTM6OlxOFptIal0LO41eQtI8xlJ9CC5gr1VukwytpW7Gn2ElM3SITSSh7G8Irta7M1u4G97WHC6zbXE/xdH99P8Ay0FS8JkgqMSwehd9SHvrJgdxbCLi/MaPuqph0JrI6OJ+j8XrJKyoN9fk9OepETwby9K2emr6zxy4vbAJvFU+UNkkLctpbkEsBz79LW71G4K6p2mH5Gw3GDS7PrybruzHRv1ndu70Fhp6qSe08B2dZikrqameBrTUUB6z2DgbAu8728lvNZA2nyM2sWFRyGnhhpyRUYhMCQ9zntIcWlwcNCM2VznENFlC9HHVYlwrZNguMJeYLyS21LMx0Z9Zu03d63+jTqrPggYylLRh7zT5pZcpfaLaONmfWWJ05F+qCSHRd+WwwXCw219i6YfKCP8AybEtv6bd/FYH7AU8gc2R+F5xBWUdU4ukonGwbLG8kuDBdp3kZSHNOhChaXblwfOylEOxO0lY+9eKuxsAXWmE20sAwDLl0FwrLig/D1u2ABdg16sC2XOC7Je3G22t3AIIatklphI57jLW4O9rhIe1U0M29r/KIF9eBYDxKh8Xpvk7MSggI+YyxYvREcI5CNowW+wL7u9TdTcynado9HSZ78+F+++ZRM3bZm3noydp7PVv39lBYfB3WNixjE6dmkFVHHiMQ4DaAF9vPnHsrqC4x0Gv43wnn4mjzfD7sq7OgIiICpNQPnEreeJwn9nY/wDgrsqTUf0ll51kT/VQv/2oFUPnUjOeJQO/ZWv+FKo/PHx+ViED/VSB3740nH0sGc6iKT1UUw+Be1ItjcbOeSf2YKiO/wC5B5V3OImHy6uCb0NpXn98K+q2AnGY4rHI9rKx3K8AfFb1vhPoWWppicehP2BRuk/SZIYx7pirZsxfNYZrWvbW3K/JB9oiIOZ+EmFsGKYPWP8AqXufRSk7g2YENueXWf6lVcKnNIyglk7WF1cuH1Wn9TOepIR5OvvXVunfRcYhQT02ge4Zo3H7L26sPmvoe4lcipcUzNkqqiNz7MFDjFPbr2b1Y6wDiRbU8CDzugnqaCSmDY4mmSrweV8kbBq6ooZ9+TyiBp/iYBxW9npxA1we/wAVukNVSVkAzOopHEl0cjbHLHdzhci1nOY61gVCQSmE0sMtSIpox9GYlvhniO6mqDutawsd3D+9uy1oppnPdI/Aa2Q3kDo9th1S7y2nstJ53BHG+9BNDFZ9JvleCuIFhWEkSW3XyB1r920stO0MsEwErn0DnCavxCYZBUhlrQQCwuw2DOqMob1W5nOJWqaqQnaX6Nudv25dr57b7+lYvlzaqVpMr8eq2EFkMEeyw+F3B8rj1XW5kk8ggV21qmzEtMdVjD2QQxkdaGii1dK4fZu0ucRzc0cFFY1UCZuKzwAEVL4sGogD2mtI2jm826b/ADrbqKiWWWpiiqGT4jKzLXVw0pqGAaughcfTxuTcnXsxk2KMiZFVwMcKanBpMJhIu+eZ/Vkqy22tib7tTlGnELZ4PqJsmNYjKzWCjhiw6M8zGAHW82T9ZdRVY8HXRU4fQRQv1ncTLM697yP1drxto2/crOgIiICpU+mNMbzLJPVTVDFdVTKof8wQj8yMnsyOZ8aDyqH09C3nTiX2RLHf9cLYmpicehf9kUD/AFidoHueV9S0307FJ/2+Rv7Qz/Uq0bMXzWGa1r21tvtfkgbMXzWGa1r21tvtfkvpEQEREBc/6ddB5jOMSw7K2ua3LJE4DZ1TLWMbwdCbaa79NxAK6AiDgWFVDXiWCkiY9rnE1GDVrsjmPHadRyu3HiBvHLlnpsXbT3ggxCXDtLGixemMkQ7mS2Nmcl1PpV4P6HEADURfhR2ZWHLK226zxvHcbhVKs8HeLxN2dPiMdZBwixGnElu7OQ6/uQV7bP7WXowT+MzN9eW+/wBCx1GNNmAgnxJ1WNwosGpi1rv7plsOrzW8eg2LX/ozBSfK2Pw7vcpai8H2MSNyTV8NDAd8eHUwjJ7s4DbefVBU8VmZFHHBVxtpaYEGLCKR2aoncey6rlbqL6abzwGmt46D9B53ztxLEmtbUhoZT0zABHSxgdVobuzW9WvE6T3RXwdUOHnPDGXTntTSnPKb7+sezfuAurOgIiICIiAqvLB9ORP/ADCRv7RGf4q0L52YvmsM1rXtrblfkg82YvmsM1rXtrbfa/JfaIgIiICIiAiIgIiICIiAiIgIiICIiAiIgIiICIiAiIgIiICIiAiIgIiICIiD/9k="/>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72709" name="AutoShape 2" descr="data:image/jpeg;base64,/9j/4AAQSkZJRgABAQAAAQABAAD/2wCEAAkGBhQSERUUEhMWFRUWFxgXFxgYFxgVGBgYFRQVFRQWHxkXHCYfFxkjGRQVHy8gIygpLCwsFx4xNTAqNSYrLCkBCQoKDgwOGg8PGiwlHyQsLCwsKi4uLCwwKSwpLCksKSwpLCkpLCwpLCwsLCwsLCkpLCwpLCkpLCw1LCwsLCwpLP/AABEIAMIBAwMBIgACEQEDEQH/xAAcAAEAAgMBAQEAAAAAAAAAAAAABAUDBgcCAQj/xABCEAABAwEFBQQIBAUDAwUAAAABAAIDEQQFEiExQVFhcYEGIjKRBxNCUqGxwdEUI2LwM5Ki4fEkcoIVU7I0Q8LS4v/EABkBAQADAQEAAAAAAAAAAAAAAAABAgMEBf/EACwRAAIBAwMDAwQCAwEAAAAAAAABAgMRIRIxQSJRkWGBoRNCcdEywXLh8AT/2gAMAwEAAhEDEQA/AO4oiIAiIgCIiAIixWq1NjY57zha0EuJ0AGpQGVFol7+mWwQ+Fz5TswtLR5vofIFateHpstDx/p7OyNp0dIS888qDzCWK6kdkUG8L8ggH500cf8AucAfKtSuDW/tZb7R/Etbw0+zH3B/TQFVQu5pNXVcd7iT/ZVcki2WdjvL0xWGOojMk7t0bDTzdT5Fa1eXpltDqiGzxxD3nkyH+mg+a0qOzgaCiythVfqLsHB9y6b6V7cAR61jq6H1TajloPMFUl49rLVP/FnkcN2Ihv8AK2jfgvrrA07Fgfc59k+aupxM3CRPu3t5bYPBaHkbnn1g8pK06UW1Xb6aZRlPCx/FhMZ8jiB+C0dt1AeI1Xv8O1ugRziSoTOw3T6UrHMQHOdCT/3QA3+cEtHWi2uzWtkjcUb2vbva4OHmF+cCxfYJHRuxRucx29ri0+bSCqazTSz9JouGXf6Q7dDT871gGyVof/Vk7+pbJYPTNSgtFn5uif8A/B9P/JWUkyHg6eipOznbCz20H1BfVoq4Ojc2ldO9TDXXIHYVdqwCIiAIiIAiIgCIiAIiIAiIgCIiAIiIAoN+x4rNONaxSDzY4KcsNqszZGlrxVp1BQH5Qk7QubI5r2Bwa4gey4UOWas7NfbJanEQQKnHzAHe25kDM7VsfaZ8JtM0U0DJGske1rhk8NDjh72pyptCoT2VgfjFnmLC9uEMl31DsnDP2eKtZnOpQeOTJgGoy4tOXw+y9Nc7YQ74HzC161XDbLLngeG+8w429aaf8gFYXFeDpmux0JaRQgUOdd3JRZPdFrOOUy1baRtBHPTzCkxuB0NVVi8GYzHjo4GlHDUnSh26rMWbaUO8f2+yo6aexZVWt0WjVkaqyO0OGhDhx+4+qkMvEe0C34jzCydOSNVUizPIsJYsb7fXwtPM90fdYXPcdXU4Ny+OqlU5MOrFGWQgakBYTNuBPE5D4o2ID95+ZXui1VNcmLrPgxYHHU05fcr62EDZ9fmvbnAamijvtzdlXcldJIzblI3Tsx27Njbh/CREECr2FzJHU0LnOxYjruHJbtd/pUscmUhfCf1sqP5mVHnRcdbbXBoNKADPFkBxqDn1AVXbL/jHtF53MFG+f+UNE2tj9O2C9IpxWGVkg/Q4O+RyUpcy9Bzg+zzS4Q0uc0ZZ5NDtvVdNVTRO6CIiEhERAEREAREQBERAEREAREQBeJmktIaQDsJGKnSoqva8vdQEgV4CmfnkgOHdqbui/GTMfJglDu8aUY4uaHVA9nIjaqG2XNIwjIPFdWnFlhcK012rY+29zySWyV4FCcJLHOBeO40DPQ1pl9VrDbRLA4AFzDUVB0NSBocitDzprqyvc9WW85I/C8gDYcx5HRZIHete4kNBIqS1jW1odtBU67VIF8MkyniBPvNyP76rzZhGJD6ouIwnxADaNv8AZSVTa2eDX7dcv+oxh2Ye0kcsOnQLPf0z2RYmEghwqRsFDrw01Uy2E4zUUOVRrsCup7zfG3ukEVoQcxmCosaxqu/VwaHZ+0zv/cYHcR3T9vkrax3rHJXC6hAqQ4UoN9eo2qwtFlsdo/iQ+qd78eXUgCn9J5qCOxRAkNnlEwLHNAIwEEkEZnI6cFWzRveEtiUH7x1Gf916Eg3hajLHaLKaOEkXMd08vZPRTrD2gL3NZIxrsRAqMjmaafaiag6bLqS2tGmZ4fdePWyO0GEKJed4CAhrWAkitToMyNOiqvXz2h2FuN591gNPIbOaXEY3Le0yxxjFI8uzpl3s6Vpwy5Ksn7SnSJgaN5zP2HxVxB2KeYm+veIWhxcdHuoWtAGRoDkd/JWFmsljs/8ACi9a8e3JnnvFRQdG9Us2S5Qj/JmuQXXaLVEygLqvccTiGtphYBmdla6VVtZ+xMMWdqmxH3I/qdfg1WFtviSQULqA7G5DWnMrxZLokk0bQbzkPueinSjF128QR2P0b3O2KyMfESyOQYxHQZeyCXEkk0A2rblr/YqrbJFGWPGBjRidTC7IZtzrTbp1WwKrOuOwREUEhERAEREAREQBERAEREAREQBfCaL6iA4p6R8TraZojibgaMbARQtxCh26Uz0WvMv11AJWiVtRrkdRnkM1ufpTt0kVsjLMgYsxkQ4h7s99aEDfktPktcE38Rvqjte2tNa6D6rRbHBLE3ZnsWKCX+E/1bvdfp0/yV4gsD4pKPpmDQggjZ1HVfLRcLwMUZEjeGvlt6FR7vaRLQihoa1yOikzeHlHi3uBeSDUED5UVw+zwlnfcWVIzAFK7CclU3mPzDyCsp7BI+M4Ri0I0GmuuqEx3dskebs++mKMtkbwOf2+KgxhzHHVrgDvaRl5o174nZFzHdQfLarCz31iqJmiQUPCmW7RCvS32McN/wAgGF4bI06hwrX79QVCtVisj3NfHC6OQOB7rgGVB93MEcg1Wn4CCX+FJgd7rv7/AEJUWa55IyC5tWgjvDMajXaOqGilUisO6I8lig9aDaGOfQAUDqN35gUJ139FNdfmFuGCNsTeAHyAp814msD5ZDgbUZCvs6DapH/SYos55Kn3W/up+CDVUeOCtkc+QiuJ7jXeTqp0FwOpilcI28SCfsPNfZ74DQBCwMFNdDqdgyPWqg/mTO9p586fQBCnSn3ZPfa4Yaeqbjd7zhUanSufkolqvSWXIk5+y3KvlmeqlC5wyhnfhG4Z16/2XsXsxndgjArlidrnlzPU9EJd+Xb0O6XD/wCmiHd7sbG904h3Wga78lYKLd9jjjaPVtDQeBBPOuZ6qUsj0UEREJCIiAIiIAiIgCIiAIiIAiIgCIiA5d6TnR2eWKkQLZA/GCDSoLKEVy9o/wBlo81ghmBELi15B7jtNN5OXmV0H0oxRtMRmc54cXADKseQNRSlAafDaue2q5gWl0Lw9u4kA8uJ4ZFaLY4qt9T5MMkM0Die83PUZtP0PIrLHeL5ZG4yMq6AD2Tt1SC+JYu6/vDa19a+Zz86r7+JidI0xxlh255aH2f8KTHHD9iLeTKP1Jy28SVOmtZayrS5pGHPStaab1DvOuMVpps3VNFax24MizY1wo2oyrQ0Qlbsix39iGGZgkG+gB+3lReo7BFKT6l2E0OTjvGwar7+Ds838N3q3e6dPI/Q9FEtF2SRE4hlQ0Iz2eYQl6ucox2u65I/E003jMeY06rHFK4loLiQCKAkkDNSbJfkrNuIbnZ/HVZJ7dHI5uGLC8kVINBruAofghS0eGR7bKWyuLSQcswSNg3LzZbukl8LSR7xyHmdVKFrjZI7HHjNcjXgPZOS82u/pH5N7g3DXz+1EFo7tkh93xQ09c7EaeFpodSdNSM94Xie/wAgYYWiNvIV8tB8Vgs11PkI2ZDN2u+tNTrr8VLLLPBr+a8dQPoPiUL54wiFFYJZnVzOnecctBt29FaXfdkLJY2Ofjkc9jQBoC5wANBuJ2noq613nJI6jRTYA3U8yMyrHs7cTxPE54GUjSGbXEOBw8K0QRSv0q/qd0sUDmNo95kO+gb8B9VIWGyOJYMTMBp4QQacKjJZlkeiEREAREQBERAEREAREQBERAEREAREQGg+lGyYo4zM9oj9ZRlBRzXFrtSa1FAdw0XM5rpliOOM4hsczWnLd5hdT9J1jMsADg1rQ9pElQTizAbQ0oDXeVyuSGaz8WV4lh5jZ1otFscdZdV2vcyQX22RobaGB2Q7wFCMhXLZ0pyXl1nia9hikxVPhINR1p86LIy1QTgesb6t9PEMh5/fzWKS6HRPa6oc3EMxlt3faqkyld+pgvR1XDIjKmfPXlmrKCCN0QxuLatbnkBspnzVfexBcORH1+qmwWB0kPdOrW5EimVDz80Iju7Ea1XA9oq2kjf06+W3pVY7Beb4iaZ5GocNw36jReWSzWc0zbwObT9DzCmx3jHMfzm4TQ5tHDOpzd9EIVr4wz7+Is83jb6p28aedKeYWGe6TE5rg9rmkimYBOe7b0qvU9wGmKFwkbzFfPQ/BQIIi2VocCDiGRFDqhMr/cvcmsuwyyOOJrQDnU97ID2dR1os/r7PB4B6x+/WnXQdFWWiIulcGgk10Gan2e4aDFM4MG6o+eg6VQRv9q9yPbLwkmIbyIa0bwOpWez3DQYpnBjd1RXz0HxXqa9WRGkDeZIyOWX6j1NOCjRWaa0GpqR7xyaOX9kGL92SZL1bFUQtHFxH11I5qd2R9Y+2wzSucGNcSXU07rqYQRQ500ChCOGAnGMb9aZEeWzqr7sFeL5rwjrhDGhxodPDQZ7XZ5aKGXj/ACSk/Y7HDKHNDm5g6ZU+a9oizO8IiIAiIgCIiAIiIAiIgCIvMkgaCXEADMkmgA312ID0i02/PSnZIKiMmd42R0wV4yHL+XEtGvLt7b7ZURn1EZ/7fdy4yHvH/jTks3USwsm0aEmrvC9Tqt9dq7NZB+fM1rtjB3nn/g2p66LQL39L0shLLFDh/W8Yncwxvdb1J5LVbP2eFayOLyczqATxOp+CtIoWtFGgAbgKKOuXoWvShtl/BX2iz2q01daJy4nQOOKmewDusH+3yUL8VPB3X1LeOYpuDiDTl8FdWyymSNzQQDs5ggjTkqf/AKjLF3Jm4gfeFcuejv3mt4R0qx5//plqnqePwfWWWCcfln1b8+6dtCQctuY2eSiSWB8T24xliFCMxrv2clJF1RytJgfmCatOVDWvMZniOKx+tmDmskLqAjI+13gAK+0K89CrnNJcte6PN7jNvX6LPFj9VVtcmihbWooeHBYL2jAII21+nkpVkvB0cQpsbXMd050pzQhbsx2e/wA0wzNEjelfLQ/Bexd0cpJgNMjUOOWY2DxfCnFe/wATBP4x6t+/SvXQ9VFnut8Tu6cWRILfEMtaDMcxkhOfyjA5ksDvaZxGh+hWc3s+VzGuw0qNBn57OlF7st/uAwygSN27/sUkMBewxYgSdKd0eeYPKoQr/i/Yxi9XxOeG4aVOoz89T1qvEdnltBrmf1HJo5fYLNA+APeZA4uBNBSrdeGvVLVfb392IYRoKZuPlp0QnFup+xmNnigP5vfdsAoRl+nZ1qFilvaSVwbGC0bm5mnE7vJILoBJdK4NAzIrR3M10+KyvvdkfdgaP9xH7J6oW/OF8mOzXUxoxTPA/SDnyO2vALPHf2A/kNa0Nz7zah2emEb/AN0UeG6pJTjlcWje7WnI+Ec1LifAA5rGhwFKuOm2mZzPRQ1ctBuLTSt/Zulx+l5lGstUPq9gfF3mZfo8TRyxLfbsviG0NxwSskbtwmtOBGrTwK4ybCx7AHNBy5EdRmoJuV8bg+zyuY4aUcWuHJzVzPXF918nqR+nNZw/g/QCLj11elK12YhtqjEzd57j/wCZowu8uq324vSBY7VQNlwPPsSdx1dwNcLuhKmNSLwJUZRzx3RsiIi0MQiIgCIiAIiICDftsMVmmkaQHMje5uIVGINOEEVFamgXBbff89sP+omc81yYThZ0YKNr8ea/Q5FVofa/0Wxz1ks1I5NS3Rjv/qfgs5p3uvBrTkrOLxfnscss5DXA4A6mwiv7K2WGTE0GhHAqgtAmsrzHaIyHDfrwz9oK8scuJgIIPFtacs86q0ZRexm6dSD6srhmZERWIMFu/hvpl3T8lSwX4S3DK0SN3nXrv56qXfV0PlzZIRT2D4D9jzr0WuSF0bsMjS08fnxCsmc9aMnmJdNueoMlneDnWgJBBoMgTnXnRfJ70koI3gVGZq3vZCo1yBpt4qDdLXmRxjrkQSQQBTCMjXLOlFsTgJGUmDS6hzbXKopqdNeIVzBJvbBrDrS5+TjWmny2K8sFpYyLvAOoDUZEjPMZ5bR5qvtF1uYThBdXSniA3U2niP8AHyxOiDsMhcBTCCD3c/FWmevTIKFgu49bt2Jz7pjmGKB1Dtaf3VvxCi2eaWzuIIoKE0ObTQagj6LLaLkc3vwuxDUUPe6Ea9Est7VJE7S8UOuygz7uhPHVSZPDzh/Bm/EQWjxj1b9+leuh6qO+6nRSNJILa5HbofZ18qrNLcrJBigeD+kn4V1HVQbPZ3MlaHgg8d1DpvHJBK/3L3JFnugyuc4uAbV24nInZs6rO+8IoQWwtDne9/8ArbyGSro7G+R7gwbTU6DXaVZssEUFDKcTtg+zdvMoI3thW9SN+FltDquNG1NCcgM9g2/vNSaw2fId+TPjTI9G/NRn2uSVxbEC0bQDlrqToOlOqzNu6KEYpnVOwD6DU8zkhK7ryzBHDLaP0srxDeg2qdFdkVCxpLnAgl1dDnSuzfkon4qafusqG78hluLgPgB5q1u2wCJpGKpJz503bFDL04pvb3M8TKAAmvH/AAvaIsztPjmAihAI3HMKrtfZ6N3h7h82+RVqsFrtrYxV5puG08htVZRi11GkJzi+kwXb2it9hpgkL4x7LqyMpyPeYORAXS+wvbj/AKgHgwmN0YbiIcHMOLFSmh9k5U6rldjstpvB/q4WEM27qb3Hby0XWexnYpthaTjLpHgY8yG5aZbaVOZ37FlC9+nY3qtaepLV6f2bMiItzkCIiAIiIAiIgKy/ezsNrjwTMB3O0c3iCuSdo+w1pu9xkiJki94CtBue36/FduXxzQRQ5gqkoKRpCo4Y47HB7vvpsmR7r92w8j9NeasVs/a/0WRzVkstI5NSz2HcvdPwXPBbJrK8xWhjsss/EOp8QVdbjiXk0dOM80/H6LxYrTZGSNwvaHDj8wdhX2C0NeMTSCOHy4Hgsi1OfY1e2dn5IjjgJcB7PtDl7371WS7u0I0kFDpX7gZ1WyKDeFzslzPdf7w16+8FKdijimfY7T3cQcA3YahoPU6+exV5hs8r6esAfwFK8KmgP7zVReF2vhzcKt2Ob4c9/un95qAx1XDnop1BrBsb7PNZjVpq3bTNvUbOfxWVlsjnP5tIzSgI21FPEdnCnVRbDfT48j3m7jqOR+6kuskdoNYu4dtcq/8AEfPIc1c4otP+PgxWi6ZYTijJI3t1pxG7zXmK8nyvaHmoFcgAM6HPmvTLRNZiA4VbsBzaeR2fvJY7dejXODmRhrhqTtyoRQZHnqhCSvZY9D5HecrasYdpAFKkZ7FJs9zH+JO6m0iufV2xYbFezY2n8sY/errz2jkFkZY5bQcTzhbsy+TfqfigjZ+p9depH5cAqNhw58aAa8yKr0y6cjJO+m3M16E7eQ80/HsgBaxoLtrgag8zr0GXFVVptbnmrzX5DkNiBtc5ZYWi+zhwxgNA2jLyHs/NSrgtLcJaXDHiJoTmagZ566KkslkfMaRjLa4+Efc8B8Fsd3XMyLPxP9469B7IVGzoownfVInosNqtbY21eaDZvPADaqmMz21/q4WGhyoNv+4j5DLespTUccndCk5Z2XczW+/Q3uxd92ldWg9PEeSuey3o5mtbhNaSWsO/xOG4DYPhz0W3dkfRpFZgHzgSSbtWt+/y5rdwFVQcsy8F3UUMU/PP+iHdl0xWdgZEwNaN2p4k7VMRFqc4REQBERAEREAREQBERAFVX/2agtjMMzKnY4ZObyP0VqiEp22OG9ouxFpu9xkjJfF74Fctgc398FHu6+2yUa7uv+B5H6H4rvD2AgggEHIg5grnva/0VMlrJZKMfqYz4XctxWOlxzHwdCqRqYqb9/2a2ioW26azPMU7HZZUPiHInxDgfNXNntLXtxMII/eRGwq8ZqRnOlKH47mQiuqory7Ltd3oe473fZPL3flyV8iuZGiyOdG7DK0tP7z4jisrH6EHkQtvtVjZI3C9ocPlxB2LWrw7Ovi70RL27vaHT2unkrJnPOgnmOCbZL+ywzDG07aZ9RoVEvVkIzicTXUUyHU59M1WxWgHgVkcrXwc8dSkoyXJbXc+BjcTiXPGwjbwGh5k+Sw2++HyVA7rdw1PM7eSgE0WaxXe+fwijNrzp094/uqN2IgpzwtjAX5gAVJyAGZPRW9g7Ok96bT3Af8AyI+Q81aXfdTIR3RVx1cdT9hwCz2m1NjbieaD58ANpVGzsp0VHbLPccYAAaAANAMgqy8L9azuso52n6Qemp4DzUV1rmtT/VwtNDlQamu8jTkPiui9kPRcyKklp7z9jNg5/YeexYanPEfJ3KnGnmpv2/ZqXZnsFPbnesmJbHtcdSNwH0HwXXbl7Pw2VmCFgG87TzP0VgxgAAAAAyAGQA3L0rxgomU6jnvt2CIiuZhERAEREAREQBERAEREAREQBERAEREBUdoey0FsZhlbn7Lxk4ddo4LkHaLsVabvfjZV0ex7RXLc4fvhvXdl5kjDgQ4Ag5EEVB6KkoKX5NadVwxx2OC3ffjX0a+jXf0nkdh4H4q0Wwdr/RU19ZLJRrtTGdDy3clz1tvmszjHKw1GWF1QR12jh8lTW44n5NPpRqZp+DYkUexWjExhOrgDlkM9yp7/AL5kjOBjS0e/tPLdz+Su5pK5lClKctKJt53FHNU+F/vD6jb81rk92zRuDC0ur4S0VB/fGi83VNKJKxuoXHPEe6eddfmt3HFRCeotWo/Tdm7lHd/Zz2pu8fcHhHM+1y05q8ApkF4tFoaxuJ5AH7yG88FRWi85J3YIWkA7vEeZHhHAeexTKaiVp0nLbYnXjfjY6tZRzv6RzO08B8F77PdjrRb34nVDNrnZADcBs5DP5raux/osphktXMM0893z5LpUEDWNDWANaNABQBU0ueZeDV1I08U9+/6Krs92VhsbAI297a8jM7+Q/ZqrlEWxzN3CIiAIiIAiIgCIiAIiIAiIgCIiAIiIAiIgCIiAIiIAqftB2VgtjaSMGIeF9BUbq+8OBVwiBOxyi+ez0lmNHtqw5Bw8J3D9J4FaR2gnPrA1wIaB3SRka0rntHPNfouaFr2lrgHNORBFQei0ntF2ByLoAHDUxuzpTa0nXkc+OxQ1dFoy0u9jlVhul0lPYZvpm7kPrpzVlbr4bF3WnG4ZUJ05n6a8l9v50oLY2VBcXBwAo7KmVfZ1zWw9j/Rc59JLT3W6hu09D8z0G1Y5vpj5OhaWtU9uEv8Avk1m5OzVpt8gNDTa45NAO7YB8+K6/wBmOxUNjaMIDpNriNvDdz1+SurHYmRMDI2hrRsHz4niVnWkYKOeTKpVc8bLsERFcyCIiAIiIAiIgCIiAIiIAiIgCIiAIiIAiIgCIiAIiIAiIgCIiAIiICivCyMNtgJY0ktfUloJOEDD5bFeBfUQBERAEREAREQBERAEREAREQBERAEREB//2Q=="/>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72710" name="AutoShape 4" descr="data:image/jpeg;base64,/9j/4AAQSkZJRgABAQAAAQABAAD/2wCEAAkGBhQSERUUEhMWFRUWFxgXFxgYFxgVGBgYFRQVFRQWHxkXHCYfFxkjGRQVHy8gIygpLCwsFx4xNTAqNSYrLCkBCQoKDgwOGg8PGiwlHyQsLCwsKi4uLCwwKSwpLCksKSwpLCkpLCwpLCwsLCwsLCkpLCwpLCkpLCw1LCwsLCwpLP/AABEIAMIBAwMBIgACEQEDEQH/xAAcAAEAAgMBAQEAAAAAAAAAAAAABAUDBgcCAQj/xABCEAABAwEFBQQIBAUDAwUAAAABAAIDEQQFEiExQVFhcYEGIjKRBxNCUqGxwdEUI2LwM5Ki4fEkcoIVU7I0Q8LS4v/EABkBAQADAQEAAAAAAAAAAAAAAAABAgMEBf/EACwRAAIBAwMDAwQCAwEAAAAAAAABAgMRIRIxQSJRkWGBoRNCcdEywXLh8AT/2gAMAwEAAhEDEQA/AO4oiIAiIgCIiAIixWq1NjY57zha0EuJ0AGpQGVFol7+mWwQ+Fz5TswtLR5vofIFateHpstDx/p7OyNp0dIS888qDzCWK6kdkUG8L8ggH500cf8AucAfKtSuDW/tZb7R/Etbw0+zH3B/TQFVQu5pNXVcd7iT/ZVcki2WdjvL0xWGOojMk7t0bDTzdT5Fa1eXpltDqiGzxxD3nkyH+mg+a0qOzgaCiythVfqLsHB9y6b6V7cAR61jq6H1TajloPMFUl49rLVP/FnkcN2Ihv8AK2jfgvrrA07Fgfc59k+aupxM3CRPu3t5bYPBaHkbnn1g8pK06UW1Xb6aZRlPCx/FhMZ8jiB+C0dt1AeI1Xv8O1ugRziSoTOw3T6UrHMQHOdCT/3QA3+cEtHWi2uzWtkjcUb2vbva4OHmF+cCxfYJHRuxRucx29ri0+bSCqazTSz9JouGXf6Q7dDT871gGyVof/Vk7+pbJYPTNSgtFn5uif8A/B9P/JWUkyHg6eipOznbCz20H1BfVoq4Ojc2ldO9TDXXIHYVdqwCIiAIiIAiIgCIiAIiIAiIgCIiAIiIAoN+x4rNONaxSDzY4KcsNqszZGlrxVp1BQH5Qk7QubI5r2Bwa4gey4UOWas7NfbJanEQQKnHzAHe25kDM7VsfaZ8JtM0U0DJGske1rhk8NDjh72pyptCoT2VgfjFnmLC9uEMl31DsnDP2eKtZnOpQeOTJgGoy4tOXw+y9Nc7YQ74HzC161XDbLLngeG+8w429aaf8gFYXFeDpmux0JaRQgUOdd3JRZPdFrOOUy1baRtBHPTzCkxuB0NVVi8GYzHjo4GlHDUnSh26rMWbaUO8f2+yo6aexZVWt0WjVkaqyO0OGhDhx+4+qkMvEe0C34jzCydOSNVUizPIsJYsb7fXwtPM90fdYXPcdXU4Ny+OqlU5MOrFGWQgakBYTNuBPE5D4o2ID95+ZXui1VNcmLrPgxYHHU05fcr62EDZ9fmvbnAamijvtzdlXcldJIzblI3Tsx27Njbh/CREECr2FzJHU0LnOxYjruHJbtd/pUscmUhfCf1sqP5mVHnRcdbbXBoNKADPFkBxqDn1AVXbL/jHtF53MFG+f+UNE2tj9O2C9IpxWGVkg/Q4O+RyUpcy9Bzg+zzS4Q0uc0ZZ5NDtvVdNVTRO6CIiEhERAEREAREQBERAEREAREQBeJmktIaQDsJGKnSoqva8vdQEgV4CmfnkgOHdqbui/GTMfJglDu8aUY4uaHVA9nIjaqG2XNIwjIPFdWnFlhcK012rY+29zySWyV4FCcJLHOBeO40DPQ1pl9VrDbRLA4AFzDUVB0NSBocitDzprqyvc9WW85I/C8gDYcx5HRZIHete4kNBIqS1jW1odtBU67VIF8MkyniBPvNyP76rzZhGJD6ouIwnxADaNv8AZSVTa2eDX7dcv+oxh2Ye0kcsOnQLPf0z2RYmEghwqRsFDrw01Uy2E4zUUOVRrsCup7zfG3ukEVoQcxmCosaxqu/VwaHZ+0zv/cYHcR3T9vkrax3rHJXC6hAqQ4UoN9eo2qwtFlsdo/iQ+qd78eXUgCn9J5qCOxRAkNnlEwLHNAIwEEkEZnI6cFWzRveEtiUH7x1Gf916Eg3hajLHaLKaOEkXMd08vZPRTrD2gL3NZIxrsRAqMjmaafaiag6bLqS2tGmZ4fdePWyO0GEKJed4CAhrWAkitToMyNOiqvXz2h2FuN591gNPIbOaXEY3Le0yxxjFI8uzpl3s6Vpwy5Ksn7SnSJgaN5zP2HxVxB2KeYm+veIWhxcdHuoWtAGRoDkd/JWFmsljs/8ACi9a8e3JnnvFRQdG9Us2S5Qj/JmuQXXaLVEygLqvccTiGtphYBmdla6VVtZ+xMMWdqmxH3I/qdfg1WFtviSQULqA7G5DWnMrxZLokk0bQbzkPueinSjF128QR2P0b3O2KyMfESyOQYxHQZeyCXEkk0A2rblr/YqrbJFGWPGBjRidTC7IZtzrTbp1WwKrOuOwREUEhERAEREAREQBERAEREAREQBfCaL6iA4p6R8TraZojibgaMbARQtxCh26Uz0WvMv11AJWiVtRrkdRnkM1ufpTt0kVsjLMgYsxkQ4h7s99aEDfktPktcE38Rvqjte2tNa6D6rRbHBLE3ZnsWKCX+E/1bvdfp0/yV4gsD4pKPpmDQggjZ1HVfLRcLwMUZEjeGvlt6FR7vaRLQihoa1yOikzeHlHi3uBeSDUED5UVw+zwlnfcWVIzAFK7CclU3mPzDyCsp7BI+M4Ri0I0GmuuqEx3dskebs++mKMtkbwOf2+KgxhzHHVrgDvaRl5o174nZFzHdQfLarCz31iqJmiQUPCmW7RCvS32McN/wAgGF4bI06hwrX79QVCtVisj3NfHC6OQOB7rgGVB93MEcg1Wn4CCX+FJgd7rv7/AEJUWa55IyC5tWgjvDMajXaOqGilUisO6I8lig9aDaGOfQAUDqN35gUJ139FNdfmFuGCNsTeAHyAp814msD5ZDgbUZCvs6DapH/SYos55Kn3W/up+CDVUeOCtkc+QiuJ7jXeTqp0FwOpilcI28SCfsPNfZ74DQBCwMFNdDqdgyPWqg/mTO9p586fQBCnSn3ZPfa4Yaeqbjd7zhUanSufkolqvSWXIk5+y3KvlmeqlC5wyhnfhG4Z16/2XsXsxndgjArlidrnlzPU9EJd+Xb0O6XD/wCmiHd7sbG904h3Wga78lYKLd9jjjaPVtDQeBBPOuZ6qUsj0UEREJCIiAIiIAiIgCIiAIiIAiIgCIiA5d6TnR2eWKkQLZA/GCDSoLKEVy9o/wBlo81ghmBELi15B7jtNN5OXmV0H0oxRtMRmc54cXADKseQNRSlAafDaue2q5gWl0Lw9u4kA8uJ4ZFaLY4qt9T5MMkM0Die83PUZtP0PIrLHeL5ZG4yMq6AD2Tt1SC+JYu6/vDa19a+Zz86r7+JidI0xxlh255aH2f8KTHHD9iLeTKP1Jy28SVOmtZayrS5pGHPStaab1DvOuMVpps3VNFax24MizY1wo2oyrQ0Qlbsix39iGGZgkG+gB+3lReo7BFKT6l2E0OTjvGwar7+Ds838N3q3e6dPI/Q9FEtF2SRE4hlQ0Iz2eYQl6ucox2u65I/E003jMeY06rHFK4loLiQCKAkkDNSbJfkrNuIbnZ/HVZJ7dHI5uGLC8kVINBruAofghS0eGR7bKWyuLSQcswSNg3LzZbukl8LSR7xyHmdVKFrjZI7HHjNcjXgPZOS82u/pH5N7g3DXz+1EFo7tkh93xQ09c7EaeFpodSdNSM94Xie/wAgYYWiNvIV8tB8Vgs11PkI2ZDN2u+tNTrr8VLLLPBr+a8dQPoPiUL54wiFFYJZnVzOnecctBt29FaXfdkLJY2Ofjkc9jQBoC5wANBuJ2noq613nJI6jRTYA3U8yMyrHs7cTxPE54GUjSGbXEOBw8K0QRSv0q/qd0sUDmNo95kO+gb8B9VIWGyOJYMTMBp4QQacKjJZlkeiEREAREQBERAEREAREQBERAEREAREQGg+lGyYo4zM9oj9ZRlBRzXFrtSa1FAdw0XM5rpliOOM4hsczWnLd5hdT9J1jMsADg1rQ9pElQTizAbQ0oDXeVyuSGaz8WV4lh5jZ1otFscdZdV2vcyQX22RobaGB2Q7wFCMhXLZ0pyXl1nia9hikxVPhINR1p86LIy1QTgesb6t9PEMh5/fzWKS6HRPa6oc3EMxlt3faqkyld+pgvR1XDIjKmfPXlmrKCCN0QxuLatbnkBspnzVfexBcORH1+qmwWB0kPdOrW5EimVDz80Iju7Ea1XA9oq2kjf06+W3pVY7Beb4iaZ5GocNw36jReWSzWc0zbwObT9DzCmx3jHMfzm4TQ5tHDOpzd9EIVr4wz7+Is83jb6p28aedKeYWGe6TE5rg9rmkimYBOe7b0qvU9wGmKFwkbzFfPQ/BQIIi2VocCDiGRFDqhMr/cvcmsuwyyOOJrQDnU97ID2dR1os/r7PB4B6x+/WnXQdFWWiIulcGgk10Gan2e4aDFM4MG6o+eg6VQRv9q9yPbLwkmIbyIa0bwOpWez3DQYpnBjd1RXz0HxXqa9WRGkDeZIyOWX6j1NOCjRWaa0GpqR7xyaOX9kGL92SZL1bFUQtHFxH11I5qd2R9Y+2wzSucGNcSXU07rqYQRQ500ChCOGAnGMb9aZEeWzqr7sFeL5rwjrhDGhxodPDQZ7XZ5aKGXj/ACSk/Y7HDKHNDm5g6ZU+a9oizO8IiIAiIgCIiAIiIAiIgCIvMkgaCXEADMkmgA312ID0i02/PSnZIKiMmd42R0wV4yHL+XEtGvLt7b7ZURn1EZ/7fdy4yHvH/jTks3USwsm0aEmrvC9Tqt9dq7NZB+fM1rtjB3nn/g2p66LQL39L0shLLFDh/W8Yncwxvdb1J5LVbP2eFayOLyczqATxOp+CtIoWtFGgAbgKKOuXoWvShtl/BX2iz2q01daJy4nQOOKmewDusH+3yUL8VPB3X1LeOYpuDiDTl8FdWyymSNzQQDs5ggjTkqf/AKjLF3Jm4gfeFcuejv3mt4R0qx5//plqnqePwfWWWCcfln1b8+6dtCQctuY2eSiSWB8T24xliFCMxrv2clJF1RytJgfmCatOVDWvMZniOKx+tmDmskLqAjI+13gAK+0K89CrnNJcte6PN7jNvX6LPFj9VVtcmihbWooeHBYL2jAII21+nkpVkvB0cQpsbXMd050pzQhbsx2e/wA0wzNEjelfLQ/Bexd0cpJgNMjUOOWY2DxfCnFe/wATBP4x6t+/SvXQ9VFnut8Tu6cWRILfEMtaDMcxkhOfyjA5ksDvaZxGh+hWc3s+VzGuw0qNBn57OlF7st/uAwygSN27/sUkMBewxYgSdKd0eeYPKoQr/i/Yxi9XxOeG4aVOoz89T1qvEdnltBrmf1HJo5fYLNA+APeZA4uBNBSrdeGvVLVfb392IYRoKZuPlp0QnFup+xmNnigP5vfdsAoRl+nZ1qFilvaSVwbGC0bm5mnE7vJILoBJdK4NAzIrR3M10+KyvvdkfdgaP9xH7J6oW/OF8mOzXUxoxTPA/SDnyO2vALPHf2A/kNa0Nz7zah2emEb/AN0UeG6pJTjlcWje7WnI+Ec1LifAA5rGhwFKuOm2mZzPRQ1ctBuLTSt/Zulx+l5lGstUPq9gfF3mZfo8TRyxLfbsviG0NxwSskbtwmtOBGrTwK4ybCx7AHNBy5EdRmoJuV8bg+zyuY4aUcWuHJzVzPXF918nqR+nNZw/g/QCLj11elK12YhtqjEzd57j/wCZowu8uq324vSBY7VQNlwPPsSdx1dwNcLuhKmNSLwJUZRzx3RsiIi0MQiIgCIiAIiICDftsMVmmkaQHMje5uIVGINOEEVFamgXBbff89sP+omc81yYThZ0YKNr8ea/Q5FVofa/0Wxz1ks1I5NS3Rjv/qfgs5p3uvBrTkrOLxfnscss5DXA4A6mwiv7K2WGTE0GhHAqgtAmsrzHaIyHDfrwz9oK8scuJgIIPFtacs86q0ZRexm6dSD6srhmZERWIMFu/hvpl3T8lSwX4S3DK0SN3nXrv56qXfV0PlzZIRT2D4D9jzr0WuSF0bsMjS08fnxCsmc9aMnmJdNueoMlneDnWgJBBoMgTnXnRfJ70koI3gVGZq3vZCo1yBpt4qDdLXmRxjrkQSQQBTCMjXLOlFsTgJGUmDS6hzbXKopqdNeIVzBJvbBrDrS5+TjWmny2K8sFpYyLvAOoDUZEjPMZ5bR5qvtF1uYThBdXSniA3U2niP8AHyxOiDsMhcBTCCD3c/FWmevTIKFgu49bt2Jz7pjmGKB1Dtaf3VvxCi2eaWzuIIoKE0ObTQagj6LLaLkc3vwuxDUUPe6Ea9Est7VJE7S8UOuygz7uhPHVSZPDzh/Bm/EQWjxj1b9+leuh6qO+6nRSNJILa5HbofZ18qrNLcrJBigeD+kn4V1HVQbPZ3MlaHgg8d1DpvHJBK/3L3JFnugyuc4uAbV24nInZs6rO+8IoQWwtDne9/8ArbyGSro7G+R7gwbTU6DXaVZssEUFDKcTtg+zdvMoI3thW9SN+FltDquNG1NCcgM9g2/vNSaw2fId+TPjTI9G/NRn2uSVxbEC0bQDlrqToOlOqzNu6KEYpnVOwD6DU8zkhK7ryzBHDLaP0srxDeg2qdFdkVCxpLnAgl1dDnSuzfkon4qafusqG78hluLgPgB5q1u2wCJpGKpJz503bFDL04pvb3M8TKAAmvH/AAvaIsztPjmAihAI3HMKrtfZ6N3h7h82+RVqsFrtrYxV5puG08htVZRi11GkJzi+kwXb2it9hpgkL4x7LqyMpyPeYORAXS+wvbj/AKgHgwmN0YbiIcHMOLFSmh9k5U6rldjstpvB/q4WEM27qb3Hby0XWexnYpthaTjLpHgY8yG5aZbaVOZ37FlC9+nY3qtaepLV6f2bMiItzkCIiAIiIAiIgKy/ezsNrjwTMB3O0c3iCuSdo+w1pu9xkiJki94CtBue36/FduXxzQRQ5gqkoKRpCo4Y47HB7vvpsmR7r92w8j9NeasVs/a/0WRzVkstI5NSz2HcvdPwXPBbJrK8xWhjsss/EOp8QVdbjiXk0dOM80/H6LxYrTZGSNwvaHDj8wdhX2C0NeMTSCOHy4Hgsi1OfY1e2dn5IjjgJcB7PtDl7371WS7u0I0kFDpX7gZ1WyKDeFzslzPdf7w16+8FKdijimfY7T3cQcA3YahoPU6+exV5hs8r6esAfwFK8KmgP7zVReF2vhzcKt2Ob4c9/un95qAx1XDnop1BrBsb7PNZjVpq3bTNvUbOfxWVlsjnP5tIzSgI21FPEdnCnVRbDfT48j3m7jqOR+6kuskdoNYu4dtcq/8AEfPIc1c4otP+PgxWi6ZYTijJI3t1pxG7zXmK8nyvaHmoFcgAM6HPmvTLRNZiA4VbsBzaeR2fvJY7dejXODmRhrhqTtyoRQZHnqhCSvZY9D5HecrasYdpAFKkZ7FJs9zH+JO6m0iufV2xYbFezY2n8sY/errz2jkFkZY5bQcTzhbsy+TfqfigjZ+p9depH5cAqNhw58aAa8yKr0y6cjJO+m3M16E7eQ80/HsgBaxoLtrgag8zr0GXFVVptbnmrzX5DkNiBtc5ZYWi+zhwxgNA2jLyHs/NSrgtLcJaXDHiJoTmagZ566KkslkfMaRjLa4+Efc8B8Fsd3XMyLPxP9469B7IVGzoownfVInosNqtbY21eaDZvPADaqmMz21/q4WGhyoNv+4j5DLespTUccndCk5Z2XczW+/Q3uxd92ldWg9PEeSuey3o5mtbhNaSWsO/xOG4DYPhz0W3dkfRpFZgHzgSSbtWt+/y5rdwFVQcsy8F3UUMU/PP+iHdl0xWdgZEwNaN2p4k7VMRFqc4REQBERAEREAREQBERAFVX/2agtjMMzKnY4ZObyP0VqiEp22OG9ouxFpu9xkjJfF74Fctgc398FHu6+2yUa7uv+B5H6H4rvD2AgggEHIg5grnva/0VMlrJZKMfqYz4XctxWOlxzHwdCqRqYqb9/2a2ioW26azPMU7HZZUPiHInxDgfNXNntLXtxMII/eRGwq8ZqRnOlKH47mQiuqory7Ltd3oe473fZPL3flyV8iuZGiyOdG7DK0tP7z4jisrH6EHkQtvtVjZI3C9ocPlxB2LWrw7Ovi70RL27vaHT2unkrJnPOgnmOCbZL+ywzDG07aZ9RoVEvVkIzicTXUUyHU59M1WxWgHgVkcrXwc8dSkoyXJbXc+BjcTiXPGwjbwGh5k+Sw2++HyVA7rdw1PM7eSgE0WaxXe+fwijNrzp094/uqN2IgpzwtjAX5gAVJyAGZPRW9g7Ok96bT3Af8AyI+Q81aXfdTIR3RVx1cdT9hwCz2m1NjbieaD58ANpVGzsp0VHbLPccYAAaAANAMgqy8L9azuso52n6Qemp4DzUV1rmtT/VwtNDlQamu8jTkPiui9kPRcyKklp7z9jNg5/YeexYanPEfJ3KnGnmpv2/ZqXZnsFPbnesmJbHtcdSNwH0HwXXbl7Pw2VmCFgG87TzP0VgxgAAAAAyAGQA3L0rxgomU6jnvt2CIiuZhERAEREAREQBERAEREAREQBERAEREBUdoey0FsZhlbn7Lxk4ddo4LkHaLsVabvfjZV0ex7RXLc4fvhvXdl5kjDgQ4Ag5EEVB6KkoKX5NadVwxx2OC3ffjX0a+jXf0nkdh4H4q0Wwdr/RU19ZLJRrtTGdDy3clz1tvmszjHKw1GWF1QR12jh8lTW44n5NPpRqZp+DYkUexWjExhOrgDlkM9yp7/AL5kjOBjS0e/tPLdz+Su5pK5lClKctKJt53FHNU+F/vD6jb81rk92zRuDC0ur4S0VB/fGi83VNKJKxuoXHPEe6eddfmt3HFRCeotWo/Tdm7lHd/Zz2pu8fcHhHM+1y05q8ApkF4tFoaxuJ5AH7yG88FRWi85J3YIWkA7vEeZHhHAeexTKaiVp0nLbYnXjfjY6tZRzv6RzO08B8F77PdjrRb34nVDNrnZADcBs5DP5raux/osphktXMM0893z5LpUEDWNDWANaNABQBU0ueZeDV1I08U9+/6Krs92VhsbAI297a8jM7+Q/ZqrlEWxzN3CIiAIiIAiIgCIiAIiIAiIgCIiAIiIAiIgCIiAIiIAqftB2VgtjaSMGIeF9BUbq+8OBVwiBOxyi+ez0lmNHtqw5Bw8J3D9J4FaR2gnPrA1wIaB3SRka0rntHPNfouaFr2lrgHNORBFQei0ntF2ByLoAHDUxuzpTa0nXkc+OxQ1dFoy0u9jlVhul0lPYZvpm7kPrpzVlbr4bF3WnG4ZUJ05n6a8l9v50oLY2VBcXBwAo7KmVfZ1zWw9j/Rc59JLT3W6hu09D8z0G1Y5vpj5OhaWtU9uEv8Avk1m5OzVpt8gNDTa45NAO7YB8+K6/wBmOxUNjaMIDpNriNvDdz1+SurHYmRMDI2hrRsHz4niVnWkYKOeTKpVc8bLsERFcyCIiAIiIAiIgCIiAIiIAiIgCIiAIiIAiIgCIiAIiIAiIgCIiAIiICivCyMNtgJY0ktfUloJOEDD5bFeBfUQBERAEREAREQBERAEREAREQBERAEREB//2Q=="/>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72711" name="AutoShape 6" descr="data:image/jpeg;base64,/9j/4AAQSkZJRgABAQAAAQABAAD/2wCEAAkGBhQSERUUEhMWFRUWFxgXFxgYFxgVGBgYFRQVFRQWHxkXHCYfFxkjGRQVHy8gIygpLCwsFx4xNTAqNSYrLCkBCQoKDgwOGg8PGiwlHyQsLCwsKi4uLCwwKSwpLCksKSwpLCkpLCwpLCwsLCwsLCkpLCwpLCkpLCw1LCwsLCwpLP/AABEIAMIBAwMBIgACEQEDEQH/xAAcAAEAAgMBAQEAAAAAAAAAAAAABAUDBgcCAQj/xABCEAABAwEFBQQIBAUDAwUAAAABAAIDEQQFEiExQVFhcYEGIjKRBxNCUqGxwdEUI2LwM5Ki4fEkcoIVU7I0Q8LS4v/EABkBAQADAQEAAAAAAAAAAAAAAAABAgMEBf/EACwRAAIBAwMDAwQCAwEAAAAAAAABAgMRIRIxQSJRkWGBoRNCcdEywXLh8AT/2gAMAwEAAhEDEQA/AO4oiIAiIgCIiAIixWq1NjY57zha0EuJ0AGpQGVFol7+mWwQ+Fz5TswtLR5vofIFateHpstDx/p7OyNp0dIS888qDzCWK6kdkUG8L8ggH500cf8AucAfKtSuDW/tZb7R/Etbw0+zH3B/TQFVQu5pNXVcd7iT/ZVcki2WdjvL0xWGOojMk7t0bDTzdT5Fa1eXpltDqiGzxxD3nkyH+mg+a0qOzgaCiythVfqLsHB9y6b6V7cAR61jq6H1TajloPMFUl49rLVP/FnkcN2Ihv8AK2jfgvrrA07Fgfc59k+aupxM3CRPu3t5bYPBaHkbnn1g8pK06UW1Xb6aZRlPCx/FhMZ8jiB+C0dt1AeI1Xv8O1ugRziSoTOw3T6UrHMQHOdCT/3QA3+cEtHWi2uzWtkjcUb2vbva4OHmF+cCxfYJHRuxRucx29ri0+bSCqazTSz9JouGXf6Q7dDT871gGyVof/Vk7+pbJYPTNSgtFn5uif8A/B9P/JWUkyHg6eipOznbCz20H1BfVoq4Ojc2ldO9TDXXIHYVdqwCIiAIiIAiIgCIiAIiIAiIgCIiAIiIAoN+x4rNONaxSDzY4KcsNqszZGlrxVp1BQH5Qk7QubI5r2Bwa4gey4UOWas7NfbJanEQQKnHzAHe25kDM7VsfaZ8JtM0U0DJGske1rhk8NDjh72pyptCoT2VgfjFnmLC9uEMl31DsnDP2eKtZnOpQeOTJgGoy4tOXw+y9Nc7YQ74HzC161XDbLLngeG+8w429aaf8gFYXFeDpmux0JaRQgUOdd3JRZPdFrOOUy1baRtBHPTzCkxuB0NVVi8GYzHjo4GlHDUnSh26rMWbaUO8f2+yo6aexZVWt0WjVkaqyO0OGhDhx+4+qkMvEe0C34jzCydOSNVUizPIsJYsb7fXwtPM90fdYXPcdXU4Ny+OqlU5MOrFGWQgakBYTNuBPE5D4o2ID95+ZXui1VNcmLrPgxYHHU05fcr62EDZ9fmvbnAamijvtzdlXcldJIzblI3Tsx27Njbh/CREECr2FzJHU0LnOxYjruHJbtd/pUscmUhfCf1sqP5mVHnRcdbbXBoNKADPFkBxqDn1AVXbL/jHtF53MFG+f+UNE2tj9O2C9IpxWGVkg/Q4O+RyUpcy9Bzg+zzS4Q0uc0ZZ5NDtvVdNVTRO6CIiEhERAEREAREQBERAEREAREQBeJmktIaQDsJGKnSoqva8vdQEgV4CmfnkgOHdqbui/GTMfJglDu8aUY4uaHVA9nIjaqG2XNIwjIPFdWnFlhcK012rY+29zySWyV4FCcJLHOBeO40DPQ1pl9VrDbRLA4AFzDUVB0NSBocitDzprqyvc9WW85I/C8gDYcx5HRZIHete4kNBIqS1jW1odtBU67VIF8MkyniBPvNyP76rzZhGJD6ouIwnxADaNv8AZSVTa2eDX7dcv+oxh2Ye0kcsOnQLPf0z2RYmEghwqRsFDrw01Uy2E4zUUOVRrsCup7zfG3ukEVoQcxmCosaxqu/VwaHZ+0zv/cYHcR3T9vkrax3rHJXC6hAqQ4UoN9eo2qwtFlsdo/iQ+qd78eXUgCn9J5qCOxRAkNnlEwLHNAIwEEkEZnI6cFWzRveEtiUH7x1Gf916Eg3hajLHaLKaOEkXMd08vZPRTrD2gL3NZIxrsRAqMjmaafaiag6bLqS2tGmZ4fdePWyO0GEKJed4CAhrWAkitToMyNOiqvXz2h2FuN591gNPIbOaXEY3Le0yxxjFI8uzpl3s6Vpwy5Ksn7SnSJgaN5zP2HxVxB2KeYm+veIWhxcdHuoWtAGRoDkd/JWFmsljs/8ACi9a8e3JnnvFRQdG9Us2S5Qj/JmuQXXaLVEygLqvccTiGtphYBmdla6VVtZ+xMMWdqmxH3I/qdfg1WFtviSQULqA7G5DWnMrxZLokk0bQbzkPueinSjF128QR2P0b3O2KyMfESyOQYxHQZeyCXEkk0A2rblr/YqrbJFGWPGBjRidTC7IZtzrTbp1WwKrOuOwREUEhERAEREAREQBERAEREAREQBfCaL6iA4p6R8TraZojibgaMbARQtxCh26Uz0WvMv11AJWiVtRrkdRnkM1ufpTt0kVsjLMgYsxkQ4h7s99aEDfktPktcE38Rvqjte2tNa6D6rRbHBLE3ZnsWKCX+E/1bvdfp0/yV4gsD4pKPpmDQggjZ1HVfLRcLwMUZEjeGvlt6FR7vaRLQihoa1yOikzeHlHi3uBeSDUED5UVw+zwlnfcWVIzAFK7CclU3mPzDyCsp7BI+M4Ri0I0GmuuqEx3dskebs++mKMtkbwOf2+KgxhzHHVrgDvaRl5o174nZFzHdQfLarCz31iqJmiQUPCmW7RCvS32McN/wAgGF4bI06hwrX79QVCtVisj3NfHC6OQOB7rgGVB93MEcg1Wn4CCX+FJgd7rv7/AEJUWa55IyC5tWgjvDMajXaOqGilUisO6I8lig9aDaGOfQAUDqN35gUJ139FNdfmFuGCNsTeAHyAp814msD5ZDgbUZCvs6DapH/SYos55Kn3W/up+CDVUeOCtkc+QiuJ7jXeTqp0FwOpilcI28SCfsPNfZ74DQBCwMFNdDqdgyPWqg/mTO9p586fQBCnSn3ZPfa4Yaeqbjd7zhUanSufkolqvSWXIk5+y3KvlmeqlC5wyhnfhG4Z16/2XsXsxndgjArlidrnlzPU9EJd+Xb0O6XD/wCmiHd7sbG904h3Wga78lYKLd9jjjaPVtDQeBBPOuZ6qUsj0UEREJCIiAIiIAiIgCIiAIiIAiIgCIiA5d6TnR2eWKkQLZA/GCDSoLKEVy9o/wBlo81ghmBELi15B7jtNN5OXmV0H0oxRtMRmc54cXADKseQNRSlAafDaue2q5gWl0Lw9u4kA8uJ4ZFaLY4qt9T5MMkM0Die83PUZtP0PIrLHeL5ZG4yMq6AD2Tt1SC+JYu6/vDa19a+Zz86r7+JidI0xxlh255aH2f8KTHHD9iLeTKP1Jy28SVOmtZayrS5pGHPStaab1DvOuMVpps3VNFax24MizY1wo2oyrQ0Qlbsix39iGGZgkG+gB+3lReo7BFKT6l2E0OTjvGwar7+Ds838N3q3e6dPI/Q9FEtF2SRE4hlQ0Iz2eYQl6ucox2u65I/E003jMeY06rHFK4loLiQCKAkkDNSbJfkrNuIbnZ/HVZJ7dHI5uGLC8kVINBruAofghS0eGR7bKWyuLSQcswSNg3LzZbukl8LSR7xyHmdVKFrjZI7HHjNcjXgPZOS82u/pH5N7g3DXz+1EFo7tkh93xQ09c7EaeFpodSdNSM94Xie/wAgYYWiNvIV8tB8Vgs11PkI2ZDN2u+tNTrr8VLLLPBr+a8dQPoPiUL54wiFFYJZnVzOnecctBt29FaXfdkLJY2Ofjkc9jQBoC5wANBuJ2noq613nJI6jRTYA3U8yMyrHs7cTxPE54GUjSGbXEOBw8K0QRSv0q/qd0sUDmNo95kO+gb8B9VIWGyOJYMTMBp4QQacKjJZlkeiEREAREQBERAEREAREQBERAEREAREQGg+lGyYo4zM9oj9ZRlBRzXFrtSa1FAdw0XM5rpliOOM4hsczWnLd5hdT9J1jMsADg1rQ9pElQTizAbQ0oDXeVyuSGaz8WV4lh5jZ1otFscdZdV2vcyQX22RobaGB2Q7wFCMhXLZ0pyXl1nia9hikxVPhINR1p86LIy1QTgesb6t9PEMh5/fzWKS6HRPa6oc3EMxlt3faqkyld+pgvR1XDIjKmfPXlmrKCCN0QxuLatbnkBspnzVfexBcORH1+qmwWB0kPdOrW5EimVDz80Iju7Ea1XA9oq2kjf06+W3pVY7Beb4iaZ5GocNw36jReWSzWc0zbwObT9DzCmx3jHMfzm4TQ5tHDOpzd9EIVr4wz7+Is83jb6p28aedKeYWGe6TE5rg9rmkimYBOe7b0qvU9wGmKFwkbzFfPQ/BQIIi2VocCDiGRFDqhMr/cvcmsuwyyOOJrQDnU97ID2dR1os/r7PB4B6x+/WnXQdFWWiIulcGgk10Gan2e4aDFM4MG6o+eg6VQRv9q9yPbLwkmIbyIa0bwOpWez3DQYpnBjd1RXz0HxXqa9WRGkDeZIyOWX6j1NOCjRWaa0GpqR7xyaOX9kGL92SZL1bFUQtHFxH11I5qd2R9Y+2wzSucGNcSXU07rqYQRQ500ChCOGAnGMb9aZEeWzqr7sFeL5rwjrhDGhxodPDQZ7XZ5aKGXj/ACSk/Y7HDKHNDm5g6ZU+a9oizO8IiIAiIgCIiAIiIAiIgCIvMkgaCXEADMkmgA312ID0i02/PSnZIKiMmd42R0wV4yHL+XEtGvLt7b7ZURn1EZ/7fdy4yHvH/jTks3USwsm0aEmrvC9Tqt9dq7NZB+fM1rtjB3nn/g2p66LQL39L0shLLFDh/W8Yncwxvdb1J5LVbP2eFayOLyczqATxOp+CtIoWtFGgAbgKKOuXoWvShtl/BX2iz2q01daJy4nQOOKmewDusH+3yUL8VPB3X1LeOYpuDiDTl8FdWyymSNzQQDs5ggjTkqf/AKjLF3Jm4gfeFcuejv3mt4R0qx5//plqnqePwfWWWCcfln1b8+6dtCQctuY2eSiSWB8T24xliFCMxrv2clJF1RytJgfmCatOVDWvMZniOKx+tmDmskLqAjI+13gAK+0K89CrnNJcte6PN7jNvX6LPFj9VVtcmihbWooeHBYL2jAII21+nkpVkvB0cQpsbXMd050pzQhbsx2e/wA0wzNEjelfLQ/Bexd0cpJgNMjUOOWY2DxfCnFe/wATBP4x6t+/SvXQ9VFnut8Tu6cWRILfEMtaDMcxkhOfyjA5ksDvaZxGh+hWc3s+VzGuw0qNBn57OlF7st/uAwygSN27/sUkMBewxYgSdKd0eeYPKoQr/i/Yxi9XxOeG4aVOoz89T1qvEdnltBrmf1HJo5fYLNA+APeZA4uBNBSrdeGvVLVfb392IYRoKZuPlp0QnFup+xmNnigP5vfdsAoRl+nZ1qFilvaSVwbGC0bm5mnE7vJILoBJdK4NAzIrR3M10+KyvvdkfdgaP9xH7J6oW/OF8mOzXUxoxTPA/SDnyO2vALPHf2A/kNa0Nz7zah2emEb/AN0UeG6pJTjlcWje7WnI+Ec1LifAA5rGhwFKuOm2mZzPRQ1ctBuLTSt/Zulx+l5lGstUPq9gfF3mZfo8TRyxLfbsviG0NxwSskbtwmtOBGrTwK4ybCx7AHNBy5EdRmoJuV8bg+zyuY4aUcWuHJzVzPXF918nqR+nNZw/g/QCLj11elK12YhtqjEzd57j/wCZowu8uq324vSBY7VQNlwPPsSdx1dwNcLuhKmNSLwJUZRzx3RsiIi0MQiIgCIiAIiICDftsMVmmkaQHMje5uIVGINOEEVFamgXBbff89sP+omc81yYThZ0YKNr8ea/Q5FVofa/0Wxz1ks1I5NS3Rjv/qfgs5p3uvBrTkrOLxfnscss5DXA4A6mwiv7K2WGTE0GhHAqgtAmsrzHaIyHDfrwz9oK8scuJgIIPFtacs86q0ZRexm6dSD6srhmZERWIMFu/hvpl3T8lSwX4S3DK0SN3nXrv56qXfV0PlzZIRT2D4D9jzr0WuSF0bsMjS08fnxCsmc9aMnmJdNueoMlneDnWgJBBoMgTnXnRfJ70koI3gVGZq3vZCo1yBpt4qDdLXmRxjrkQSQQBTCMjXLOlFsTgJGUmDS6hzbXKopqdNeIVzBJvbBrDrS5+TjWmny2K8sFpYyLvAOoDUZEjPMZ5bR5qvtF1uYThBdXSniA3U2niP8AHyxOiDsMhcBTCCD3c/FWmevTIKFgu49bt2Jz7pjmGKB1Dtaf3VvxCi2eaWzuIIoKE0ObTQagj6LLaLkc3vwuxDUUPe6Ea9Est7VJE7S8UOuygz7uhPHVSZPDzh/Bm/EQWjxj1b9+leuh6qO+6nRSNJILa5HbofZ18qrNLcrJBigeD+kn4V1HVQbPZ3MlaHgg8d1DpvHJBK/3L3JFnugyuc4uAbV24nInZs6rO+8IoQWwtDne9/8ArbyGSro7G+R7gwbTU6DXaVZssEUFDKcTtg+zdvMoI3thW9SN+FltDquNG1NCcgM9g2/vNSaw2fId+TPjTI9G/NRn2uSVxbEC0bQDlrqToOlOqzNu6KEYpnVOwD6DU8zkhK7ryzBHDLaP0srxDeg2qdFdkVCxpLnAgl1dDnSuzfkon4qafusqG78hluLgPgB5q1u2wCJpGKpJz503bFDL04pvb3M8TKAAmvH/AAvaIsztPjmAihAI3HMKrtfZ6N3h7h82+RVqsFrtrYxV5puG08htVZRi11GkJzi+kwXb2it9hpgkL4x7LqyMpyPeYORAXS+wvbj/AKgHgwmN0YbiIcHMOLFSmh9k5U6rldjstpvB/q4WEM27qb3Hby0XWexnYpthaTjLpHgY8yG5aZbaVOZ37FlC9+nY3qtaepLV6f2bMiItzkCIiAIiIAiIgKy/ezsNrjwTMB3O0c3iCuSdo+w1pu9xkiJki94CtBue36/FduXxzQRQ5gqkoKRpCo4Y47HB7vvpsmR7r92w8j9NeasVs/a/0WRzVkstI5NSz2HcvdPwXPBbJrK8xWhjsss/EOp8QVdbjiXk0dOM80/H6LxYrTZGSNwvaHDj8wdhX2C0NeMTSCOHy4Hgsi1OfY1e2dn5IjjgJcB7PtDl7371WS7u0I0kFDpX7gZ1WyKDeFzslzPdf7w16+8FKdijimfY7T3cQcA3YahoPU6+exV5hs8r6esAfwFK8KmgP7zVReF2vhzcKt2Ob4c9/un95qAx1XDnop1BrBsb7PNZjVpq3bTNvUbOfxWVlsjnP5tIzSgI21FPEdnCnVRbDfT48j3m7jqOR+6kuskdoNYu4dtcq/8AEfPIc1c4otP+PgxWi6ZYTijJI3t1pxG7zXmK8nyvaHmoFcgAM6HPmvTLRNZiA4VbsBzaeR2fvJY7dejXODmRhrhqTtyoRQZHnqhCSvZY9D5HecrasYdpAFKkZ7FJs9zH+JO6m0iufV2xYbFezY2n8sY/errz2jkFkZY5bQcTzhbsy+TfqfigjZ+p9depH5cAqNhw58aAa8yKr0y6cjJO+m3M16E7eQ80/HsgBaxoLtrgag8zr0GXFVVptbnmrzX5DkNiBtc5ZYWi+zhwxgNA2jLyHs/NSrgtLcJaXDHiJoTmagZ566KkslkfMaRjLa4+Efc8B8Fsd3XMyLPxP9469B7IVGzoownfVInosNqtbY21eaDZvPADaqmMz21/q4WGhyoNv+4j5DLespTUccndCk5Z2XczW+/Q3uxd92ldWg9PEeSuey3o5mtbhNaSWsO/xOG4DYPhz0W3dkfRpFZgHzgSSbtWt+/y5rdwFVQcsy8F3UUMU/PP+iHdl0xWdgZEwNaN2p4k7VMRFqc4REQBERAEREAREQBERAFVX/2agtjMMzKnY4ZObyP0VqiEp22OG9ouxFpu9xkjJfF74Fctgc398FHu6+2yUa7uv+B5H6H4rvD2AgggEHIg5grnva/0VMlrJZKMfqYz4XctxWOlxzHwdCqRqYqb9/2a2ioW26azPMU7HZZUPiHInxDgfNXNntLXtxMII/eRGwq8ZqRnOlKH47mQiuqory7Ltd3oe473fZPL3flyV8iuZGiyOdG7DK0tP7z4jisrH6EHkQtvtVjZI3C9ocPlxB2LWrw7Ovi70RL27vaHT2unkrJnPOgnmOCbZL+ywzDG07aZ9RoVEvVkIzicTXUUyHU59M1WxWgHgVkcrXwc8dSkoyXJbXc+BjcTiXPGwjbwGh5k+Sw2++HyVA7rdw1PM7eSgE0WaxXe+fwijNrzp094/uqN2IgpzwtjAX5gAVJyAGZPRW9g7Ok96bT3Af8AyI+Q81aXfdTIR3RVx1cdT9hwCz2m1NjbieaD58ANpVGzsp0VHbLPccYAAaAANAMgqy8L9azuso52n6Qemp4DzUV1rmtT/VwtNDlQamu8jTkPiui9kPRcyKklp7z9jNg5/YeexYanPEfJ3KnGnmpv2/ZqXZnsFPbnesmJbHtcdSNwH0HwXXbl7Pw2VmCFgG87TzP0VgxgAAAAAyAGQA3L0rxgomU6jnvt2CIiuZhERAEREAREQBERAEREAREQBERAEREBUdoey0FsZhlbn7Lxk4ddo4LkHaLsVabvfjZV0ex7RXLc4fvhvXdl5kjDgQ4Ag5EEVB6KkoKX5NadVwxx2OC3ffjX0a+jXf0nkdh4H4q0Wwdr/RU19ZLJRrtTGdDy3clz1tvmszjHKw1GWF1QR12jh8lTW44n5NPpRqZp+DYkUexWjExhOrgDlkM9yp7/AL5kjOBjS0e/tPLdz+Su5pK5lClKctKJt53FHNU+F/vD6jb81rk92zRuDC0ur4S0VB/fGi83VNKJKxuoXHPEe6eddfmt3HFRCeotWo/Tdm7lHd/Zz2pu8fcHhHM+1y05q8ApkF4tFoaxuJ5AH7yG88FRWi85J3YIWkA7vEeZHhHAeexTKaiVp0nLbYnXjfjY6tZRzv6RzO08B8F77PdjrRb34nVDNrnZADcBs5DP5raux/osphktXMM0893z5LpUEDWNDWANaNABQBU0ueZeDV1I08U9+/6Krs92VhsbAI297a8jM7+Q/ZqrlEWxzN3CIiAIiIAiIgCIiAIiIAiIgCIiAIiIAiIgCIiAIiIAqftB2VgtjaSMGIeF9BUbq+8OBVwiBOxyi+ez0lmNHtqw5Bw8J3D9J4FaR2gnPrA1wIaB3SRka0rntHPNfouaFr2lrgHNORBFQei0ntF2ByLoAHDUxuzpTa0nXkc+OxQ1dFoy0u9jlVhul0lPYZvpm7kPrpzVlbr4bF3WnG4ZUJ05n6a8l9v50oLY2VBcXBwAo7KmVfZ1zWw9j/Rc59JLT3W6hu09D8z0G1Y5vpj5OhaWtU9uEv8Avk1m5OzVpt8gNDTa45NAO7YB8+K6/wBmOxUNjaMIDpNriNvDdz1+SurHYmRMDI2hrRsHz4niVnWkYKOeTKpVc8bLsERFcyCIiAIiIAiIgCIiAIiIAiIgCIiAIiIAiIgCIiAIiIAiIgCIiAIiICivCyMNtgJY0ktfUloJOEDD5bFeBfUQBERAEREAREQBERAEREAREQBERAEREB//2Q=="/>
          <p:cNvSpPr>
            <a:spLocks noChangeAspect="1" noChangeArrowheads="1"/>
          </p:cNvSpPr>
          <p:nvPr/>
        </p:nvSpPr>
        <p:spPr bwMode="auto">
          <a:xfrm>
            <a:off x="765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72713" name="AutoShape 9" descr="data:image/jpeg;base64,/9j/4AAQSkZJRgABAQAAAQABAAD/2wCEAAkGBhQSERUUEhMWFRUWFxgXFxgYFxgVGBgYFRQVFRQWHxkXHCYfFxkjGRQVHy8gIygpLCwsFx4xNTAqNSYrLCkBCQoKDgwOGg8PGiwlHyQsLCwsKi4uLCwwKSwpLCksKSwpLCkpLCwpLCwsLCwsLCkpLCwpLCkpLCw1LCwsLCwpLP/AABEIAMIBAwMBIgACEQEDEQH/xAAcAAEAAgMBAQEAAAAAAAAAAAAABAUDBgcCAQj/xABCEAABAwEFBQQIBAUDAwUAAAABAAIDEQQFEiExQVFhcYEGIjKRBxNCUqGxwdEUI2LwM5Ki4fEkcoIVU7I0Q8LS4v/EABkBAQADAQEAAAAAAAAAAAAAAAABAgMEBf/EACwRAAIBAwMDAwQCAwEAAAAAAAABAgMRIRIxQSJRkWGBoRNCcdEywXLh8AT/2gAMAwEAAhEDEQA/AO4oiIAiIgCIiAIixWq1NjY57zha0EuJ0AGpQGVFol7+mWwQ+Fz5TswtLR5vofIFateHpstDx/p7OyNp0dIS888qDzCWK6kdkUG8L8ggH500cf8AucAfKtSuDW/tZb7R/Etbw0+zH3B/TQFVQu5pNXVcd7iT/ZVcki2WdjvL0xWGOojMk7t0bDTzdT5Fa1eXpltDqiGzxxD3nkyH+mg+a0qOzgaCiythVfqLsHB9y6b6V7cAR61jq6H1TajloPMFUl49rLVP/FnkcN2Ihv8AK2jfgvrrA07Fgfc59k+aupxM3CRPu3t5bYPBaHkbnn1g8pK06UW1Xb6aZRlPCx/FhMZ8jiB+C0dt1AeI1Xv8O1ugRziSoTOw3T6UrHMQHOdCT/3QA3+cEtHWi2uzWtkjcUb2vbva4OHmF+cCxfYJHRuxRucx29ri0+bSCqazTSz9JouGXf6Q7dDT871gGyVof/Vk7+pbJYPTNSgtFn5uif8A/B9P/JWUkyHg6eipOznbCz20H1BfVoq4Ojc2ldO9TDXXIHYVdqwCIiAIiIAiIgCIiAIiIAiIgCIiAIiIAoN+x4rNONaxSDzY4KcsNqszZGlrxVp1BQH5Qk7QubI5r2Bwa4gey4UOWas7NfbJanEQQKnHzAHe25kDM7VsfaZ8JtM0U0DJGske1rhk8NDjh72pyptCoT2VgfjFnmLC9uEMl31DsnDP2eKtZnOpQeOTJgGoy4tOXw+y9Nc7YQ74HzC161XDbLLngeG+8w429aaf8gFYXFeDpmux0JaRQgUOdd3JRZPdFrOOUy1baRtBHPTzCkxuB0NVVi8GYzHjo4GlHDUnSh26rMWbaUO8f2+yo6aexZVWt0WjVkaqyO0OGhDhx+4+qkMvEe0C34jzCydOSNVUizPIsJYsb7fXwtPM90fdYXPcdXU4Ny+OqlU5MOrFGWQgakBYTNuBPE5D4o2ID95+ZXui1VNcmLrPgxYHHU05fcr62EDZ9fmvbnAamijvtzdlXcldJIzblI3Tsx27Njbh/CREECr2FzJHU0LnOxYjruHJbtd/pUscmUhfCf1sqP5mVHnRcdbbXBoNKADPFkBxqDn1AVXbL/jHtF53MFG+f+UNE2tj9O2C9IpxWGVkg/Q4O+RyUpcy9Bzg+zzS4Q0uc0ZZ5NDtvVdNVTRO6CIiEhERAEREAREQBERAEREAREQBeJmktIaQDsJGKnSoqva8vdQEgV4CmfnkgOHdqbui/GTMfJglDu8aUY4uaHVA9nIjaqG2XNIwjIPFdWnFlhcK012rY+29zySWyV4FCcJLHOBeO40DPQ1pl9VrDbRLA4AFzDUVB0NSBocitDzprqyvc9WW85I/C8gDYcx5HRZIHete4kNBIqS1jW1odtBU67VIF8MkyniBPvNyP76rzZhGJD6ouIwnxADaNv8AZSVTa2eDX7dcv+oxh2Ye0kcsOnQLPf0z2RYmEghwqRsFDrw01Uy2E4zUUOVRrsCup7zfG3ukEVoQcxmCosaxqu/VwaHZ+0zv/cYHcR3T9vkrax3rHJXC6hAqQ4UoN9eo2qwtFlsdo/iQ+qd78eXUgCn9J5qCOxRAkNnlEwLHNAIwEEkEZnI6cFWzRveEtiUH7x1Gf916Eg3hajLHaLKaOEkXMd08vZPRTrD2gL3NZIxrsRAqMjmaafaiag6bLqS2tGmZ4fdePWyO0GEKJed4CAhrWAkitToMyNOiqvXz2h2FuN591gNPIbOaXEY3Le0yxxjFI8uzpl3s6Vpwy5Ksn7SnSJgaN5zP2HxVxB2KeYm+veIWhxcdHuoWtAGRoDkd/JWFmsljs/8ACi9a8e3JnnvFRQdG9Us2S5Qj/JmuQXXaLVEygLqvccTiGtphYBmdla6VVtZ+xMMWdqmxH3I/qdfg1WFtviSQULqA7G5DWnMrxZLokk0bQbzkPueinSjF128QR2P0b3O2KyMfESyOQYxHQZeyCXEkk0A2rblr/YqrbJFGWPGBjRidTC7IZtzrTbp1WwKrOuOwREUEhERAEREAREQBERAEREAREQBfCaL6iA4p6R8TraZojibgaMbARQtxCh26Uz0WvMv11AJWiVtRrkdRnkM1ufpTt0kVsjLMgYsxkQ4h7s99aEDfktPktcE38Rvqjte2tNa6D6rRbHBLE3ZnsWKCX+E/1bvdfp0/yV4gsD4pKPpmDQggjZ1HVfLRcLwMUZEjeGvlt6FR7vaRLQihoa1yOikzeHlHi3uBeSDUED5UVw+zwlnfcWVIzAFK7CclU3mPzDyCsp7BI+M4Ri0I0GmuuqEx3dskebs++mKMtkbwOf2+KgxhzHHVrgDvaRl5o174nZFzHdQfLarCz31iqJmiQUPCmW7RCvS32McN/wAgGF4bI06hwrX79QVCtVisj3NfHC6OQOB7rgGVB93MEcg1Wn4CCX+FJgd7rv7/AEJUWa55IyC5tWgjvDMajXaOqGilUisO6I8lig9aDaGOfQAUDqN35gUJ139FNdfmFuGCNsTeAHyAp814msD5ZDgbUZCvs6DapH/SYos55Kn3W/up+CDVUeOCtkc+QiuJ7jXeTqp0FwOpilcI28SCfsPNfZ74DQBCwMFNdDqdgyPWqg/mTO9p586fQBCnSn3ZPfa4Yaeqbjd7zhUanSufkolqvSWXIk5+y3KvlmeqlC5wyhnfhG4Z16/2XsXsxndgjArlidrnlzPU9EJd+Xb0O6XD/wCmiHd7sbG904h3Wga78lYKLd9jjjaPVtDQeBBPOuZ6qUsj0UEREJCIiAIiIAiIgCIiAIiIAiIgCIiA5d6TnR2eWKkQLZA/GCDSoLKEVy9o/wBlo81ghmBELi15B7jtNN5OXmV0H0oxRtMRmc54cXADKseQNRSlAafDaue2q5gWl0Lw9u4kA8uJ4ZFaLY4qt9T5MMkM0Die83PUZtP0PIrLHeL5ZG4yMq6AD2Tt1SC+JYu6/vDa19a+Zz86r7+JidI0xxlh255aH2f8KTHHD9iLeTKP1Jy28SVOmtZayrS5pGHPStaab1DvOuMVpps3VNFax24MizY1wo2oyrQ0Qlbsix39iGGZgkG+gB+3lReo7BFKT6l2E0OTjvGwar7+Ds838N3q3e6dPI/Q9FEtF2SRE4hlQ0Iz2eYQl6ucox2u65I/E003jMeY06rHFK4loLiQCKAkkDNSbJfkrNuIbnZ/HVZJ7dHI5uGLC8kVINBruAofghS0eGR7bKWyuLSQcswSNg3LzZbukl8LSR7xyHmdVKFrjZI7HHjNcjXgPZOS82u/pH5N7g3DXz+1EFo7tkh93xQ09c7EaeFpodSdNSM94Xie/wAgYYWiNvIV8tB8Vgs11PkI2ZDN2u+tNTrr8VLLLPBr+a8dQPoPiUL54wiFFYJZnVzOnecctBt29FaXfdkLJY2Ofjkc9jQBoC5wANBuJ2noq613nJI6jRTYA3U8yMyrHs7cTxPE54GUjSGbXEOBw8K0QRSv0q/qd0sUDmNo95kO+gb8B9VIWGyOJYMTMBp4QQacKjJZlkeiEREAREQBERAEREAREQBERAEREAREQGg+lGyYo4zM9oj9ZRlBRzXFrtSa1FAdw0XM5rpliOOM4hsczWnLd5hdT9J1jMsADg1rQ9pElQTizAbQ0oDXeVyuSGaz8WV4lh5jZ1otFscdZdV2vcyQX22RobaGB2Q7wFCMhXLZ0pyXl1nia9hikxVPhINR1p86LIy1QTgesb6t9PEMh5/fzWKS6HRPa6oc3EMxlt3faqkyld+pgvR1XDIjKmfPXlmrKCCN0QxuLatbnkBspnzVfexBcORH1+qmwWB0kPdOrW5EimVDz80Iju7Ea1XA9oq2kjf06+W3pVY7Beb4iaZ5GocNw36jReWSzWc0zbwObT9DzCmx3jHMfzm4TQ5tHDOpzd9EIVr4wz7+Is83jb6p28aedKeYWGe6TE5rg9rmkimYBOe7b0qvU9wGmKFwkbzFfPQ/BQIIi2VocCDiGRFDqhMr/cvcmsuwyyOOJrQDnU97ID2dR1os/r7PB4B6x+/WnXQdFWWiIulcGgk10Gan2e4aDFM4MG6o+eg6VQRv9q9yPbLwkmIbyIa0bwOpWez3DQYpnBjd1RXz0HxXqa9WRGkDeZIyOWX6j1NOCjRWaa0GpqR7xyaOX9kGL92SZL1bFUQtHFxH11I5qd2R9Y+2wzSucGNcSXU07rqYQRQ500ChCOGAnGMb9aZEeWzqr7sFeL5rwjrhDGhxodPDQZ7XZ5aKGXj/ACSk/Y7HDKHNDm5g6ZU+a9oizO8IiIAiIgCIiAIiIAiIgCIvMkgaCXEADMkmgA312ID0i02/PSnZIKiMmd42R0wV4yHL+XEtGvLt7b7ZURn1EZ/7fdy4yHvH/jTks3USwsm0aEmrvC9Tqt9dq7NZB+fM1rtjB3nn/g2p66LQL39L0shLLFDh/W8Yncwxvdb1J5LVbP2eFayOLyczqATxOp+CtIoWtFGgAbgKKOuXoWvShtl/BX2iz2q01daJy4nQOOKmewDusH+3yUL8VPB3X1LeOYpuDiDTl8FdWyymSNzQQDs5ggjTkqf/AKjLF3Jm4gfeFcuejv3mt4R0qx5//plqnqePwfWWWCcfln1b8+6dtCQctuY2eSiSWB8T24xliFCMxrv2clJF1RytJgfmCatOVDWvMZniOKx+tmDmskLqAjI+13gAK+0K89CrnNJcte6PN7jNvX6LPFj9VVtcmihbWooeHBYL2jAII21+nkpVkvB0cQpsbXMd050pzQhbsx2e/wA0wzNEjelfLQ/Bexd0cpJgNMjUOOWY2DxfCnFe/wATBP4x6t+/SvXQ9VFnut8Tu6cWRILfEMtaDMcxkhOfyjA5ksDvaZxGh+hWc3s+VzGuw0qNBn57OlF7st/uAwygSN27/sUkMBewxYgSdKd0eeYPKoQr/i/Yxi9XxOeG4aVOoz89T1qvEdnltBrmf1HJo5fYLNA+APeZA4uBNBSrdeGvVLVfb392IYRoKZuPlp0QnFup+xmNnigP5vfdsAoRl+nZ1qFilvaSVwbGC0bm5mnE7vJILoBJdK4NAzIrR3M10+KyvvdkfdgaP9xH7J6oW/OF8mOzXUxoxTPA/SDnyO2vALPHf2A/kNa0Nz7zah2emEb/AN0UeG6pJTjlcWje7WnI+Ec1LifAA5rGhwFKuOm2mZzPRQ1ctBuLTSt/Zulx+l5lGstUPq9gfF3mZfo8TRyxLfbsviG0NxwSskbtwmtOBGrTwK4ybCx7AHNBy5EdRmoJuV8bg+zyuY4aUcWuHJzVzPXF918nqR+nNZw/g/QCLj11elK12YhtqjEzd57j/wCZowu8uq324vSBY7VQNlwPPsSdx1dwNcLuhKmNSLwJUZRzx3RsiIi0MQiIgCIiAIiICDftsMVmmkaQHMje5uIVGINOEEVFamgXBbff89sP+omc81yYThZ0YKNr8ea/Q5FVofa/0Wxz1ks1I5NS3Rjv/qfgs5p3uvBrTkrOLxfnscss5DXA4A6mwiv7K2WGTE0GhHAqgtAmsrzHaIyHDfrwz9oK8scuJgIIPFtacs86q0ZRexm6dSD6srhmZERWIMFu/hvpl3T8lSwX4S3DK0SN3nXrv56qXfV0PlzZIRT2D4D9jzr0WuSF0bsMjS08fnxCsmc9aMnmJdNueoMlneDnWgJBBoMgTnXnRfJ70koI3gVGZq3vZCo1yBpt4qDdLXmRxjrkQSQQBTCMjXLOlFsTgJGUmDS6hzbXKopqdNeIVzBJvbBrDrS5+TjWmny2K8sFpYyLvAOoDUZEjPMZ5bR5qvtF1uYThBdXSniA3U2niP8AHyxOiDsMhcBTCCD3c/FWmevTIKFgu49bt2Jz7pjmGKB1Dtaf3VvxCi2eaWzuIIoKE0ObTQagj6LLaLkc3vwuxDUUPe6Ea9Est7VJE7S8UOuygz7uhPHVSZPDzh/Bm/EQWjxj1b9+leuh6qO+6nRSNJILa5HbofZ18qrNLcrJBigeD+kn4V1HVQbPZ3MlaHgg8d1DpvHJBK/3L3JFnugyuc4uAbV24nInZs6rO+8IoQWwtDne9/8ArbyGSro7G+R7gwbTU6DXaVZssEUFDKcTtg+zdvMoI3thW9SN+FltDquNG1NCcgM9g2/vNSaw2fId+TPjTI9G/NRn2uSVxbEC0bQDlrqToOlOqzNu6KEYpnVOwD6DU8zkhK7ryzBHDLaP0srxDeg2qdFdkVCxpLnAgl1dDnSuzfkon4qafusqG78hluLgPgB5q1u2wCJpGKpJz503bFDL04pvb3M8TKAAmvH/AAvaIsztPjmAihAI3HMKrtfZ6N3h7h82+RVqsFrtrYxV5puG08htVZRi11GkJzi+kwXb2it9hpgkL4x7LqyMpyPeYORAXS+wvbj/AKgHgwmN0YbiIcHMOLFSmh9k5U6rldjstpvB/q4WEM27qb3Hby0XWexnYpthaTjLpHgY8yG5aZbaVOZ37FlC9+nY3qtaepLV6f2bMiItzkCIiAIiIAiIgKy/ezsNrjwTMB3O0c3iCuSdo+w1pu9xkiJki94CtBue36/FduXxzQRQ5gqkoKRpCo4Y47HB7vvpsmR7r92w8j9NeasVs/a/0WRzVkstI5NSz2HcvdPwXPBbJrK8xWhjsss/EOp8QVdbjiXk0dOM80/H6LxYrTZGSNwvaHDj8wdhX2C0NeMTSCOHy4Hgsi1OfY1e2dn5IjjgJcB7PtDl7371WS7u0I0kFDpX7gZ1WyKDeFzslzPdf7w16+8FKdijimfY7T3cQcA3YahoPU6+exV5hs8r6esAfwFK8KmgP7zVReF2vhzcKt2Ob4c9/un95qAx1XDnop1BrBsb7PNZjVpq3bTNvUbOfxWVlsjnP5tIzSgI21FPEdnCnVRbDfT48j3m7jqOR+6kuskdoNYu4dtcq/8AEfPIc1c4otP+PgxWi6ZYTijJI3t1pxG7zXmK8nyvaHmoFcgAM6HPmvTLRNZiA4VbsBzaeR2fvJY7dejXODmRhrhqTtyoRQZHnqhCSvZY9D5HecrasYdpAFKkZ7FJs9zH+JO6m0iufV2xYbFezY2n8sY/errz2jkFkZY5bQcTzhbsy+TfqfigjZ+p9depH5cAqNhw58aAa8yKr0y6cjJO+m3M16E7eQ80/HsgBaxoLtrgag8zr0GXFVVptbnmrzX5DkNiBtc5ZYWi+zhwxgNA2jLyHs/NSrgtLcJaXDHiJoTmagZ566KkslkfMaRjLa4+Efc8B8Fsd3XMyLPxP9469B7IVGzoownfVInosNqtbY21eaDZvPADaqmMz21/q4WGhyoNv+4j5DLespTUccndCk5Z2XczW+/Q3uxd92ldWg9PEeSuey3o5mtbhNaSWsO/xOG4DYPhz0W3dkfRpFZgHzgSSbtWt+/y5rdwFVQcsy8F3UUMU/PP+iHdl0xWdgZEwNaN2p4k7VMRFqc4REQBERAEREAREQBERAFVX/2agtjMMzKnY4ZObyP0VqiEp22OG9ouxFpu9xkjJfF74Fctgc398FHu6+2yUa7uv+B5H6H4rvD2AgggEHIg5grnva/0VMlrJZKMfqYz4XctxWOlxzHwdCqRqYqb9/2a2ioW26azPMU7HZZUPiHInxDgfNXNntLXtxMII/eRGwq8ZqRnOlKH47mQiuqory7Ltd3oe473fZPL3flyV8iuZGiyOdG7DK0tP7z4jisrH6EHkQtvtVjZI3C9ocPlxB2LWrw7Ovi70RL27vaHT2unkrJnPOgnmOCbZL+ywzDG07aZ9RoVEvVkIzicTXUUyHU59M1WxWgHgVkcrXwc8dSkoyXJbXc+BjcTiXPGwjbwGh5k+Sw2++HyVA7rdw1PM7eSgE0WaxXe+fwijNrzp094/uqN2IgpzwtjAX5gAVJyAGZPRW9g7Ok96bT3Af8AyI+Q81aXfdTIR3RVx1cdT9hwCz2m1NjbieaD58ANpVGzsp0VHbLPccYAAaAANAMgqy8L9azuso52n6Qemp4DzUV1rmtT/VwtNDlQamu8jTkPiui9kPRcyKklp7z9jNg5/YeexYanPEfJ3KnGnmpv2/ZqXZnsFPbnesmJbHtcdSNwH0HwXXbl7Pw2VmCFgG87TzP0VgxgAAAAAyAGQA3L0rxgomU6jnvt2CIiuZhERAEREAREQBERAEREAREQBERAEREBUdoey0FsZhlbn7Lxk4ddo4LkHaLsVabvfjZV0ex7RXLc4fvhvXdl5kjDgQ4Ag5EEVB6KkoKX5NadVwxx2OC3ffjX0a+jXf0nkdh4H4q0Wwdr/RU19ZLJRrtTGdDy3clz1tvmszjHKw1GWF1QR12jh8lTW44n5NPpRqZp+DYkUexWjExhOrgDlkM9yp7/AL5kjOBjS0e/tPLdz+Su5pK5lClKctKJt53FHNU+F/vD6jb81rk92zRuDC0ur4S0VB/fGi83VNKJKxuoXHPEe6eddfmt3HFRCeotWo/Tdm7lHd/Zz2pu8fcHhHM+1y05q8ApkF4tFoaxuJ5AH7yG88FRWi85J3YIWkA7vEeZHhHAeexTKaiVp0nLbYnXjfjY6tZRzv6RzO08B8F77PdjrRb34nVDNrnZADcBs5DP5raux/osphktXMM0893z5LpUEDWNDWANaNABQBU0ueZeDV1I08U9+/6Krs92VhsbAI297a8jM7+Q/ZqrlEWxzN3CIiAIiIAiIgCIiAIiIAiIgCIiAIiIAiIgCIiAIiIAqftB2VgtjaSMGIeF9BUbq+8OBVwiBOxyi+ez0lmNHtqw5Bw8J3D9J4FaR2gnPrA1wIaB3SRka0rntHPNfouaFr2lrgHNORBFQei0ntF2ByLoAHDUxuzpTa0nXkc+OxQ1dFoy0u9jlVhul0lPYZvpm7kPrpzVlbr4bF3WnG4ZUJ05n6a8l9v50oLY2VBcXBwAo7KmVfZ1zWw9j/Rc59JLT3W6hu09D8z0G1Y5vpj5OhaWtU9uEv8Avk1m5OzVpt8gNDTa45NAO7YB8+K6/wBmOxUNjaMIDpNriNvDdz1+SurHYmRMDI2hrRsHz4niVnWkYKOeTKpVc8bLsERFcyCIiAIiIAiIgCIiAIiIAiIgCIiAIiIAiIgCIiAIiIAiIgCIiAIiICivCyMNtgJY0ktfUloJOEDD5bFeBfUQBERAEREAREQBERAEREAREQBERAEREB//2Q=="/>
          <p:cNvSpPr>
            <a:spLocks noChangeAspect="1" noChangeArrowheads="1"/>
          </p:cNvSpPr>
          <p:nvPr/>
        </p:nvSpPr>
        <p:spPr bwMode="auto">
          <a:xfrm>
            <a:off x="91757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7" name="Title 6"/>
          <p:cNvSpPr>
            <a:spLocks noGrp="1"/>
          </p:cNvSpPr>
          <p:nvPr>
            <p:ph type="title"/>
          </p:nvPr>
        </p:nvSpPr>
        <p:spPr/>
        <p:txBody>
          <a:bodyPr>
            <a:normAutofit fontScale="90000"/>
          </a:bodyPr>
          <a:lstStyle/>
          <a:p>
            <a:r>
              <a:rPr lang="en-US" sz="3600" dirty="0" smtClean="0"/>
              <a:t>Quantifying Risk - Pop Quiz 3</a:t>
            </a:r>
            <a:br>
              <a:rPr lang="en-US" sz="3600" dirty="0" smtClean="0"/>
            </a:br>
            <a:endParaRPr lang="en-US" sz="3600" dirty="0"/>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8013" r="8351"/>
          <a:stretch/>
        </p:blipFill>
        <p:spPr>
          <a:xfrm>
            <a:off x="5705856" y="3093046"/>
            <a:ext cx="3438144" cy="3079154"/>
          </a:xfrm>
          <a:prstGeom prst="rect">
            <a:avLst/>
          </a:prstGeom>
        </p:spPr>
      </p:pic>
      <p:graphicFrame>
        <p:nvGraphicFramePr>
          <p:cNvPr id="12" name="Content Placeholder 11"/>
          <p:cNvGraphicFramePr>
            <a:graphicFrameLocks noGrp="1"/>
          </p:cNvGraphicFramePr>
          <p:nvPr>
            <p:ph sz="half" idx="1"/>
            <p:extLst>
              <p:ext uri="{D42A27DB-BD31-4B8C-83A1-F6EECF244321}">
                <p14:modId xmlns:p14="http://schemas.microsoft.com/office/powerpoint/2010/main" val="1424353332"/>
              </p:ext>
            </p:extLst>
          </p:nvPr>
        </p:nvGraphicFramePr>
        <p:xfrm>
          <a:off x="155575" y="1600200"/>
          <a:ext cx="5330825" cy="1992952"/>
        </p:xfrm>
        <a:graphic>
          <a:graphicData uri="http://schemas.openxmlformats.org/drawingml/2006/table">
            <a:tbl>
              <a:tblPr firstRow="1" bandRow="1">
                <a:tableStyleId>{5DA37D80-6434-44D0-A028-1B22A696006F}</a:tableStyleId>
              </a:tblPr>
              <a:tblGrid>
                <a:gridCol w="1597025"/>
                <a:gridCol w="2209800"/>
                <a:gridCol w="1524000"/>
              </a:tblGrid>
              <a:tr h="533400">
                <a:tc>
                  <a:txBody>
                    <a:bodyPr/>
                    <a:lstStyle/>
                    <a:p>
                      <a:endParaRPr lang="en-US" sz="2400" b="1" dirty="0">
                        <a:solidFill>
                          <a:schemeClr val="tx1">
                            <a:lumMod val="50000"/>
                          </a:schemeClr>
                        </a:solidFill>
                      </a:endParaRPr>
                    </a:p>
                  </a:txBody>
                  <a:tcPr/>
                </a:tc>
                <a:tc>
                  <a:txBody>
                    <a:bodyPr/>
                    <a:lstStyle/>
                    <a:p>
                      <a:r>
                        <a:rPr lang="en-US" sz="2400" dirty="0" smtClean="0">
                          <a:solidFill>
                            <a:schemeClr val="tx1">
                              <a:lumMod val="50000"/>
                            </a:schemeClr>
                          </a:solidFill>
                        </a:rPr>
                        <a:t>Policy 1</a:t>
                      </a:r>
                      <a:endParaRPr lang="en-US" sz="2400" dirty="0">
                        <a:solidFill>
                          <a:schemeClr val="tx1">
                            <a:lumMod val="50000"/>
                          </a:schemeClr>
                        </a:solidFill>
                      </a:endParaRPr>
                    </a:p>
                  </a:txBody>
                  <a:tcPr/>
                </a:tc>
                <a:tc>
                  <a:txBody>
                    <a:bodyPr/>
                    <a:lstStyle/>
                    <a:p>
                      <a:r>
                        <a:rPr lang="en-US" sz="2400" dirty="0" smtClean="0">
                          <a:solidFill>
                            <a:schemeClr val="tx1">
                              <a:lumMod val="50000"/>
                            </a:schemeClr>
                          </a:solidFill>
                        </a:rPr>
                        <a:t>Policy 2</a:t>
                      </a:r>
                      <a:endParaRPr lang="en-US" sz="2400" dirty="0">
                        <a:solidFill>
                          <a:schemeClr val="tx1">
                            <a:lumMod val="50000"/>
                          </a:schemeClr>
                        </a:solidFill>
                      </a:endParaRPr>
                    </a:p>
                  </a:txBody>
                  <a:tcPr/>
                </a:tc>
              </a:tr>
              <a:tr h="832383">
                <a:tc>
                  <a:txBody>
                    <a:bodyPr/>
                    <a:lstStyle/>
                    <a:p>
                      <a:r>
                        <a:rPr lang="en-US" sz="2400" b="1" dirty="0" smtClean="0">
                          <a:solidFill>
                            <a:schemeClr val="tx1">
                              <a:lumMod val="50000"/>
                            </a:schemeClr>
                          </a:solidFill>
                        </a:rPr>
                        <a:t>Location</a:t>
                      </a:r>
                      <a:endParaRPr lang="en-US" sz="2400" b="1" dirty="0">
                        <a:solidFill>
                          <a:schemeClr val="tx1">
                            <a:lumMod val="50000"/>
                          </a:schemeClr>
                        </a:solidFill>
                      </a:endParaRPr>
                    </a:p>
                  </a:txBody>
                  <a:tcPr/>
                </a:tc>
                <a:tc>
                  <a:txBody>
                    <a:bodyPr/>
                    <a:lstStyle/>
                    <a:p>
                      <a:r>
                        <a:rPr lang="en-US" sz="2400" dirty="0" smtClean="0">
                          <a:solidFill>
                            <a:schemeClr val="tx1">
                              <a:lumMod val="50000"/>
                            </a:schemeClr>
                          </a:solidFill>
                        </a:rPr>
                        <a:t>San</a:t>
                      </a:r>
                      <a:r>
                        <a:rPr lang="en-US" sz="2400" baseline="0" dirty="0" smtClean="0">
                          <a:solidFill>
                            <a:schemeClr val="tx1">
                              <a:lumMod val="50000"/>
                            </a:schemeClr>
                          </a:solidFill>
                        </a:rPr>
                        <a:t> Francisco, CA</a:t>
                      </a:r>
                      <a:endParaRPr lang="en-US" sz="2400" dirty="0">
                        <a:solidFill>
                          <a:schemeClr val="tx1">
                            <a:lumMod val="50000"/>
                          </a:schemeClr>
                        </a:solidFill>
                      </a:endParaRPr>
                    </a:p>
                  </a:txBody>
                  <a:tcPr/>
                </a:tc>
                <a:tc>
                  <a:txBody>
                    <a:bodyPr/>
                    <a:lstStyle/>
                    <a:p>
                      <a:r>
                        <a:rPr lang="en-US" sz="2400" dirty="0" smtClean="0">
                          <a:solidFill>
                            <a:schemeClr val="tx1">
                              <a:lumMod val="50000"/>
                            </a:schemeClr>
                          </a:solidFill>
                        </a:rPr>
                        <a:t>Miami, FL</a:t>
                      </a:r>
                      <a:endParaRPr lang="en-US" sz="2400" dirty="0">
                        <a:solidFill>
                          <a:schemeClr val="tx1">
                            <a:lumMod val="50000"/>
                          </a:schemeClr>
                        </a:solidFill>
                      </a:endParaRPr>
                    </a:p>
                  </a:txBody>
                  <a:tcPr/>
                </a:tc>
              </a:tr>
              <a:tr h="627169">
                <a:tc>
                  <a:txBody>
                    <a:bodyPr/>
                    <a:lstStyle/>
                    <a:p>
                      <a:r>
                        <a:rPr lang="en-US" sz="2400" b="1" dirty="0" smtClean="0">
                          <a:solidFill>
                            <a:schemeClr val="tx1">
                              <a:lumMod val="50000"/>
                            </a:schemeClr>
                          </a:solidFill>
                        </a:rPr>
                        <a:t>Value</a:t>
                      </a:r>
                      <a:endParaRPr lang="en-US" sz="2400" b="1" dirty="0">
                        <a:solidFill>
                          <a:schemeClr val="tx1">
                            <a:lumMod val="50000"/>
                          </a:schemeClr>
                        </a:solidFill>
                      </a:endParaRPr>
                    </a:p>
                  </a:txBody>
                  <a:tcPr/>
                </a:tc>
                <a:tc>
                  <a:txBody>
                    <a:bodyPr/>
                    <a:lstStyle/>
                    <a:p>
                      <a:r>
                        <a:rPr lang="en-US" sz="2400" dirty="0" smtClean="0">
                          <a:solidFill>
                            <a:schemeClr val="tx1">
                              <a:lumMod val="50000"/>
                            </a:schemeClr>
                          </a:solidFill>
                        </a:rPr>
                        <a:t>$500M</a:t>
                      </a:r>
                      <a:endParaRPr lang="en-US" sz="2400" dirty="0">
                        <a:solidFill>
                          <a:schemeClr val="tx1">
                            <a:lumMod val="50000"/>
                          </a:schemeClr>
                        </a:solidFill>
                      </a:endParaRPr>
                    </a:p>
                  </a:txBody>
                  <a:tcPr/>
                </a:tc>
                <a:tc>
                  <a:txBody>
                    <a:bodyPr/>
                    <a:lstStyle/>
                    <a:p>
                      <a:r>
                        <a:rPr lang="en-US" sz="2400" dirty="0" smtClean="0">
                          <a:solidFill>
                            <a:schemeClr val="tx1">
                              <a:lumMod val="50000"/>
                            </a:schemeClr>
                          </a:solidFill>
                        </a:rPr>
                        <a:t>$500M</a:t>
                      </a:r>
                      <a:endParaRPr lang="en-US" sz="2400" dirty="0">
                        <a:solidFill>
                          <a:schemeClr val="tx1">
                            <a:lumMod val="50000"/>
                          </a:schemeClr>
                        </a:solidFill>
                      </a:endParaRPr>
                    </a:p>
                  </a:txBody>
                  <a:tcPr/>
                </a:tc>
              </a:tr>
            </a:tbl>
          </a:graphicData>
        </a:graphic>
      </p:graphicFrame>
      <p:sp>
        <p:nvSpPr>
          <p:cNvPr id="14" name="Content Placeholder 13"/>
          <p:cNvSpPr>
            <a:spLocks noGrp="1"/>
          </p:cNvSpPr>
          <p:nvPr>
            <p:ph sz="half" idx="2"/>
          </p:nvPr>
        </p:nvSpPr>
        <p:spPr>
          <a:xfrm>
            <a:off x="394138" y="4435766"/>
            <a:ext cx="5168462" cy="1109942"/>
          </a:xfrm>
        </p:spPr>
        <p:txBody>
          <a:bodyPr/>
          <a:lstStyle/>
          <a:p>
            <a:pPr marL="18288" indent="0" algn="ctr">
              <a:spcBef>
                <a:spcPts val="0"/>
              </a:spcBef>
              <a:buNone/>
            </a:pPr>
            <a:r>
              <a:rPr lang="en-US" b="1" i="1" dirty="0"/>
              <a:t>Which location has more</a:t>
            </a:r>
          </a:p>
          <a:p>
            <a:pPr marL="18288" indent="0" algn="ctr">
              <a:spcBef>
                <a:spcPts val="0"/>
              </a:spcBef>
              <a:buNone/>
            </a:pPr>
            <a:r>
              <a:rPr lang="en-US" b="1" i="1" dirty="0" smtClean="0"/>
              <a:t>OVERALL </a:t>
            </a:r>
            <a:r>
              <a:rPr lang="en-US" b="1" i="1" dirty="0"/>
              <a:t>risk?</a:t>
            </a:r>
          </a:p>
          <a:p>
            <a:pPr algn="ctr">
              <a:spcBef>
                <a:spcPts val="0"/>
              </a:spcBef>
            </a:pPr>
            <a:endParaRPr lang="en-US" dirty="0"/>
          </a:p>
        </p:txBody>
      </p:sp>
      <p:sp>
        <p:nvSpPr>
          <p:cNvPr id="2" name="Slide Number Placeholder 1"/>
          <p:cNvSpPr>
            <a:spLocks noGrp="1"/>
          </p:cNvSpPr>
          <p:nvPr>
            <p:ph type="sldNum" sz="quarter" idx="12"/>
          </p:nvPr>
        </p:nvSpPr>
        <p:spPr/>
        <p:txBody>
          <a:bodyPr/>
          <a:lstStyle/>
          <a:p>
            <a:fld id="{0D9C4C27-3F92-447F-917C-AFF9186DA294}" type="slidenum">
              <a:rPr lang="en-US" smtClean="0"/>
              <a:pPr/>
              <a:t>41</a:t>
            </a:fld>
            <a:endParaRPr lang="en-US" dirty="0"/>
          </a:p>
        </p:txBody>
      </p:sp>
    </p:spTree>
    <p:extLst>
      <p:ext uri="{BB962C8B-B14F-4D97-AF65-F5344CB8AC3E}">
        <p14:creationId xmlns:p14="http://schemas.microsoft.com/office/powerpoint/2010/main" val="157089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AutoShape 6" descr="data:image/jpeg;base64,/9j/4AAQSkZJRgABAQAAAQABAAD/2wCEAAkGBhESEBASEhIVERAVFhsUGBcUEBYYFxgdGBcfGhgWFxUXHCceGBwnJRsbHy8gLyc1MCwuHB8xNTwqNSYrLCkBCQoKBQUFDQUFDSkYEhgpKSkpKSkpKSkpKSkpKSkpKSkpKSkpKSkpKSkpKSkpKSkpKSkpKSkpKSkpKSkpKSkpKf/AABEIAHgAoAMBIgACEQEDEQH/xAAbAAEAAgMBAQAAAAAAAAAAAAAABQYDBAcBAv/EAEwQAAEDAgMEBAkGCggHAAAAAAEAAgMEEQUSIRMxQVEGIjJhBxVScYGRkqHCFCQlM0KTI1NjZIKipLHB0zVDVGJyo9HSFiZEZXOyw//EABQBAQAAAAAAAAAAAAAAAAAAAAD/xAAUEQEAAAAAAAAAAAAAAAAAAAAA/9oADAMBAAIRAxEAPwDuKIiAiXXgKD1ERAREQEREBERAREQEREBERAREQEREEZ0nnyUVY/yYJXeqMlYuh774dQnnTQn/ACmr46Z60M7fLyxfeSNZ8S0cJmy4K0+RSuHsMcP4ILQCvVC9DJc2G0DudNCf8pt1MgoPUREBERAREQEUF0n6bUWHtzVUzYyRdrB1pHf4WDX07lUZfCZiM4zUOEvEO8TVkohYRzym2nfmQdLRciPT3G79vBgfI+XNv5vrVIw+EnE4G56zCnSQ7zNRTNmaBzygnT9JB0xFX+i/TuhxAfNpg54F3Ru6sjfOw627xcKwICIiAiIghOlhvFA3y6qnHqma74VEQOy4HUd0VS31PkapfpELy4eznU5vYhkd/BQk7voisb+VqI/aqnD4kGzgz8mBj8lSyM+7a5vwqS6FTZsNoHc6aG/n2bQVEOflwasA4fK4/XPI0fvWXDX7PBpfyUVQz7p0jR/6oLYCvVB9CJi7DaEntCnja7ztYGu94KmwUHqIiAqJ066dyxStw/D2ibEpRe57FOy2sshOm7UA+c8AZ7pt0mbh9DPVOsSxtmNP2nu0Y3zX39wK4/R4c6z6eeUxzTx/LsWqT244j1mUjTwLri7e+2oFkDDaMB8s9O+OomYb1OL12sEbhvbSsdo8jcHa8LWBCzw4cysOeOlrMdf/AGmsnNPS34mNnk9yzRRNnbSyy02eJ3VwvCmmzS0f9VU8LfaJPPjdSVVT7eQwTibGaxlg6lpn7DD6blG9+gJG7W503BBFeIpOz4vwAHyDUnP5s2fevifCmUh2ktDV4Mf7Vh9SZ6fuMjODVN/8My3yeK8EB/FGY7XzZsm9Y4KYU0jYoxNgVW82ZHLJt8OqHH+rv2QT+ideKCBxWma7Z1FU9gzO/AYzQDKA/gKuJu48CdCO9X3oP06mM/i7Eg1lcG5opWkbOqZa4ewjQm2um/XcQQqnLCYTVSw0wimjH0lhZ1hniO+pphutbW43buHWjqjCg9sVJBI5zHMNZg9QT12FvWkonO56aDgQOegd9RVzwf8ASoYhQQ1BFpexK0fZkbo4W4A7wORCsaAi8PdvUFtcT/F0f30/8tB9YrrX4e3kJ5PZY1n/ANFCzN+Y1bPz/J7VYw/Epmhoat1U2eo2LQyJ8TWxOkcSZHscSS9ot9WB6VDT9ioZzxSIet8T0CoH0fWs/PXx+3Vj/clQ8jC69nHb1EX3lSR8aVB/B1LOeKRD1yQvSoP4Krj54nE32pYZP9UGeCfZ4TWW0MXytg9EsgYPeFJ9CnHxfStd2ombBx74SYif1FCVf1FdD5WIMj9EskTz7nFfdTM6OlxOFptIal0LO41eQtI8xlJ9CC5gr1VukwytpW7Gn2ElM3SITSSh7G8Irta7M1u4G97WHC6zbXE/xdH99P8Ay0FS8JkgqMSwehd9SHvrJgdxbCLi/MaPuqph0JrI6OJ+j8XrJKyoN9fk9OepETwby9K2emr6zxy4vbAJvFU+UNkkLctpbkEsBz79LW71G4K6p2mH5Gw3GDS7PrybruzHRv1ndu70Fhp6qSe08B2dZikrqameBrTUUB6z2DgbAu8728lvNZA2nyM2sWFRyGnhhpyRUYhMCQ9zntIcWlwcNCM2VznENFlC9HHVYlwrZNguMJeYLyS21LMx0Z9Zu03d63+jTqrPggYylLRh7zT5pZcpfaLaONmfWWJ05F+qCSHRd+WwwXCw219i6YfKCP8AybEtv6bd/FYH7AU8gc2R+F5xBWUdU4ukonGwbLG8kuDBdp3kZSHNOhChaXblwfOylEOxO0lY+9eKuxsAXWmE20sAwDLl0FwrLig/D1u2ABdg16sC2XOC7Je3G22t3AIIatklphI57jLW4O9rhIe1U0M29r/KIF9eBYDxKh8Xpvk7MSggI+YyxYvREcI5CNowW+wL7u9TdTcynado9HSZ78+F+++ZRM3bZm3noydp7PVv39lBYfB3WNixjE6dmkFVHHiMQ4DaAF9vPnHsrqC4x0Gv43wnn4mjzfD7sq7OgIiICpNQPnEreeJwn9nY/wDgrsqTUf0ll51kT/VQv/2oFUPnUjOeJQO/ZWv+FKo/PHx+ViED/VSB3740nH0sGc6iKT1UUw+Be1ItjcbOeSf2YKiO/wC5B5V3OImHy6uCb0NpXn98K+q2AnGY4rHI9rKx3K8AfFb1vhPoWWppicehP2BRuk/SZIYx7pirZsxfNYZrWvbW3K/JB9oiIOZ+EmFsGKYPWP8AqXufRSk7g2YENueXWf6lVcKnNIyglk7WF1cuH1Wn9TOepIR5OvvXVunfRcYhQT02ge4Zo3H7L26sPmvoe4lcipcUzNkqqiNz7MFDjFPbr2b1Y6wDiRbU8CDzugnqaCSmDY4mmSrweV8kbBq6ooZ9+TyiBp/iYBxW9npxA1we/wAVukNVSVkAzOopHEl0cjbHLHdzhci1nOY61gVCQSmE0sMtSIpox9GYlvhniO6mqDutawsd3D+9uy1oppnPdI/Aa2Q3kDo9th1S7y2nstJ53BHG+9BNDFZ9JvleCuIFhWEkSW3XyB1r920stO0MsEwErn0DnCavxCYZBUhlrQQCwuw2DOqMob1W5nOJWqaqQnaX6Nudv25dr57b7+lYvlzaqVpMr8eq2EFkMEeyw+F3B8rj1XW5kk8ggV21qmzEtMdVjD2QQxkdaGii1dK4fZu0ucRzc0cFFY1UCZuKzwAEVL4sGogD2mtI2jm826b/ADrbqKiWWWpiiqGT4jKzLXVw0pqGAaughcfTxuTcnXsxk2KMiZFVwMcKanBpMJhIu+eZ/Vkqy22tib7tTlGnELZ4PqJsmNYjKzWCjhiw6M8zGAHW82T9ZdRVY8HXRU4fQRQv1ncTLM697yP1drxto2/crOgIiICpU+mNMbzLJPVTVDFdVTKof8wQj8yMnsyOZ8aDyqH09C3nTiX2RLHf9cLYmpicehf9kUD/AFidoHueV9S0307FJ/2+Rv7Qz/Uq0bMXzWGa1r21tvtfkgbMXzWGa1r21tvtfkvpEQEREBc/6ddB5jOMSw7K2ua3LJE4DZ1TLWMbwdCbaa79NxAK6AiDgWFVDXiWCkiY9rnE1GDVrsjmPHadRyu3HiBvHLlnpsXbT3ggxCXDtLGixemMkQ7mS2Nmcl1PpV4P6HEADURfhR2ZWHLK226zxvHcbhVKs8HeLxN2dPiMdZBwixGnElu7OQ6/uQV7bP7WXowT+MzN9eW+/wBCx1GNNmAgnxJ1WNwosGpi1rv7plsOrzW8eg2LX/ozBSfK2Pw7vcpai8H2MSNyTV8NDAd8eHUwjJ7s4DbefVBU8VmZFHHBVxtpaYEGLCKR2aoncey6rlbqL6abzwGmt46D9B53ztxLEmtbUhoZT0zABHSxgdVobuzW9WvE6T3RXwdUOHnPDGXTntTSnPKb7+sezfuAurOgIiICIiAqvLB9ORP/ADCRv7RGf4q0L52YvmsM1rXtrblfkg82YvmsM1rXtrbfa/JfaIgIiICIiAiIgIiICIiAiIgIiICIiAiIgIiICIiAiIgIiICIiAiIgIiICIiD/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75781" name="AutoShape 8" descr="data:image/jpeg;base64,/9j/4AAQSkZJRgABAQAAAQABAAD/2wCEAAkGBhESEBASEhIVERAVFhsUGBcUEBYYFxgdGBcfGhgWFxUXHCceGBwnJRsbHy8gLyc1MCwuHB8xNTwqNSYrLCkBCQoKBQUFDQUFDSkYEhgpKSkpKSkpKSkpKSkpKSkpKSkpKSkpKSkpKSkpKSkpKSkpKSkpKSkpKSkpKSkpKSkpKf/AABEIAHgAoAMBIgACEQEDEQH/xAAbAAEAAgMBAQAAAAAAAAAAAAAABQYDBAcBAv/EAEwQAAEDAgMEBAkGCggHAAAAAAEAAgMEEQUSIRMxQVEGIjJhBxVScYGRkqHCFCQlM0KTI1NjZIKipLHB0zVDVGJyo9HSFiZEZXOyw//EABQBAQAAAAAAAAAAAAAAAAAAAAD/xAAUEQEAAAAAAAAAAAAAAAAAAAAA/9oADAMBAAIRAxEAPwDuKIiAiXXgKD1ERAREQEREBERAREQEREBERAREQEREEZ0nnyUVY/yYJXeqMlYuh774dQnnTQn/ACmr46Z60M7fLyxfeSNZ8S0cJmy4K0+RSuHsMcP4ILQCvVC9DJc2G0DudNCf8pt1MgoPUREBERAREQEUF0n6bUWHtzVUzYyRdrB1pHf4WDX07lUZfCZiM4zUOEvEO8TVkohYRzym2nfmQdLRciPT3G79vBgfI+XNv5vrVIw+EnE4G56zCnSQ7zNRTNmaBzygnT9JB0xFX+i/TuhxAfNpg54F3Ru6sjfOw627xcKwICIiAiIghOlhvFA3y6qnHqma74VEQOy4HUd0VS31PkapfpELy4eznU5vYhkd/BQk7voisb+VqI/aqnD4kGzgz8mBj8lSyM+7a5vwqS6FTZsNoHc6aG/n2bQVEOflwasA4fK4/XPI0fvWXDX7PBpfyUVQz7p0jR/6oLYCvVB9CJi7DaEntCnja7ztYGu94KmwUHqIiAqJ066dyxStw/D2ibEpRe57FOy2sshOm7UA+c8AZ7pt0mbh9DPVOsSxtmNP2nu0Y3zX39wK4/R4c6z6eeUxzTx/LsWqT244j1mUjTwLri7e+2oFkDDaMB8s9O+OomYb1OL12sEbhvbSsdo8jcHa8LWBCzw4cysOeOlrMdf/AGmsnNPS34mNnk9yzRRNnbSyy02eJ3VwvCmmzS0f9VU8LfaJPPjdSVVT7eQwTibGaxlg6lpn7DD6blG9+gJG7W503BBFeIpOz4vwAHyDUnP5s2fevifCmUh2ktDV4Mf7Vh9SZ6fuMjODVN/8My3yeK8EB/FGY7XzZsm9Y4KYU0jYoxNgVW82ZHLJt8OqHH+rv2QT+ideKCBxWma7Z1FU9gzO/AYzQDKA/gKuJu48CdCO9X3oP06mM/i7Eg1lcG5opWkbOqZa4ewjQm2um/XcQQqnLCYTVSw0wimjH0lhZ1hniO+pphutbW43buHWjqjCg9sVJBI5zHMNZg9QT12FvWkonO56aDgQOegd9RVzwf8ASoYhQQ1BFpexK0fZkbo4W4A7wORCsaAi8PdvUFtcT/F0f30/8tB9YrrX4e3kJ5PZY1n/ANFCzN+Y1bPz/J7VYw/Epmhoat1U2eo2LQyJ8TWxOkcSZHscSS9ot9WB6VDT9ioZzxSIet8T0CoH0fWs/PXx+3Vj/clQ8jC69nHb1EX3lSR8aVB/B1LOeKRD1yQvSoP4Krj54nE32pYZP9UGeCfZ4TWW0MXytg9EsgYPeFJ9CnHxfStd2ombBx74SYif1FCVf1FdD5WIMj9EskTz7nFfdTM6OlxOFptIal0LO41eQtI8xlJ9CC5gr1VukwytpW7Gn2ElM3SITSSh7G8Irta7M1u4G97WHC6zbXE/xdH99P8Ay0FS8JkgqMSwehd9SHvrJgdxbCLi/MaPuqph0JrI6OJ+j8XrJKyoN9fk9OepETwby9K2emr6zxy4vbAJvFU+UNkkLctpbkEsBz79LW71G4K6p2mH5Gw3GDS7PrybruzHRv1ndu70Fhp6qSe08B2dZikrqameBrTUUB6z2DgbAu8728lvNZA2nyM2sWFRyGnhhpyRUYhMCQ9zntIcWlwcNCM2VznENFlC9HHVYlwrZNguMJeYLyS21LMx0Z9Zu03d63+jTqrPggYylLRh7zT5pZcpfaLaONmfWWJ05F+qCSHRd+WwwXCw219i6YfKCP8AybEtv6bd/FYH7AU8gc2R+F5xBWUdU4ukonGwbLG8kuDBdp3kZSHNOhChaXblwfOylEOxO0lY+9eKuxsAXWmE20sAwDLl0FwrLig/D1u2ABdg16sC2XOC7Je3G22t3AIIatklphI57jLW4O9rhIe1U0M29r/KIF9eBYDxKh8Xpvk7MSggI+YyxYvREcI5CNowW+wL7u9TdTcynado9HSZ78+F+++ZRM3bZm3noydp7PVv39lBYfB3WNixjE6dmkFVHHiMQ4DaAF9vPnHsrqC4x0Gv43wnn4mjzfD7sq7OgIiICpNQPnEreeJwn9nY/wDgrsqTUf0ll51kT/VQv/2oFUPnUjOeJQO/ZWv+FKo/PHx+ViED/VSB3740nH0sGc6iKT1UUw+Be1ItjcbOeSf2YKiO/wC5B5V3OImHy6uCb0NpXn98K+q2AnGY4rHI9rKx3K8AfFb1vhPoWWppicehP2BRuk/SZIYx7pirZsxfNYZrWvbW3K/JB9oiIOZ+EmFsGKYPWP8AqXufRSk7g2YENueXWf6lVcKnNIyglk7WF1cuH1Wn9TOepIR5OvvXVunfRcYhQT02ge4Zo3H7L26sPmvoe4lcipcUzNkqqiNz7MFDjFPbr2b1Y6wDiRbU8CDzugnqaCSmDY4mmSrweV8kbBq6ooZ9+TyiBp/iYBxW9npxA1we/wAVukNVSVkAzOopHEl0cjbHLHdzhci1nOY61gVCQSmE0sMtSIpox9GYlvhniO6mqDutawsd3D+9uy1oppnPdI/Aa2Q3kDo9th1S7y2nstJ53BHG+9BNDFZ9JvleCuIFhWEkSW3XyB1r920stO0MsEwErn0DnCavxCYZBUhlrQQCwuw2DOqMob1W5nOJWqaqQnaX6Nudv25dr57b7+lYvlzaqVpMr8eq2EFkMEeyw+F3B8rj1XW5kk8ggV21qmzEtMdVjD2QQxkdaGii1dK4fZu0ucRzc0cFFY1UCZuKzwAEVL4sGogD2mtI2jm826b/ADrbqKiWWWpiiqGT4jKzLXVw0pqGAaughcfTxuTcnXsxk2KMiZFVwMcKanBpMJhIu+eZ/Vkqy22tib7tTlGnELZ4PqJsmNYjKzWCjhiw6M8zGAHW82T9ZdRVY8HXRU4fQRQv1ncTLM697yP1drxto2/crOgIiICpU+mNMbzLJPVTVDFdVTKof8wQj8yMnsyOZ8aDyqH09C3nTiX2RLHf9cLYmpicehf9kUD/AFidoHueV9S0307FJ/2+Rv7Qz/Uq0bMXzWGa1r21tvtfkgbMXzWGa1r21tvtfkvpEQEREBc/6ddB5jOMSw7K2ua3LJE4DZ1TLWMbwdCbaa79NxAK6AiDgWFVDXiWCkiY9rnE1GDVrsjmPHadRyu3HiBvHLlnpsXbT3ggxCXDtLGixemMkQ7mS2Nmcl1PpV4P6HEADURfhR2ZWHLK226zxvHcbhVKs8HeLxN2dPiMdZBwixGnElu7OQ6/uQV7bP7WXowT+MzN9eW+/wBCx1GNNmAgnxJ1WNwosGpi1rv7plsOrzW8eg2LX/ozBSfK2Pw7vcpai8H2MSNyTV8NDAd8eHUwjJ7s4DbefVBU8VmZFHHBVxtpaYEGLCKR2aoncey6rlbqL6abzwGmt46D9B53ztxLEmtbUhoZT0zABHSxgdVobuzW9WvE6T3RXwdUOHnPDGXTntTSnPKb7+sezfuAurOgIiICIiAqvLB9ORP/ADCRv7RGf4q0L52YvmsM1rXtrblfkg82YvmsM1rXtrbfa/JfaIgIiICIiAiIgIiICIiAiIgIiICIiAiIgIiICIiAiIgIiICIiAiIgIiICIiD/9k="/>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75782" name="AutoShape 2" descr="data:image/jpeg;base64,/9j/4AAQSkZJRgABAQAAAQABAAD/2wCEAAkGBhQSERUUEhMWFRUWFxgXFxgYFxgVGBgYFRQVFRQWHxkXHCYfFxkjGRQVHy8gIygpLCwsFx4xNTAqNSYrLCkBCQoKDgwOGg8PGiwlHyQsLCwsKi4uLCwwKSwpLCksKSwpLCkpLCwpLCwsLCwsLCkpLCwpLCkpLCw1LCwsLCwpLP/AABEIAMIBAwMBIgACEQEDEQH/xAAcAAEAAgMBAQEAAAAAAAAAAAAABAUDBgcCAQj/xABCEAABAwEFBQQIBAUDAwUAAAABAAIDEQQFEiExQVFhcYEGIjKRBxNCUqGxwdEUI2LwM5Ki4fEkcoIVU7I0Q8LS4v/EABkBAQADAQEAAAAAAAAAAAAAAAABAgMEBf/EACwRAAIBAwMDAwQCAwEAAAAAAAABAgMRIRIxQSJRkWGBoRNCcdEywXLh8AT/2gAMAwEAAhEDEQA/AO4oiIAiIgCIiAIixWq1NjY57zha0EuJ0AGpQGVFol7+mWwQ+Fz5TswtLR5vofIFateHpstDx/p7OyNp0dIS888qDzCWK6kdkUG8L8ggH500cf8AucAfKtSuDW/tZb7R/Etbw0+zH3B/TQFVQu5pNXVcd7iT/ZVcki2WdjvL0xWGOojMk7t0bDTzdT5Fa1eXpltDqiGzxxD3nkyH+mg+a0qOzgaCiythVfqLsHB9y6b6V7cAR61jq6H1TajloPMFUl49rLVP/FnkcN2Ihv8AK2jfgvrrA07Fgfc59k+aupxM3CRPu3t5bYPBaHkbnn1g8pK06UW1Xb6aZRlPCx/FhMZ8jiB+C0dt1AeI1Xv8O1ugRziSoTOw3T6UrHMQHOdCT/3QA3+cEtHWi2uzWtkjcUb2vbva4OHmF+cCxfYJHRuxRucx29ri0+bSCqazTSz9JouGXf6Q7dDT871gGyVof/Vk7+pbJYPTNSgtFn5uif8A/B9P/JWUkyHg6eipOznbCz20H1BfVoq4Ojc2ldO9TDXXIHYVdqwCIiAIiIAiIgCIiAIiIAiIgCIiAIiIAoN+x4rNONaxSDzY4KcsNqszZGlrxVp1BQH5Qk7QubI5r2Bwa4gey4UOWas7NfbJanEQQKnHzAHe25kDM7VsfaZ8JtM0U0DJGske1rhk8NDjh72pyptCoT2VgfjFnmLC9uEMl31DsnDP2eKtZnOpQeOTJgGoy4tOXw+y9Nc7YQ74HzC161XDbLLngeG+8w429aaf8gFYXFeDpmux0JaRQgUOdd3JRZPdFrOOUy1baRtBHPTzCkxuB0NVVi8GYzHjo4GlHDUnSh26rMWbaUO8f2+yo6aexZVWt0WjVkaqyO0OGhDhx+4+qkMvEe0C34jzCydOSNVUizPIsJYsb7fXwtPM90fdYXPcdXU4Ny+OqlU5MOrFGWQgakBYTNuBPE5D4o2ID95+ZXui1VNcmLrPgxYHHU05fcr62EDZ9fmvbnAamijvtzdlXcldJIzblI3Tsx27Njbh/CREECr2FzJHU0LnOxYjruHJbtd/pUscmUhfCf1sqP5mVHnRcdbbXBoNKADPFkBxqDn1AVXbL/jHtF53MFG+f+UNE2tj9O2C9IpxWGVkg/Q4O+RyUpcy9Bzg+zzS4Q0uc0ZZ5NDtvVdNVTRO6CIiEhERAEREAREQBERAEREAREQBeJmktIaQDsJGKnSoqva8vdQEgV4CmfnkgOHdqbui/GTMfJglDu8aUY4uaHVA9nIjaqG2XNIwjIPFdWnFlhcK012rY+29zySWyV4FCcJLHOBeO40DPQ1pl9VrDbRLA4AFzDUVB0NSBocitDzprqyvc9WW85I/C8gDYcx5HRZIHete4kNBIqS1jW1odtBU67VIF8MkyniBPvNyP76rzZhGJD6ouIwnxADaNv8AZSVTa2eDX7dcv+oxh2Ye0kcsOnQLPf0z2RYmEghwqRsFDrw01Uy2E4zUUOVRrsCup7zfG3ukEVoQcxmCosaxqu/VwaHZ+0zv/cYHcR3T9vkrax3rHJXC6hAqQ4UoN9eo2qwtFlsdo/iQ+qd78eXUgCn9J5qCOxRAkNnlEwLHNAIwEEkEZnI6cFWzRveEtiUH7x1Gf916Eg3hajLHaLKaOEkXMd08vZPRTrD2gL3NZIxrsRAqMjmaafaiag6bLqS2tGmZ4fdePWyO0GEKJed4CAhrWAkitToMyNOiqvXz2h2FuN591gNPIbOaXEY3Le0yxxjFI8uzpl3s6Vpwy5Ksn7SnSJgaN5zP2HxVxB2KeYm+veIWhxcdHuoWtAGRoDkd/JWFmsljs/8ACi9a8e3JnnvFRQdG9Us2S5Qj/JmuQXXaLVEygLqvccTiGtphYBmdla6VVtZ+xMMWdqmxH3I/qdfg1WFtviSQULqA7G5DWnMrxZLokk0bQbzkPueinSjF128QR2P0b3O2KyMfESyOQYxHQZeyCXEkk0A2rblr/YqrbJFGWPGBjRidTC7IZtzrTbp1WwKrOuOwREUEhERAEREAREQBERAEREAREQBfCaL6iA4p6R8TraZojibgaMbARQtxCh26Uz0WvMv11AJWiVtRrkdRnkM1ufpTt0kVsjLMgYsxkQ4h7s99aEDfktPktcE38Rvqjte2tNa6D6rRbHBLE3ZnsWKCX+E/1bvdfp0/yV4gsD4pKPpmDQggjZ1HVfLRcLwMUZEjeGvlt6FR7vaRLQihoa1yOikzeHlHi3uBeSDUED5UVw+zwlnfcWVIzAFK7CclU3mPzDyCsp7BI+M4Ri0I0GmuuqEx3dskebs++mKMtkbwOf2+KgxhzHHVrgDvaRl5o174nZFzHdQfLarCz31iqJmiQUPCmW7RCvS32McN/wAgGF4bI06hwrX79QVCtVisj3NfHC6OQOB7rgGVB93MEcg1Wn4CCX+FJgd7rv7/AEJUWa55IyC5tWgjvDMajXaOqGilUisO6I8lig9aDaGOfQAUDqN35gUJ139FNdfmFuGCNsTeAHyAp814msD5ZDgbUZCvs6DapH/SYos55Kn3W/up+CDVUeOCtkc+QiuJ7jXeTqp0FwOpilcI28SCfsPNfZ74DQBCwMFNdDqdgyPWqg/mTO9p586fQBCnSn3ZPfa4Yaeqbjd7zhUanSufkolqvSWXIk5+y3KvlmeqlC5wyhnfhG4Z16/2XsXsxndgjArlidrnlzPU9EJd+Xb0O6XD/wCmiHd7sbG904h3Wga78lYKLd9jjjaPVtDQeBBPOuZ6qUsj0UEREJCIiAIiIAiIgCIiAIiIAiIgCIiA5d6TnR2eWKkQLZA/GCDSoLKEVy9o/wBlo81ghmBELi15B7jtNN5OXmV0H0oxRtMRmc54cXADKseQNRSlAafDaue2q5gWl0Lw9u4kA8uJ4ZFaLY4qt9T5MMkM0Die83PUZtP0PIrLHeL5ZG4yMq6AD2Tt1SC+JYu6/vDa19a+Zz86r7+JidI0xxlh255aH2f8KTHHD9iLeTKP1Jy28SVOmtZayrS5pGHPStaab1DvOuMVpps3VNFax24MizY1wo2oyrQ0Qlbsix39iGGZgkG+gB+3lReo7BFKT6l2E0OTjvGwar7+Ds838N3q3e6dPI/Q9FEtF2SRE4hlQ0Iz2eYQl6ucox2u65I/E003jMeY06rHFK4loLiQCKAkkDNSbJfkrNuIbnZ/HVZJ7dHI5uGLC8kVINBruAofghS0eGR7bKWyuLSQcswSNg3LzZbukl8LSR7xyHmdVKFrjZI7HHjNcjXgPZOS82u/pH5N7g3DXz+1EFo7tkh93xQ09c7EaeFpodSdNSM94Xie/wAgYYWiNvIV8tB8Vgs11PkI2ZDN2u+tNTrr8VLLLPBr+a8dQPoPiUL54wiFFYJZnVzOnecctBt29FaXfdkLJY2Ofjkc9jQBoC5wANBuJ2noq613nJI6jRTYA3U8yMyrHs7cTxPE54GUjSGbXEOBw8K0QRSv0q/qd0sUDmNo95kO+gb8B9VIWGyOJYMTMBp4QQacKjJZlkeiEREAREQBERAEREAREQBERAEREAREQGg+lGyYo4zM9oj9ZRlBRzXFrtSa1FAdw0XM5rpliOOM4hsczWnLd5hdT9J1jMsADg1rQ9pElQTizAbQ0oDXeVyuSGaz8WV4lh5jZ1otFscdZdV2vcyQX22RobaGB2Q7wFCMhXLZ0pyXl1nia9hikxVPhINR1p86LIy1QTgesb6t9PEMh5/fzWKS6HRPa6oc3EMxlt3faqkyld+pgvR1XDIjKmfPXlmrKCCN0QxuLatbnkBspnzVfexBcORH1+qmwWB0kPdOrW5EimVDz80Iju7Ea1XA9oq2kjf06+W3pVY7Beb4iaZ5GocNw36jReWSzWc0zbwObT9DzCmx3jHMfzm4TQ5tHDOpzd9EIVr4wz7+Is83jb6p28aedKeYWGe6TE5rg9rmkimYBOe7b0qvU9wGmKFwkbzFfPQ/BQIIi2VocCDiGRFDqhMr/cvcmsuwyyOOJrQDnU97ID2dR1os/r7PB4B6x+/WnXQdFWWiIulcGgk10Gan2e4aDFM4MG6o+eg6VQRv9q9yPbLwkmIbyIa0bwOpWez3DQYpnBjd1RXz0HxXqa9WRGkDeZIyOWX6j1NOCjRWaa0GpqR7xyaOX9kGL92SZL1bFUQtHFxH11I5qd2R9Y+2wzSucGNcSXU07rqYQRQ500ChCOGAnGMb9aZEeWzqr7sFeL5rwjrhDGhxodPDQZ7XZ5aKGXj/ACSk/Y7HDKHNDm5g6ZU+a9oizO8IiIAiIgCIiAIiIAiIgCIvMkgaCXEADMkmgA312ID0i02/PSnZIKiMmd42R0wV4yHL+XEtGvLt7b7ZURn1EZ/7fdy4yHvH/jTks3USwsm0aEmrvC9Tqt9dq7NZB+fM1rtjB3nn/g2p66LQL39L0shLLFDh/W8Yncwxvdb1J5LVbP2eFayOLyczqATxOp+CtIoWtFGgAbgKKOuXoWvShtl/BX2iz2q01daJy4nQOOKmewDusH+3yUL8VPB3X1LeOYpuDiDTl8FdWyymSNzQQDs5ggjTkqf/AKjLF3Jm4gfeFcuejv3mt4R0qx5//plqnqePwfWWWCcfln1b8+6dtCQctuY2eSiSWB8T24xliFCMxrv2clJF1RytJgfmCatOVDWvMZniOKx+tmDmskLqAjI+13gAK+0K89CrnNJcte6PN7jNvX6LPFj9VVtcmihbWooeHBYL2jAII21+nkpVkvB0cQpsbXMd050pzQhbsx2e/wA0wzNEjelfLQ/Bexd0cpJgNMjUOOWY2DxfCnFe/wATBP4x6t+/SvXQ9VFnut8Tu6cWRILfEMtaDMcxkhOfyjA5ksDvaZxGh+hWc3s+VzGuw0qNBn57OlF7st/uAwygSN27/sUkMBewxYgSdKd0eeYPKoQr/i/Yxi9XxOeG4aVOoz89T1qvEdnltBrmf1HJo5fYLNA+APeZA4uBNBSrdeGvVLVfb392IYRoKZuPlp0QnFup+xmNnigP5vfdsAoRl+nZ1qFilvaSVwbGC0bm5mnE7vJILoBJdK4NAzIrR3M10+KyvvdkfdgaP9xH7J6oW/OF8mOzXUxoxTPA/SDnyO2vALPHf2A/kNa0Nz7zah2emEb/AN0UeG6pJTjlcWje7WnI+Ec1LifAA5rGhwFKuOm2mZzPRQ1ctBuLTSt/Zulx+l5lGstUPq9gfF3mZfo8TRyxLfbsviG0NxwSskbtwmtOBGrTwK4ybCx7AHNBy5EdRmoJuV8bg+zyuY4aUcWuHJzVzPXF918nqR+nNZw/g/QCLj11elK12YhtqjEzd57j/wCZowu8uq324vSBY7VQNlwPPsSdx1dwNcLuhKmNSLwJUZRzx3RsiIi0MQiIgCIiAIiICDftsMVmmkaQHMje5uIVGINOEEVFamgXBbff89sP+omc81yYThZ0YKNr8ea/Q5FVofa/0Wxz1ks1I5NS3Rjv/qfgs5p3uvBrTkrOLxfnscss5DXA4A6mwiv7K2WGTE0GhHAqgtAmsrzHaIyHDfrwz9oK8scuJgIIPFtacs86q0ZRexm6dSD6srhmZERWIMFu/hvpl3T8lSwX4S3DK0SN3nXrv56qXfV0PlzZIRT2D4D9jzr0WuSF0bsMjS08fnxCsmc9aMnmJdNueoMlneDnWgJBBoMgTnXnRfJ70koI3gVGZq3vZCo1yBpt4qDdLXmRxjrkQSQQBTCMjXLOlFsTgJGUmDS6hzbXKopqdNeIVzBJvbBrDrS5+TjWmny2K8sFpYyLvAOoDUZEjPMZ5bR5qvtF1uYThBdXSniA3U2niP8AHyxOiDsMhcBTCCD3c/FWmevTIKFgu49bt2Jz7pjmGKB1Dtaf3VvxCi2eaWzuIIoKE0ObTQagj6LLaLkc3vwuxDUUPe6Ea9Est7VJE7S8UOuygz7uhPHVSZPDzh/Bm/EQWjxj1b9+leuh6qO+6nRSNJILa5HbofZ18qrNLcrJBigeD+kn4V1HVQbPZ3MlaHgg8d1DpvHJBK/3L3JFnugyuc4uAbV24nInZs6rO+8IoQWwtDne9/8ArbyGSro7G+R7gwbTU6DXaVZssEUFDKcTtg+zdvMoI3thW9SN+FltDquNG1NCcgM9g2/vNSaw2fId+TPjTI9G/NRn2uSVxbEC0bQDlrqToOlOqzNu6KEYpnVOwD6DU8zkhK7ryzBHDLaP0srxDeg2qdFdkVCxpLnAgl1dDnSuzfkon4qafusqG78hluLgPgB5q1u2wCJpGKpJz503bFDL04pvb3M8TKAAmvH/AAvaIsztPjmAihAI3HMKrtfZ6N3h7h82+RVqsFrtrYxV5puG08htVZRi11GkJzi+kwXb2it9hpgkL4x7LqyMpyPeYORAXS+wvbj/AKgHgwmN0YbiIcHMOLFSmh9k5U6rldjstpvB/q4WEM27qb3Hby0XWexnYpthaTjLpHgY8yG5aZbaVOZ37FlC9+nY3qtaepLV6f2bMiItzkCIiAIiIAiIgKy/ezsNrjwTMB3O0c3iCuSdo+w1pu9xkiJki94CtBue36/FduXxzQRQ5gqkoKRpCo4Y47HB7vvpsmR7r92w8j9NeasVs/a/0WRzVkstI5NSz2HcvdPwXPBbJrK8xWhjsss/EOp8QVdbjiXk0dOM80/H6LxYrTZGSNwvaHDj8wdhX2C0NeMTSCOHy4Hgsi1OfY1e2dn5IjjgJcB7PtDl7371WS7u0I0kFDpX7gZ1WyKDeFzslzPdf7w16+8FKdijimfY7T3cQcA3YahoPU6+exV5hs8r6esAfwFK8KmgP7zVReF2vhzcKt2Ob4c9/un95qAx1XDnop1BrBsb7PNZjVpq3bTNvUbOfxWVlsjnP5tIzSgI21FPEdnCnVRbDfT48j3m7jqOR+6kuskdoNYu4dtcq/8AEfPIc1c4otP+PgxWi6ZYTijJI3t1pxG7zXmK8nyvaHmoFcgAM6HPmvTLRNZiA4VbsBzaeR2fvJY7dejXODmRhrhqTtyoRQZHnqhCSvZY9D5HecrasYdpAFKkZ7FJs9zH+JO6m0iufV2xYbFezY2n8sY/errz2jkFkZY5bQcTzhbsy+TfqfigjZ+p9depH5cAqNhw58aAa8yKr0y6cjJO+m3M16E7eQ80/HsgBaxoLtrgag8zr0GXFVVptbnmrzX5DkNiBtc5ZYWi+zhwxgNA2jLyHs/NSrgtLcJaXDHiJoTmagZ566KkslkfMaRjLa4+Efc8B8Fsd3XMyLPxP9469B7IVGzoownfVInosNqtbY21eaDZvPADaqmMz21/q4WGhyoNv+4j5DLespTUccndCk5Z2XczW+/Q3uxd92ldWg9PEeSuey3o5mtbhNaSWsO/xOG4DYPhz0W3dkfRpFZgHzgSSbtWt+/y5rdwFVQcsy8F3UUMU/PP+iHdl0xWdgZEwNaN2p4k7VMRFqc4REQBERAEREAREQBERAFVX/2agtjMMzKnY4ZObyP0VqiEp22OG9ouxFpu9xkjJfF74Fctgc398FHu6+2yUa7uv+B5H6H4rvD2AgggEHIg5grnva/0VMlrJZKMfqYz4XctxWOlxzHwdCqRqYqb9/2a2ioW26azPMU7HZZUPiHInxDgfNXNntLXtxMII/eRGwq8ZqRnOlKH47mQiuqory7Ltd3oe473fZPL3flyV8iuZGiyOdG7DK0tP7z4jisrH6EHkQtvtVjZI3C9ocPlxB2LWrw7Ovi70RL27vaHT2unkrJnPOgnmOCbZL+ywzDG07aZ9RoVEvVkIzicTXUUyHU59M1WxWgHgVkcrXwc8dSkoyXJbXc+BjcTiXPGwjbwGh5k+Sw2++HyVA7rdw1PM7eSgE0WaxXe+fwijNrzp094/uqN2IgpzwtjAX5gAVJyAGZPRW9g7Ok96bT3Af8AyI+Q81aXfdTIR3RVx1cdT9hwCz2m1NjbieaD58ANpVGzsp0VHbLPccYAAaAANAMgqy8L9azuso52n6Qemp4DzUV1rmtT/VwtNDlQamu8jTkPiui9kPRcyKklp7z9jNg5/YeexYanPEfJ3KnGnmpv2/ZqXZnsFPbnesmJbHtcdSNwH0HwXXbl7Pw2VmCFgG87TzP0VgxgAAAAAyAGQA3L0rxgomU6jnvt2CIiuZhERAEREAREQBERAEREAREQBERAEREBUdoey0FsZhlbn7Lxk4ddo4LkHaLsVabvfjZV0ex7RXLc4fvhvXdl5kjDgQ4Ag5EEVB6KkoKX5NadVwxx2OC3ffjX0a+jXf0nkdh4H4q0Wwdr/RU19ZLJRrtTGdDy3clz1tvmszjHKw1GWF1QR12jh8lTW44n5NPpRqZp+DYkUexWjExhOrgDlkM9yp7/AL5kjOBjS0e/tPLdz+Su5pK5lClKctKJt53FHNU+F/vD6jb81rk92zRuDC0ur4S0VB/fGi83VNKJKxuoXHPEe6eddfmt3HFRCeotWo/Tdm7lHd/Zz2pu8fcHhHM+1y05q8ApkF4tFoaxuJ5AH7yG88FRWi85J3YIWkA7vEeZHhHAeexTKaiVp0nLbYnXjfjY6tZRzv6RzO08B8F77PdjrRb34nVDNrnZADcBs5DP5raux/osphktXMM0893z5LpUEDWNDWANaNABQBU0ueZeDV1I08U9+/6Krs92VhsbAI297a8jM7+Q/ZqrlEWxzN3CIiAIiIAiIgCIiAIiIAiIgCIiAIiIAiIgCIiAIiIAqftB2VgtjaSMGIeF9BUbq+8OBVwiBOxyi+ez0lmNHtqw5Bw8J3D9J4FaR2gnPrA1wIaB3SRka0rntHPNfouaFr2lrgHNORBFQei0ntF2ByLoAHDUxuzpTa0nXkc+OxQ1dFoy0u9jlVhul0lPYZvpm7kPrpzVlbr4bF3WnG4ZUJ05n6a8l9v50oLY2VBcXBwAo7KmVfZ1zWw9j/Rc59JLT3W6hu09D8z0G1Y5vpj5OhaWtU9uEv8Avk1m5OzVpt8gNDTa45NAO7YB8+K6/wBmOxUNjaMIDpNriNvDdz1+SurHYmRMDI2hrRsHz4niVnWkYKOeTKpVc8bLsERFcyCIiAIiIAiIgCIiAIiIAiIgCIiAIiIAiIgCIiAIiIAiIgCIiAIiICivCyMNtgJY0ktfUloJOEDD5bFeBfUQBERAEREAREQBERAEREAREQBERAEREB//2Q=="/>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75783" name="AutoShape 4" descr="data:image/jpeg;base64,/9j/4AAQSkZJRgABAQAAAQABAAD/2wCEAAkGBhQSERUUEhMWFRUWFxgXFxgYFxgVGBgYFRQVFRQWHxkXHCYfFxkjGRQVHy8gIygpLCwsFx4xNTAqNSYrLCkBCQoKDgwOGg8PGiwlHyQsLCwsKi4uLCwwKSwpLCksKSwpLCkpLCwpLCwsLCwsLCkpLCwpLCkpLCw1LCwsLCwpLP/AABEIAMIBAwMBIgACEQEDEQH/xAAcAAEAAgMBAQEAAAAAAAAAAAAABAUDBgcCAQj/xABCEAABAwEFBQQIBAUDAwUAAAABAAIDEQQFEiExQVFhcYEGIjKRBxNCUqGxwdEUI2LwM5Ki4fEkcoIVU7I0Q8LS4v/EABkBAQADAQEAAAAAAAAAAAAAAAABAgMEBf/EACwRAAIBAwMDAwQCAwEAAAAAAAABAgMRIRIxQSJRkWGBoRNCcdEywXLh8AT/2gAMAwEAAhEDEQA/AO4oiIAiIgCIiAIixWq1NjY57zha0EuJ0AGpQGVFol7+mWwQ+Fz5TswtLR5vofIFateHpstDx/p7OyNp0dIS888qDzCWK6kdkUG8L8ggH500cf8AucAfKtSuDW/tZb7R/Etbw0+zH3B/TQFVQu5pNXVcd7iT/ZVcki2WdjvL0xWGOojMk7t0bDTzdT5Fa1eXpltDqiGzxxD3nkyH+mg+a0qOzgaCiythVfqLsHB9y6b6V7cAR61jq6H1TajloPMFUl49rLVP/FnkcN2Ihv8AK2jfgvrrA07Fgfc59k+aupxM3CRPu3t5bYPBaHkbnn1g8pK06UW1Xb6aZRlPCx/FhMZ8jiB+C0dt1AeI1Xv8O1ugRziSoTOw3T6UrHMQHOdCT/3QA3+cEtHWi2uzWtkjcUb2vbva4OHmF+cCxfYJHRuxRucx29ri0+bSCqazTSz9JouGXf6Q7dDT871gGyVof/Vk7+pbJYPTNSgtFn5uif8A/B9P/JWUkyHg6eipOznbCz20H1BfVoq4Ojc2ldO9TDXXIHYVdqwCIiAIiIAiIgCIiAIiIAiIgCIiAIiIAoN+x4rNONaxSDzY4KcsNqszZGlrxVp1BQH5Qk7QubI5r2Bwa4gey4UOWas7NfbJanEQQKnHzAHe25kDM7VsfaZ8JtM0U0DJGske1rhk8NDjh72pyptCoT2VgfjFnmLC9uEMl31DsnDP2eKtZnOpQeOTJgGoy4tOXw+y9Nc7YQ74HzC161XDbLLngeG+8w429aaf8gFYXFeDpmux0JaRQgUOdd3JRZPdFrOOUy1baRtBHPTzCkxuB0NVVi8GYzHjo4GlHDUnSh26rMWbaUO8f2+yo6aexZVWt0WjVkaqyO0OGhDhx+4+qkMvEe0C34jzCydOSNVUizPIsJYsb7fXwtPM90fdYXPcdXU4Ny+OqlU5MOrFGWQgakBYTNuBPE5D4o2ID95+ZXui1VNcmLrPgxYHHU05fcr62EDZ9fmvbnAamijvtzdlXcldJIzblI3Tsx27Njbh/CREECr2FzJHU0LnOxYjruHJbtd/pUscmUhfCf1sqP5mVHnRcdbbXBoNKADPFkBxqDn1AVXbL/jHtF53MFG+f+UNE2tj9O2C9IpxWGVkg/Q4O+RyUpcy9Bzg+zzS4Q0uc0ZZ5NDtvVdNVTRO6CIiEhERAEREAREQBERAEREAREQBeJmktIaQDsJGKnSoqva8vdQEgV4CmfnkgOHdqbui/GTMfJglDu8aUY4uaHVA9nIjaqG2XNIwjIPFdWnFlhcK012rY+29zySWyV4FCcJLHOBeO40DPQ1pl9VrDbRLA4AFzDUVB0NSBocitDzprqyvc9WW85I/C8gDYcx5HRZIHete4kNBIqS1jW1odtBU67VIF8MkyniBPvNyP76rzZhGJD6ouIwnxADaNv8AZSVTa2eDX7dcv+oxh2Ye0kcsOnQLPf0z2RYmEghwqRsFDrw01Uy2E4zUUOVRrsCup7zfG3ukEVoQcxmCosaxqu/VwaHZ+0zv/cYHcR3T9vkrax3rHJXC6hAqQ4UoN9eo2qwtFlsdo/iQ+qd78eXUgCn9J5qCOxRAkNnlEwLHNAIwEEkEZnI6cFWzRveEtiUH7x1Gf916Eg3hajLHaLKaOEkXMd08vZPRTrD2gL3NZIxrsRAqMjmaafaiag6bLqS2tGmZ4fdePWyO0GEKJed4CAhrWAkitToMyNOiqvXz2h2FuN591gNPIbOaXEY3Le0yxxjFI8uzpl3s6Vpwy5Ksn7SnSJgaN5zP2HxVxB2KeYm+veIWhxcdHuoWtAGRoDkd/JWFmsljs/8ACi9a8e3JnnvFRQdG9Us2S5Qj/JmuQXXaLVEygLqvccTiGtphYBmdla6VVtZ+xMMWdqmxH3I/qdfg1WFtviSQULqA7G5DWnMrxZLokk0bQbzkPueinSjF128QR2P0b3O2KyMfESyOQYxHQZeyCXEkk0A2rblr/YqrbJFGWPGBjRidTC7IZtzrTbp1WwKrOuOwREUEhERAEREAREQBERAEREAREQBfCaL6iA4p6R8TraZojibgaMbARQtxCh26Uz0WvMv11AJWiVtRrkdRnkM1ufpTt0kVsjLMgYsxkQ4h7s99aEDfktPktcE38Rvqjte2tNa6D6rRbHBLE3ZnsWKCX+E/1bvdfp0/yV4gsD4pKPpmDQggjZ1HVfLRcLwMUZEjeGvlt6FR7vaRLQihoa1yOikzeHlHi3uBeSDUED5UVw+zwlnfcWVIzAFK7CclU3mPzDyCsp7BI+M4Ri0I0GmuuqEx3dskebs++mKMtkbwOf2+KgxhzHHVrgDvaRl5o174nZFzHdQfLarCz31iqJmiQUPCmW7RCvS32McN/wAgGF4bI06hwrX79QVCtVisj3NfHC6OQOB7rgGVB93MEcg1Wn4CCX+FJgd7rv7/AEJUWa55IyC5tWgjvDMajXaOqGilUisO6I8lig9aDaGOfQAUDqN35gUJ139FNdfmFuGCNsTeAHyAp814msD5ZDgbUZCvs6DapH/SYos55Kn3W/up+CDVUeOCtkc+QiuJ7jXeTqp0FwOpilcI28SCfsPNfZ74DQBCwMFNdDqdgyPWqg/mTO9p586fQBCnSn3ZPfa4Yaeqbjd7zhUanSufkolqvSWXIk5+y3KvlmeqlC5wyhnfhG4Z16/2XsXsxndgjArlidrnlzPU9EJd+Xb0O6XD/wCmiHd7sbG904h3Wga78lYKLd9jjjaPVtDQeBBPOuZ6qUsj0UEREJCIiAIiIAiIgCIiAIiIAiIgCIiA5d6TnR2eWKkQLZA/GCDSoLKEVy9o/wBlo81ghmBELi15B7jtNN5OXmV0H0oxRtMRmc54cXADKseQNRSlAafDaue2q5gWl0Lw9u4kA8uJ4ZFaLY4qt9T5MMkM0Die83PUZtP0PIrLHeL5ZG4yMq6AD2Tt1SC+JYu6/vDa19a+Zz86r7+JidI0xxlh255aH2f8KTHHD9iLeTKP1Jy28SVOmtZayrS5pGHPStaab1DvOuMVpps3VNFax24MizY1wo2oyrQ0Qlbsix39iGGZgkG+gB+3lReo7BFKT6l2E0OTjvGwar7+Ds838N3q3e6dPI/Q9FEtF2SRE4hlQ0Iz2eYQl6ucox2u65I/E003jMeY06rHFK4loLiQCKAkkDNSbJfkrNuIbnZ/HVZJ7dHI5uGLC8kVINBruAofghS0eGR7bKWyuLSQcswSNg3LzZbukl8LSR7xyHmdVKFrjZI7HHjNcjXgPZOS82u/pH5N7g3DXz+1EFo7tkh93xQ09c7EaeFpodSdNSM94Xie/wAgYYWiNvIV8tB8Vgs11PkI2ZDN2u+tNTrr8VLLLPBr+a8dQPoPiUL54wiFFYJZnVzOnecctBt29FaXfdkLJY2Ofjkc9jQBoC5wANBuJ2noq613nJI6jRTYA3U8yMyrHs7cTxPE54GUjSGbXEOBw8K0QRSv0q/qd0sUDmNo95kO+gb8B9VIWGyOJYMTMBp4QQacKjJZlkeiEREAREQBERAEREAREQBERAEREAREQGg+lGyYo4zM9oj9ZRlBRzXFrtSa1FAdw0XM5rpliOOM4hsczWnLd5hdT9J1jMsADg1rQ9pElQTizAbQ0oDXeVyuSGaz8WV4lh5jZ1otFscdZdV2vcyQX22RobaGB2Q7wFCMhXLZ0pyXl1nia9hikxVPhINR1p86LIy1QTgesb6t9PEMh5/fzWKS6HRPa6oc3EMxlt3faqkyld+pgvR1XDIjKmfPXlmrKCCN0QxuLatbnkBspnzVfexBcORH1+qmwWB0kPdOrW5EimVDz80Iju7Ea1XA9oq2kjf06+W3pVY7Beb4iaZ5GocNw36jReWSzWc0zbwObT9DzCmx3jHMfzm4TQ5tHDOpzd9EIVr4wz7+Is83jb6p28aedKeYWGe6TE5rg9rmkimYBOe7b0qvU9wGmKFwkbzFfPQ/BQIIi2VocCDiGRFDqhMr/cvcmsuwyyOOJrQDnU97ID2dR1os/r7PB4B6x+/WnXQdFWWiIulcGgk10Gan2e4aDFM4MG6o+eg6VQRv9q9yPbLwkmIbyIa0bwOpWez3DQYpnBjd1RXz0HxXqa9WRGkDeZIyOWX6j1NOCjRWaa0GpqR7xyaOX9kGL92SZL1bFUQtHFxH11I5qd2R9Y+2wzSucGNcSXU07rqYQRQ500ChCOGAnGMb9aZEeWzqr7sFeL5rwjrhDGhxodPDQZ7XZ5aKGXj/ACSk/Y7HDKHNDm5g6ZU+a9oizO8IiIAiIgCIiAIiIAiIgCIvMkgaCXEADMkmgA312ID0i02/PSnZIKiMmd42R0wV4yHL+XEtGvLt7b7ZURn1EZ/7fdy4yHvH/jTks3USwsm0aEmrvC9Tqt9dq7NZB+fM1rtjB3nn/g2p66LQL39L0shLLFDh/W8Yncwxvdb1J5LVbP2eFayOLyczqATxOp+CtIoWtFGgAbgKKOuXoWvShtl/BX2iz2q01daJy4nQOOKmewDusH+3yUL8VPB3X1LeOYpuDiDTl8FdWyymSNzQQDs5ggjTkqf/AKjLF3Jm4gfeFcuejv3mt4R0qx5//plqnqePwfWWWCcfln1b8+6dtCQctuY2eSiSWB8T24xliFCMxrv2clJF1RytJgfmCatOVDWvMZniOKx+tmDmskLqAjI+13gAK+0K89CrnNJcte6PN7jNvX6LPFj9VVtcmihbWooeHBYL2jAII21+nkpVkvB0cQpsbXMd050pzQhbsx2e/wA0wzNEjelfLQ/Bexd0cpJgNMjUOOWY2DxfCnFe/wATBP4x6t+/SvXQ9VFnut8Tu6cWRILfEMtaDMcxkhOfyjA5ksDvaZxGh+hWc3s+VzGuw0qNBn57OlF7st/uAwygSN27/sUkMBewxYgSdKd0eeYPKoQr/i/Yxi9XxOeG4aVOoz89T1qvEdnltBrmf1HJo5fYLNA+APeZA4uBNBSrdeGvVLVfb392IYRoKZuPlp0QnFup+xmNnigP5vfdsAoRl+nZ1qFilvaSVwbGC0bm5mnE7vJILoBJdK4NAzIrR3M10+KyvvdkfdgaP9xH7J6oW/OF8mOzXUxoxTPA/SDnyO2vALPHf2A/kNa0Nz7zah2emEb/AN0UeG6pJTjlcWje7WnI+Ec1LifAA5rGhwFKuOm2mZzPRQ1ctBuLTSt/Zulx+l5lGstUPq9gfF3mZfo8TRyxLfbsviG0NxwSskbtwmtOBGrTwK4ybCx7AHNBy5EdRmoJuV8bg+zyuY4aUcWuHJzVzPXF918nqR+nNZw/g/QCLj11elK12YhtqjEzd57j/wCZowu8uq324vSBY7VQNlwPPsSdx1dwNcLuhKmNSLwJUZRzx3RsiIi0MQiIgCIiAIiICDftsMVmmkaQHMje5uIVGINOEEVFamgXBbff89sP+omc81yYThZ0YKNr8ea/Q5FVofa/0Wxz1ks1I5NS3Rjv/qfgs5p3uvBrTkrOLxfnscss5DXA4A6mwiv7K2WGTE0GhHAqgtAmsrzHaIyHDfrwz9oK8scuJgIIPFtacs86q0ZRexm6dSD6srhmZERWIMFu/hvpl3T8lSwX4S3DK0SN3nXrv56qXfV0PlzZIRT2D4D9jzr0WuSF0bsMjS08fnxCsmc9aMnmJdNueoMlneDnWgJBBoMgTnXnRfJ70koI3gVGZq3vZCo1yBpt4qDdLXmRxjrkQSQQBTCMjXLOlFsTgJGUmDS6hzbXKopqdNeIVzBJvbBrDrS5+TjWmny2K8sFpYyLvAOoDUZEjPMZ5bR5qvtF1uYThBdXSniA3U2niP8AHyxOiDsMhcBTCCD3c/FWmevTIKFgu49bt2Jz7pjmGKB1Dtaf3VvxCi2eaWzuIIoKE0ObTQagj6LLaLkc3vwuxDUUPe6Ea9Est7VJE7S8UOuygz7uhPHVSZPDzh/Bm/EQWjxj1b9+leuh6qO+6nRSNJILa5HbofZ18qrNLcrJBigeD+kn4V1HVQbPZ3MlaHgg8d1DpvHJBK/3L3JFnugyuc4uAbV24nInZs6rO+8IoQWwtDne9/8ArbyGSro7G+R7gwbTU6DXaVZssEUFDKcTtg+zdvMoI3thW9SN+FltDquNG1NCcgM9g2/vNSaw2fId+TPjTI9G/NRn2uSVxbEC0bQDlrqToOlOqzNu6KEYpnVOwD6DU8zkhK7ryzBHDLaP0srxDeg2qdFdkVCxpLnAgl1dDnSuzfkon4qafusqG78hluLgPgB5q1u2wCJpGKpJz503bFDL04pvb3M8TKAAmvH/AAvaIsztPjmAihAI3HMKrtfZ6N3h7h82+RVqsFrtrYxV5puG08htVZRi11GkJzi+kwXb2it9hpgkL4x7LqyMpyPeYORAXS+wvbj/AKgHgwmN0YbiIcHMOLFSmh9k5U6rldjstpvB/q4WEM27qb3Hby0XWexnYpthaTjLpHgY8yG5aZbaVOZ37FlC9+nY3qtaepLV6f2bMiItzkCIiAIiIAiIgKy/ezsNrjwTMB3O0c3iCuSdo+w1pu9xkiJki94CtBue36/FduXxzQRQ5gqkoKRpCo4Y47HB7vvpsmR7r92w8j9NeasVs/a/0WRzVkstI5NSz2HcvdPwXPBbJrK8xWhjsss/EOp8QVdbjiXk0dOM80/H6LxYrTZGSNwvaHDj8wdhX2C0NeMTSCOHy4Hgsi1OfY1e2dn5IjjgJcB7PtDl7371WS7u0I0kFDpX7gZ1WyKDeFzslzPdf7w16+8FKdijimfY7T3cQcA3YahoPU6+exV5hs8r6esAfwFK8KmgP7zVReF2vhzcKt2Ob4c9/un95qAx1XDnop1BrBsb7PNZjVpq3bTNvUbOfxWVlsjnP5tIzSgI21FPEdnCnVRbDfT48j3m7jqOR+6kuskdoNYu4dtcq/8AEfPIc1c4otP+PgxWi6ZYTijJI3t1pxG7zXmK8nyvaHmoFcgAM6HPmvTLRNZiA4VbsBzaeR2fvJY7dejXODmRhrhqTtyoRQZHnqhCSvZY9D5HecrasYdpAFKkZ7FJs9zH+JO6m0iufV2xYbFezY2n8sY/errz2jkFkZY5bQcTzhbsy+TfqfigjZ+p9depH5cAqNhw58aAa8yKr0y6cjJO+m3M16E7eQ80/HsgBaxoLtrgag8zr0GXFVVptbnmrzX5DkNiBtc5ZYWi+zhwxgNA2jLyHs/NSrgtLcJaXDHiJoTmagZ566KkslkfMaRjLa4+Efc8B8Fsd3XMyLPxP9469B7IVGzoownfVInosNqtbY21eaDZvPADaqmMz21/q4WGhyoNv+4j5DLespTUccndCk5Z2XczW+/Q3uxd92ldWg9PEeSuey3o5mtbhNaSWsO/xOG4DYPhz0W3dkfRpFZgHzgSSbtWt+/y5rdwFVQcsy8F3UUMU/PP+iHdl0xWdgZEwNaN2p4k7VMRFqc4REQBERAEREAREQBERAFVX/2agtjMMzKnY4ZObyP0VqiEp22OG9ouxFpu9xkjJfF74Fctgc398FHu6+2yUa7uv+B5H6H4rvD2AgggEHIg5grnva/0VMlrJZKMfqYz4XctxWOlxzHwdCqRqYqb9/2a2ioW26azPMU7HZZUPiHInxDgfNXNntLXtxMII/eRGwq8ZqRnOlKH47mQiuqory7Ltd3oe473fZPL3flyV8iuZGiyOdG7DK0tP7z4jisrH6EHkQtvtVjZI3C9ocPlxB2LWrw7Ovi70RL27vaHT2unkrJnPOgnmOCbZL+ywzDG07aZ9RoVEvVkIzicTXUUyHU59M1WxWgHgVkcrXwc8dSkoyXJbXc+BjcTiXPGwjbwGh5k+Sw2++HyVA7rdw1PM7eSgE0WaxXe+fwijNrzp094/uqN2IgpzwtjAX5gAVJyAGZPRW9g7Ok96bT3Af8AyI+Q81aXfdTIR3RVx1cdT9hwCz2m1NjbieaD58ANpVGzsp0VHbLPccYAAaAANAMgqy8L9azuso52n6Qemp4DzUV1rmtT/VwtNDlQamu8jTkPiui9kPRcyKklp7z9jNg5/YeexYanPEfJ3KnGnmpv2/ZqXZnsFPbnesmJbHtcdSNwH0HwXXbl7Pw2VmCFgG87TzP0VgxgAAAAAyAGQA3L0rxgomU6jnvt2CIiuZhERAEREAREQBERAEREAREQBERAEREBUdoey0FsZhlbn7Lxk4ddo4LkHaLsVabvfjZV0ex7RXLc4fvhvXdl5kjDgQ4Ag5EEVB6KkoKX5NadVwxx2OC3ffjX0a+jXf0nkdh4H4q0Wwdr/RU19ZLJRrtTGdDy3clz1tvmszjHKw1GWF1QR12jh8lTW44n5NPpRqZp+DYkUexWjExhOrgDlkM9yp7/AL5kjOBjS0e/tPLdz+Su5pK5lClKctKJt53FHNU+F/vD6jb81rk92zRuDC0ur4S0VB/fGi83VNKJKxuoXHPEe6eddfmt3HFRCeotWo/Tdm7lHd/Zz2pu8fcHhHM+1y05q8ApkF4tFoaxuJ5AH7yG88FRWi85J3YIWkA7vEeZHhHAeexTKaiVp0nLbYnXjfjY6tZRzv6RzO08B8F77PdjrRb34nVDNrnZADcBs5DP5raux/osphktXMM0893z5LpUEDWNDWANaNABQBU0ueZeDV1I08U9+/6Krs92VhsbAI297a8jM7+Q/ZqrlEWxzN3CIiAIiIAiIgCIiAIiIAiIgCIiAIiIAiIgCIiAIiIAqftB2VgtjaSMGIeF9BUbq+8OBVwiBOxyi+ez0lmNHtqw5Bw8J3D9J4FaR2gnPrA1wIaB3SRka0rntHPNfouaFr2lrgHNORBFQei0ntF2ByLoAHDUxuzpTa0nXkc+OxQ1dFoy0u9jlVhul0lPYZvpm7kPrpzVlbr4bF3WnG4ZUJ05n6a8l9v50oLY2VBcXBwAo7KmVfZ1zWw9j/Rc59JLT3W6hu09D8z0G1Y5vpj5OhaWtU9uEv8Avk1m5OzVpt8gNDTa45NAO7YB8+K6/wBmOxUNjaMIDpNriNvDdz1+SurHYmRMDI2hrRsHz4niVnWkYKOeTKpVc8bLsERFcyCIiAIiIAiIgCIiAIiIAiIgCIiAIiIAiIgCIiAIiIAiIgCIiAIiICivCyMNtgJY0ktfUloJOEDD5bFeBfUQBERAEREAREQBERAEREAREQBERAEREB//2Q=="/>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75784" name="AutoShape 6" descr="data:image/jpeg;base64,/9j/4AAQSkZJRgABAQAAAQABAAD/2wCEAAkGBhQSERUUEhMWFRUWFxgXFxgYFxgVGBgYFRQVFRQWHxkXHCYfFxkjGRQVHy8gIygpLCwsFx4xNTAqNSYrLCkBCQoKDgwOGg8PGiwlHyQsLCwsKi4uLCwwKSwpLCksKSwpLCkpLCwpLCwsLCwsLCkpLCwpLCkpLCw1LCwsLCwpLP/AABEIAMIBAwMBIgACEQEDEQH/xAAcAAEAAgMBAQEAAAAAAAAAAAAABAUDBgcCAQj/xABCEAABAwEFBQQIBAUDAwUAAAABAAIDEQQFEiExQVFhcYEGIjKRBxNCUqGxwdEUI2LwM5Ki4fEkcoIVU7I0Q8LS4v/EABkBAQADAQEAAAAAAAAAAAAAAAABAgMEBf/EACwRAAIBAwMDAwQCAwEAAAAAAAABAgMRIRIxQSJRkWGBoRNCcdEywXLh8AT/2gAMAwEAAhEDEQA/AO4oiIAiIgCIiAIixWq1NjY57zha0EuJ0AGpQGVFol7+mWwQ+Fz5TswtLR5vofIFateHpstDx/p7OyNp0dIS888qDzCWK6kdkUG8L8ggH500cf8AucAfKtSuDW/tZb7R/Etbw0+zH3B/TQFVQu5pNXVcd7iT/ZVcki2WdjvL0xWGOojMk7t0bDTzdT5Fa1eXpltDqiGzxxD3nkyH+mg+a0qOzgaCiythVfqLsHB9y6b6V7cAR61jq6H1TajloPMFUl49rLVP/FnkcN2Ihv8AK2jfgvrrA07Fgfc59k+aupxM3CRPu3t5bYPBaHkbnn1g8pK06UW1Xb6aZRlPCx/FhMZ8jiB+C0dt1AeI1Xv8O1ugRziSoTOw3T6UrHMQHOdCT/3QA3+cEtHWi2uzWtkjcUb2vbva4OHmF+cCxfYJHRuxRucx29ri0+bSCqazTSz9JouGXf6Q7dDT871gGyVof/Vk7+pbJYPTNSgtFn5uif8A/B9P/JWUkyHg6eipOznbCz20H1BfVoq4Ojc2ldO9TDXXIHYVdqwCIiAIiIAiIgCIiAIiIAiIgCIiAIiIAoN+x4rNONaxSDzY4KcsNqszZGlrxVp1BQH5Qk7QubI5r2Bwa4gey4UOWas7NfbJanEQQKnHzAHe25kDM7VsfaZ8JtM0U0DJGske1rhk8NDjh72pyptCoT2VgfjFnmLC9uEMl31DsnDP2eKtZnOpQeOTJgGoy4tOXw+y9Nc7YQ74HzC161XDbLLngeG+8w429aaf8gFYXFeDpmux0JaRQgUOdd3JRZPdFrOOUy1baRtBHPTzCkxuB0NVVi8GYzHjo4GlHDUnSh26rMWbaUO8f2+yo6aexZVWt0WjVkaqyO0OGhDhx+4+qkMvEe0C34jzCydOSNVUizPIsJYsb7fXwtPM90fdYXPcdXU4Ny+OqlU5MOrFGWQgakBYTNuBPE5D4o2ID95+ZXui1VNcmLrPgxYHHU05fcr62EDZ9fmvbnAamijvtzdlXcldJIzblI3Tsx27Njbh/CREECr2FzJHU0LnOxYjruHJbtd/pUscmUhfCf1sqP5mVHnRcdbbXBoNKADPFkBxqDn1AVXbL/jHtF53MFG+f+UNE2tj9O2C9IpxWGVkg/Q4O+RyUpcy9Bzg+zzS4Q0uc0ZZ5NDtvVdNVTRO6CIiEhERAEREAREQBERAEREAREQBeJmktIaQDsJGKnSoqva8vdQEgV4CmfnkgOHdqbui/GTMfJglDu8aUY4uaHVA9nIjaqG2XNIwjIPFdWnFlhcK012rY+29zySWyV4FCcJLHOBeO40DPQ1pl9VrDbRLA4AFzDUVB0NSBocitDzprqyvc9WW85I/C8gDYcx5HRZIHete4kNBIqS1jW1odtBU67VIF8MkyniBPvNyP76rzZhGJD6ouIwnxADaNv8AZSVTa2eDX7dcv+oxh2Ye0kcsOnQLPf0z2RYmEghwqRsFDrw01Uy2E4zUUOVRrsCup7zfG3ukEVoQcxmCosaxqu/VwaHZ+0zv/cYHcR3T9vkrax3rHJXC6hAqQ4UoN9eo2qwtFlsdo/iQ+qd78eXUgCn9J5qCOxRAkNnlEwLHNAIwEEkEZnI6cFWzRveEtiUH7x1Gf916Eg3hajLHaLKaOEkXMd08vZPRTrD2gL3NZIxrsRAqMjmaafaiag6bLqS2tGmZ4fdePWyO0GEKJed4CAhrWAkitToMyNOiqvXz2h2FuN591gNPIbOaXEY3Le0yxxjFI8uzpl3s6Vpwy5Ksn7SnSJgaN5zP2HxVxB2KeYm+veIWhxcdHuoWtAGRoDkd/JWFmsljs/8ACi9a8e3JnnvFRQdG9Us2S5Qj/JmuQXXaLVEygLqvccTiGtphYBmdla6VVtZ+xMMWdqmxH3I/qdfg1WFtviSQULqA7G5DWnMrxZLokk0bQbzkPueinSjF128QR2P0b3O2KyMfESyOQYxHQZeyCXEkk0A2rblr/YqrbJFGWPGBjRidTC7IZtzrTbp1WwKrOuOwREUEhERAEREAREQBERAEREAREQBfCaL6iA4p6R8TraZojibgaMbARQtxCh26Uz0WvMv11AJWiVtRrkdRnkM1ufpTt0kVsjLMgYsxkQ4h7s99aEDfktPktcE38Rvqjte2tNa6D6rRbHBLE3ZnsWKCX+E/1bvdfp0/yV4gsD4pKPpmDQggjZ1HVfLRcLwMUZEjeGvlt6FR7vaRLQihoa1yOikzeHlHi3uBeSDUED5UVw+zwlnfcWVIzAFK7CclU3mPzDyCsp7BI+M4Ri0I0GmuuqEx3dskebs++mKMtkbwOf2+KgxhzHHVrgDvaRl5o174nZFzHdQfLarCz31iqJmiQUPCmW7RCvS32McN/wAgGF4bI06hwrX79QVCtVisj3NfHC6OQOB7rgGVB93MEcg1Wn4CCX+FJgd7rv7/AEJUWa55IyC5tWgjvDMajXaOqGilUisO6I8lig9aDaGOfQAUDqN35gUJ139FNdfmFuGCNsTeAHyAp814msD5ZDgbUZCvs6DapH/SYos55Kn3W/up+CDVUeOCtkc+QiuJ7jXeTqp0FwOpilcI28SCfsPNfZ74DQBCwMFNdDqdgyPWqg/mTO9p586fQBCnSn3ZPfa4Yaeqbjd7zhUanSufkolqvSWXIk5+y3KvlmeqlC5wyhnfhG4Z16/2XsXsxndgjArlidrnlzPU9EJd+Xb0O6XD/wCmiHd7sbG904h3Wga78lYKLd9jjjaPVtDQeBBPOuZ6qUsj0UEREJCIiAIiIAiIgCIiAIiIAiIgCIiA5d6TnR2eWKkQLZA/GCDSoLKEVy9o/wBlo81ghmBELi15B7jtNN5OXmV0H0oxRtMRmc54cXADKseQNRSlAafDaue2q5gWl0Lw9u4kA8uJ4ZFaLY4qt9T5MMkM0Die83PUZtP0PIrLHeL5ZG4yMq6AD2Tt1SC+JYu6/vDa19a+Zz86r7+JidI0xxlh255aH2f8KTHHD9iLeTKP1Jy28SVOmtZayrS5pGHPStaab1DvOuMVpps3VNFax24MizY1wo2oyrQ0Qlbsix39iGGZgkG+gB+3lReo7BFKT6l2E0OTjvGwar7+Ds838N3q3e6dPI/Q9FEtF2SRE4hlQ0Iz2eYQl6ucox2u65I/E003jMeY06rHFK4loLiQCKAkkDNSbJfkrNuIbnZ/HVZJ7dHI5uGLC8kVINBruAofghS0eGR7bKWyuLSQcswSNg3LzZbukl8LSR7xyHmdVKFrjZI7HHjNcjXgPZOS82u/pH5N7g3DXz+1EFo7tkh93xQ09c7EaeFpodSdNSM94Xie/wAgYYWiNvIV8tB8Vgs11PkI2ZDN2u+tNTrr8VLLLPBr+a8dQPoPiUL54wiFFYJZnVzOnecctBt29FaXfdkLJY2Ofjkc9jQBoC5wANBuJ2noq613nJI6jRTYA3U8yMyrHs7cTxPE54GUjSGbXEOBw8K0QRSv0q/qd0sUDmNo95kO+gb8B9VIWGyOJYMTMBp4QQacKjJZlkeiEREAREQBERAEREAREQBERAEREAREQGg+lGyYo4zM9oj9ZRlBRzXFrtSa1FAdw0XM5rpliOOM4hsczWnLd5hdT9J1jMsADg1rQ9pElQTizAbQ0oDXeVyuSGaz8WV4lh5jZ1otFscdZdV2vcyQX22RobaGB2Q7wFCMhXLZ0pyXl1nia9hikxVPhINR1p86LIy1QTgesb6t9PEMh5/fzWKS6HRPa6oc3EMxlt3faqkyld+pgvR1XDIjKmfPXlmrKCCN0QxuLatbnkBspnzVfexBcORH1+qmwWB0kPdOrW5EimVDz80Iju7Ea1XA9oq2kjf06+W3pVY7Beb4iaZ5GocNw36jReWSzWc0zbwObT9DzCmx3jHMfzm4TQ5tHDOpzd9EIVr4wz7+Is83jb6p28aedKeYWGe6TE5rg9rmkimYBOe7b0qvU9wGmKFwkbzFfPQ/BQIIi2VocCDiGRFDqhMr/cvcmsuwyyOOJrQDnU97ID2dR1os/r7PB4B6x+/WnXQdFWWiIulcGgk10Gan2e4aDFM4MG6o+eg6VQRv9q9yPbLwkmIbyIa0bwOpWez3DQYpnBjd1RXz0HxXqa9WRGkDeZIyOWX6j1NOCjRWaa0GpqR7xyaOX9kGL92SZL1bFUQtHFxH11I5qd2R9Y+2wzSucGNcSXU07rqYQRQ500ChCOGAnGMb9aZEeWzqr7sFeL5rwjrhDGhxodPDQZ7XZ5aKGXj/ACSk/Y7HDKHNDm5g6ZU+a9oizO8IiIAiIgCIiAIiIAiIgCIvMkgaCXEADMkmgA312ID0i02/PSnZIKiMmd42R0wV4yHL+XEtGvLt7b7ZURn1EZ/7fdy4yHvH/jTks3USwsm0aEmrvC9Tqt9dq7NZB+fM1rtjB3nn/g2p66LQL39L0shLLFDh/W8Yncwxvdb1J5LVbP2eFayOLyczqATxOp+CtIoWtFGgAbgKKOuXoWvShtl/BX2iz2q01daJy4nQOOKmewDusH+3yUL8VPB3X1LeOYpuDiDTl8FdWyymSNzQQDs5ggjTkqf/AKjLF3Jm4gfeFcuejv3mt4R0qx5//plqnqePwfWWWCcfln1b8+6dtCQctuY2eSiSWB8T24xliFCMxrv2clJF1RytJgfmCatOVDWvMZniOKx+tmDmskLqAjI+13gAK+0K89CrnNJcte6PN7jNvX6LPFj9VVtcmihbWooeHBYL2jAII21+nkpVkvB0cQpsbXMd050pzQhbsx2e/wA0wzNEjelfLQ/Bexd0cpJgNMjUOOWY2DxfCnFe/wATBP4x6t+/SvXQ9VFnut8Tu6cWRILfEMtaDMcxkhOfyjA5ksDvaZxGh+hWc3s+VzGuw0qNBn57OlF7st/uAwygSN27/sUkMBewxYgSdKd0eeYPKoQr/i/Yxi9XxOeG4aVOoz89T1qvEdnltBrmf1HJo5fYLNA+APeZA4uBNBSrdeGvVLVfb392IYRoKZuPlp0QnFup+xmNnigP5vfdsAoRl+nZ1qFilvaSVwbGC0bm5mnE7vJILoBJdK4NAzIrR3M10+KyvvdkfdgaP9xH7J6oW/OF8mOzXUxoxTPA/SDnyO2vALPHf2A/kNa0Nz7zah2emEb/AN0UeG6pJTjlcWje7WnI+Ec1LifAA5rGhwFKuOm2mZzPRQ1ctBuLTSt/Zulx+l5lGstUPq9gfF3mZfo8TRyxLfbsviG0NxwSskbtwmtOBGrTwK4ybCx7AHNBy5EdRmoJuV8bg+zyuY4aUcWuHJzVzPXF918nqR+nNZw/g/QCLj11elK12YhtqjEzd57j/wCZowu8uq324vSBY7VQNlwPPsSdx1dwNcLuhKmNSLwJUZRzx3RsiIi0MQiIgCIiAIiICDftsMVmmkaQHMje5uIVGINOEEVFamgXBbff89sP+omc81yYThZ0YKNr8ea/Q5FVofa/0Wxz1ks1I5NS3Rjv/qfgs5p3uvBrTkrOLxfnscss5DXA4A6mwiv7K2WGTE0GhHAqgtAmsrzHaIyHDfrwz9oK8scuJgIIPFtacs86q0ZRexm6dSD6srhmZERWIMFu/hvpl3T8lSwX4S3DK0SN3nXrv56qXfV0PlzZIRT2D4D9jzr0WuSF0bsMjS08fnxCsmc9aMnmJdNueoMlneDnWgJBBoMgTnXnRfJ70koI3gVGZq3vZCo1yBpt4qDdLXmRxjrkQSQQBTCMjXLOlFsTgJGUmDS6hzbXKopqdNeIVzBJvbBrDrS5+TjWmny2K8sFpYyLvAOoDUZEjPMZ5bR5qvtF1uYThBdXSniA3U2niP8AHyxOiDsMhcBTCCD3c/FWmevTIKFgu49bt2Jz7pjmGKB1Dtaf3VvxCi2eaWzuIIoKE0ObTQagj6LLaLkc3vwuxDUUPe6Ea9Est7VJE7S8UOuygz7uhPHVSZPDzh/Bm/EQWjxj1b9+leuh6qO+6nRSNJILa5HbofZ18qrNLcrJBigeD+kn4V1HVQbPZ3MlaHgg8d1DpvHJBK/3L3JFnugyuc4uAbV24nInZs6rO+8IoQWwtDne9/8ArbyGSro7G+R7gwbTU6DXaVZssEUFDKcTtg+zdvMoI3thW9SN+FltDquNG1NCcgM9g2/vNSaw2fId+TPjTI9G/NRn2uSVxbEC0bQDlrqToOlOqzNu6KEYpnVOwD6DU8zkhK7ryzBHDLaP0srxDeg2qdFdkVCxpLnAgl1dDnSuzfkon4qafusqG78hluLgPgB5q1u2wCJpGKpJz503bFDL04pvb3M8TKAAmvH/AAvaIsztPjmAihAI3HMKrtfZ6N3h7h82+RVqsFrtrYxV5puG08htVZRi11GkJzi+kwXb2it9hpgkL4x7LqyMpyPeYORAXS+wvbj/AKgHgwmN0YbiIcHMOLFSmh9k5U6rldjstpvB/q4WEM27qb3Hby0XWexnYpthaTjLpHgY8yG5aZbaVOZ37FlC9+nY3qtaepLV6f2bMiItzkCIiAIiIAiIgKy/ezsNrjwTMB3O0c3iCuSdo+w1pu9xkiJki94CtBue36/FduXxzQRQ5gqkoKRpCo4Y47HB7vvpsmR7r92w8j9NeasVs/a/0WRzVkstI5NSz2HcvdPwXPBbJrK8xWhjsss/EOp8QVdbjiXk0dOM80/H6LxYrTZGSNwvaHDj8wdhX2C0NeMTSCOHy4Hgsi1OfY1e2dn5IjjgJcB7PtDl7371WS7u0I0kFDpX7gZ1WyKDeFzslzPdf7w16+8FKdijimfY7T3cQcA3YahoPU6+exV5hs8r6esAfwFK8KmgP7zVReF2vhzcKt2Ob4c9/un95qAx1XDnop1BrBsb7PNZjVpq3bTNvUbOfxWVlsjnP5tIzSgI21FPEdnCnVRbDfT48j3m7jqOR+6kuskdoNYu4dtcq/8AEfPIc1c4otP+PgxWi6ZYTijJI3t1pxG7zXmK8nyvaHmoFcgAM6HPmvTLRNZiA4VbsBzaeR2fvJY7dejXODmRhrhqTtyoRQZHnqhCSvZY9D5HecrasYdpAFKkZ7FJs9zH+JO6m0iufV2xYbFezY2n8sY/errz2jkFkZY5bQcTzhbsy+TfqfigjZ+p9depH5cAqNhw58aAa8yKr0y6cjJO+m3M16E7eQ80/HsgBaxoLtrgag8zr0GXFVVptbnmrzX5DkNiBtc5ZYWi+zhwxgNA2jLyHs/NSrgtLcJaXDHiJoTmagZ566KkslkfMaRjLa4+Efc8B8Fsd3XMyLPxP9469B7IVGzoownfVInosNqtbY21eaDZvPADaqmMz21/q4WGhyoNv+4j5DLespTUccndCk5Z2XczW+/Q3uxd92ldWg9PEeSuey3o5mtbhNaSWsO/xOG4DYPhz0W3dkfRpFZgHzgSSbtWt+/y5rdwFVQcsy8F3UUMU/PP+iHdl0xWdgZEwNaN2p4k7VMRFqc4REQBERAEREAREQBERAFVX/2agtjMMzKnY4ZObyP0VqiEp22OG9ouxFpu9xkjJfF74Fctgc398FHu6+2yUa7uv+B5H6H4rvD2AgggEHIg5grnva/0VMlrJZKMfqYz4XctxWOlxzHwdCqRqYqb9/2a2ioW26azPMU7HZZUPiHInxDgfNXNntLXtxMII/eRGwq8ZqRnOlKH47mQiuqory7Ltd3oe473fZPL3flyV8iuZGiyOdG7DK0tP7z4jisrH6EHkQtvtVjZI3C9ocPlxB2LWrw7Ovi70RL27vaHT2unkrJnPOgnmOCbZL+ywzDG07aZ9RoVEvVkIzicTXUUyHU59M1WxWgHgVkcrXwc8dSkoyXJbXc+BjcTiXPGwjbwGh5k+Sw2++HyVA7rdw1PM7eSgE0WaxXe+fwijNrzp094/uqN2IgpzwtjAX5gAVJyAGZPRW9g7Ok96bT3Af8AyI+Q81aXfdTIR3RVx1cdT9hwCz2m1NjbieaD58ANpVGzsp0VHbLPccYAAaAANAMgqy8L9azuso52n6Qemp4DzUV1rmtT/VwtNDlQamu8jTkPiui9kPRcyKklp7z9jNg5/YeexYanPEfJ3KnGnmpv2/ZqXZnsFPbnesmJbHtcdSNwH0HwXXbl7Pw2VmCFgG87TzP0VgxgAAAAAyAGQA3L0rxgomU6jnvt2CIiuZhERAEREAREQBERAEREAREQBERAEREBUdoey0FsZhlbn7Lxk4ddo4LkHaLsVabvfjZV0ex7RXLc4fvhvXdl5kjDgQ4Ag5EEVB6KkoKX5NadVwxx2OC3ffjX0a+jXf0nkdh4H4q0Wwdr/RU19ZLJRrtTGdDy3clz1tvmszjHKw1GWF1QR12jh8lTW44n5NPpRqZp+DYkUexWjExhOrgDlkM9yp7/AL5kjOBjS0e/tPLdz+Su5pK5lClKctKJt53FHNU+F/vD6jb81rk92zRuDC0ur4S0VB/fGi83VNKJKxuoXHPEe6eddfmt3HFRCeotWo/Tdm7lHd/Zz2pu8fcHhHM+1y05q8ApkF4tFoaxuJ5AH7yG88FRWi85J3YIWkA7vEeZHhHAeexTKaiVp0nLbYnXjfjY6tZRzv6RzO08B8F77PdjrRb34nVDNrnZADcBs5DP5raux/osphktXMM0893z5LpUEDWNDWANaNABQBU0ueZeDV1I08U9+/6Krs92VhsbAI297a8jM7+Q/ZqrlEWxzN3CIiAIiIAiIgCIiAIiIAiIgCIiAIiIAiIgCIiAIiIAqftB2VgtjaSMGIeF9BUbq+8OBVwiBOxyi+ez0lmNHtqw5Bw8J3D9J4FaR2gnPrA1wIaB3SRka0rntHPNfouaFr2lrgHNORBFQei0ntF2ByLoAHDUxuzpTa0nXkc+OxQ1dFoy0u9jlVhul0lPYZvpm7kPrpzVlbr4bF3WnG4ZUJ05n6a8l9v50oLY2VBcXBwAo7KmVfZ1zWw9j/Rc59JLT3W6hu09D8z0G1Y5vpj5OhaWtU9uEv8Avk1m5OzVpt8gNDTa45NAO7YB8+K6/wBmOxUNjaMIDpNriNvDdz1+SurHYmRMDI2hrRsHz4niVnWkYKOeTKpVc8bLsERFcyCIiAIiIAiIgCIiAIiIAiIgCIiAIiIAiIgCIiAIiIAiIgCIiAIiICivCyMNtgJY0ktfUloJOEDD5bFeBfUQBERAEREAREQBERAEREAREQBERAEREB//2Q=="/>
          <p:cNvSpPr>
            <a:spLocks noChangeAspect="1" noChangeArrowheads="1"/>
          </p:cNvSpPr>
          <p:nvPr/>
        </p:nvSpPr>
        <p:spPr bwMode="auto">
          <a:xfrm>
            <a:off x="765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75785" name="AutoShape 9" descr="data:image/jpeg;base64,/9j/4AAQSkZJRgABAQAAAQABAAD/2wCEAAkGBhQSERUUEhMWFRUWFxgXFxgYFxgVGBgYFRQVFRQWHxkXHCYfFxkjGRQVHy8gIygpLCwsFx4xNTAqNSYrLCkBCQoKDgwOGg8PGiwlHyQsLCwsKi4uLCwwKSwpLCksKSwpLCkpLCwpLCwsLCwsLCkpLCwpLCkpLCw1LCwsLCwpLP/AABEIAMIBAwMBIgACEQEDEQH/xAAcAAEAAgMBAQEAAAAAAAAAAAAABAUDBgcCAQj/xABCEAABAwEFBQQIBAUDAwUAAAABAAIDEQQFEiExQVFhcYEGIjKRBxNCUqGxwdEUI2LwM5Ki4fEkcoIVU7I0Q8LS4v/EABkBAQADAQEAAAAAAAAAAAAAAAABAgMEBf/EACwRAAIBAwMDAwQCAwEAAAAAAAABAgMRIRIxQSJRkWGBoRNCcdEywXLh8AT/2gAMAwEAAhEDEQA/AO4oiIAiIgCIiAIixWq1NjY57zha0EuJ0AGpQGVFol7+mWwQ+Fz5TswtLR5vofIFateHpstDx/p7OyNp0dIS888qDzCWK6kdkUG8L8ggH500cf8AucAfKtSuDW/tZb7R/Etbw0+zH3B/TQFVQu5pNXVcd7iT/ZVcki2WdjvL0xWGOojMk7t0bDTzdT5Fa1eXpltDqiGzxxD3nkyH+mg+a0qOzgaCiythVfqLsHB9y6b6V7cAR61jq6H1TajloPMFUl49rLVP/FnkcN2Ihv8AK2jfgvrrA07Fgfc59k+aupxM3CRPu3t5bYPBaHkbnn1g8pK06UW1Xb6aZRlPCx/FhMZ8jiB+C0dt1AeI1Xv8O1ugRziSoTOw3T6UrHMQHOdCT/3QA3+cEtHWi2uzWtkjcUb2vbva4OHmF+cCxfYJHRuxRucx29ri0+bSCqazTSz9JouGXf6Q7dDT871gGyVof/Vk7+pbJYPTNSgtFn5uif8A/B9P/JWUkyHg6eipOznbCz20H1BfVoq4Ojc2ldO9TDXXIHYVdqwCIiAIiIAiIgCIiAIiIAiIgCIiAIiIAoN+x4rNONaxSDzY4KcsNqszZGlrxVp1BQH5Qk7QubI5r2Bwa4gey4UOWas7NfbJanEQQKnHzAHe25kDM7VsfaZ8JtM0U0DJGske1rhk8NDjh72pyptCoT2VgfjFnmLC9uEMl31DsnDP2eKtZnOpQeOTJgGoy4tOXw+y9Nc7YQ74HzC161XDbLLngeG+8w429aaf8gFYXFeDpmux0JaRQgUOdd3JRZPdFrOOUy1baRtBHPTzCkxuB0NVVi8GYzHjo4GlHDUnSh26rMWbaUO8f2+yo6aexZVWt0WjVkaqyO0OGhDhx+4+qkMvEe0C34jzCydOSNVUizPIsJYsb7fXwtPM90fdYXPcdXU4Ny+OqlU5MOrFGWQgakBYTNuBPE5D4o2ID95+ZXui1VNcmLrPgxYHHU05fcr62EDZ9fmvbnAamijvtzdlXcldJIzblI3Tsx27Njbh/CREECr2FzJHU0LnOxYjruHJbtd/pUscmUhfCf1sqP5mVHnRcdbbXBoNKADPFkBxqDn1AVXbL/jHtF53MFG+f+UNE2tj9O2C9IpxWGVkg/Q4O+RyUpcy9Bzg+zzS4Q0uc0ZZ5NDtvVdNVTRO6CIiEhERAEREAREQBERAEREAREQBeJmktIaQDsJGKnSoqva8vdQEgV4CmfnkgOHdqbui/GTMfJglDu8aUY4uaHVA9nIjaqG2XNIwjIPFdWnFlhcK012rY+29zySWyV4FCcJLHOBeO40DPQ1pl9VrDbRLA4AFzDUVB0NSBocitDzprqyvc9WW85I/C8gDYcx5HRZIHete4kNBIqS1jW1odtBU67VIF8MkyniBPvNyP76rzZhGJD6ouIwnxADaNv8AZSVTa2eDX7dcv+oxh2Ye0kcsOnQLPf0z2RYmEghwqRsFDrw01Uy2E4zUUOVRrsCup7zfG3ukEVoQcxmCosaxqu/VwaHZ+0zv/cYHcR3T9vkrax3rHJXC6hAqQ4UoN9eo2qwtFlsdo/iQ+qd78eXUgCn9J5qCOxRAkNnlEwLHNAIwEEkEZnI6cFWzRveEtiUH7x1Gf916Eg3hajLHaLKaOEkXMd08vZPRTrD2gL3NZIxrsRAqMjmaafaiag6bLqS2tGmZ4fdePWyO0GEKJed4CAhrWAkitToMyNOiqvXz2h2FuN591gNPIbOaXEY3Le0yxxjFI8uzpl3s6Vpwy5Ksn7SnSJgaN5zP2HxVxB2KeYm+veIWhxcdHuoWtAGRoDkd/JWFmsljs/8ACi9a8e3JnnvFRQdG9Us2S5Qj/JmuQXXaLVEygLqvccTiGtphYBmdla6VVtZ+xMMWdqmxH3I/qdfg1WFtviSQULqA7G5DWnMrxZLokk0bQbzkPueinSjF128QR2P0b3O2KyMfESyOQYxHQZeyCXEkk0A2rblr/YqrbJFGWPGBjRidTC7IZtzrTbp1WwKrOuOwREUEhERAEREAREQBERAEREAREQBfCaL6iA4p6R8TraZojibgaMbARQtxCh26Uz0WvMv11AJWiVtRrkdRnkM1ufpTt0kVsjLMgYsxkQ4h7s99aEDfktPktcE38Rvqjte2tNa6D6rRbHBLE3ZnsWKCX+E/1bvdfp0/yV4gsD4pKPpmDQggjZ1HVfLRcLwMUZEjeGvlt6FR7vaRLQihoa1yOikzeHlHi3uBeSDUED5UVw+zwlnfcWVIzAFK7CclU3mPzDyCsp7BI+M4Ri0I0GmuuqEx3dskebs++mKMtkbwOf2+KgxhzHHVrgDvaRl5o174nZFzHdQfLarCz31iqJmiQUPCmW7RCvS32McN/wAgGF4bI06hwrX79QVCtVisj3NfHC6OQOB7rgGVB93MEcg1Wn4CCX+FJgd7rv7/AEJUWa55IyC5tWgjvDMajXaOqGilUisO6I8lig9aDaGOfQAUDqN35gUJ139FNdfmFuGCNsTeAHyAp814msD5ZDgbUZCvs6DapH/SYos55Kn3W/up+CDVUeOCtkc+QiuJ7jXeTqp0FwOpilcI28SCfsPNfZ74DQBCwMFNdDqdgyPWqg/mTO9p586fQBCnSn3ZPfa4Yaeqbjd7zhUanSufkolqvSWXIk5+y3KvlmeqlC5wyhnfhG4Z16/2XsXsxndgjArlidrnlzPU9EJd+Xb0O6XD/wCmiHd7sbG904h3Wga78lYKLd9jjjaPVtDQeBBPOuZ6qUsj0UEREJCIiAIiIAiIgCIiAIiIAiIgCIiA5d6TnR2eWKkQLZA/GCDSoLKEVy9o/wBlo81ghmBELi15B7jtNN5OXmV0H0oxRtMRmc54cXADKseQNRSlAafDaue2q5gWl0Lw9u4kA8uJ4ZFaLY4qt9T5MMkM0Die83PUZtP0PIrLHeL5ZG4yMq6AD2Tt1SC+JYu6/vDa19a+Zz86r7+JidI0xxlh255aH2f8KTHHD9iLeTKP1Jy28SVOmtZayrS5pGHPStaab1DvOuMVpps3VNFax24MizY1wo2oyrQ0Qlbsix39iGGZgkG+gB+3lReo7BFKT6l2E0OTjvGwar7+Ds838N3q3e6dPI/Q9FEtF2SRE4hlQ0Iz2eYQl6ucox2u65I/E003jMeY06rHFK4loLiQCKAkkDNSbJfkrNuIbnZ/HVZJ7dHI5uGLC8kVINBruAofghS0eGR7bKWyuLSQcswSNg3LzZbukl8LSR7xyHmdVKFrjZI7HHjNcjXgPZOS82u/pH5N7g3DXz+1EFo7tkh93xQ09c7EaeFpodSdNSM94Xie/wAgYYWiNvIV8tB8Vgs11PkI2ZDN2u+tNTrr8VLLLPBr+a8dQPoPiUL54wiFFYJZnVzOnecctBt29FaXfdkLJY2Ofjkc9jQBoC5wANBuJ2noq613nJI6jRTYA3U8yMyrHs7cTxPE54GUjSGbXEOBw8K0QRSv0q/qd0sUDmNo95kO+gb8B9VIWGyOJYMTMBp4QQacKjJZlkeiEREAREQBERAEREAREQBERAEREAREQGg+lGyYo4zM9oj9ZRlBRzXFrtSa1FAdw0XM5rpliOOM4hsczWnLd5hdT9J1jMsADg1rQ9pElQTizAbQ0oDXeVyuSGaz8WV4lh5jZ1otFscdZdV2vcyQX22RobaGB2Q7wFCMhXLZ0pyXl1nia9hikxVPhINR1p86LIy1QTgesb6t9PEMh5/fzWKS6HRPa6oc3EMxlt3faqkyld+pgvR1XDIjKmfPXlmrKCCN0QxuLatbnkBspnzVfexBcORH1+qmwWB0kPdOrW5EimVDz80Iju7Ea1XA9oq2kjf06+W3pVY7Beb4iaZ5GocNw36jReWSzWc0zbwObT9DzCmx3jHMfzm4TQ5tHDOpzd9EIVr4wz7+Is83jb6p28aedKeYWGe6TE5rg9rmkimYBOe7b0qvU9wGmKFwkbzFfPQ/BQIIi2VocCDiGRFDqhMr/cvcmsuwyyOOJrQDnU97ID2dR1os/r7PB4B6x+/WnXQdFWWiIulcGgk10Gan2e4aDFM4MG6o+eg6VQRv9q9yPbLwkmIbyIa0bwOpWez3DQYpnBjd1RXz0HxXqa9WRGkDeZIyOWX6j1NOCjRWaa0GpqR7xyaOX9kGL92SZL1bFUQtHFxH11I5qd2R9Y+2wzSucGNcSXU07rqYQRQ500ChCOGAnGMb9aZEeWzqr7sFeL5rwjrhDGhxodPDQZ7XZ5aKGXj/ACSk/Y7HDKHNDm5g6ZU+a9oizO8IiIAiIgCIiAIiIAiIgCIvMkgaCXEADMkmgA312ID0i02/PSnZIKiMmd42R0wV4yHL+XEtGvLt7b7ZURn1EZ/7fdy4yHvH/jTks3USwsm0aEmrvC9Tqt9dq7NZB+fM1rtjB3nn/g2p66LQL39L0shLLFDh/W8Yncwxvdb1J5LVbP2eFayOLyczqATxOp+CtIoWtFGgAbgKKOuXoWvShtl/BX2iz2q01daJy4nQOOKmewDusH+3yUL8VPB3X1LeOYpuDiDTl8FdWyymSNzQQDs5ggjTkqf/AKjLF3Jm4gfeFcuejv3mt4R0qx5//plqnqePwfWWWCcfln1b8+6dtCQctuY2eSiSWB8T24xliFCMxrv2clJF1RytJgfmCatOVDWvMZniOKx+tmDmskLqAjI+13gAK+0K89CrnNJcte6PN7jNvX6LPFj9VVtcmihbWooeHBYL2jAII21+nkpVkvB0cQpsbXMd050pzQhbsx2e/wA0wzNEjelfLQ/Bexd0cpJgNMjUOOWY2DxfCnFe/wATBP4x6t+/SvXQ9VFnut8Tu6cWRILfEMtaDMcxkhOfyjA5ksDvaZxGh+hWc3s+VzGuw0qNBn57OlF7st/uAwygSN27/sUkMBewxYgSdKd0eeYPKoQr/i/Yxi9XxOeG4aVOoz89T1qvEdnltBrmf1HJo5fYLNA+APeZA4uBNBSrdeGvVLVfb392IYRoKZuPlp0QnFup+xmNnigP5vfdsAoRl+nZ1qFilvaSVwbGC0bm5mnE7vJILoBJdK4NAzIrR3M10+KyvvdkfdgaP9xH7J6oW/OF8mOzXUxoxTPA/SDnyO2vALPHf2A/kNa0Nz7zah2emEb/AN0UeG6pJTjlcWje7WnI+Ec1LifAA5rGhwFKuOm2mZzPRQ1ctBuLTSt/Zulx+l5lGstUPq9gfF3mZfo8TRyxLfbsviG0NxwSskbtwmtOBGrTwK4ybCx7AHNBy5EdRmoJuV8bg+zyuY4aUcWuHJzVzPXF918nqR+nNZw/g/QCLj11elK12YhtqjEzd57j/wCZowu8uq324vSBY7VQNlwPPsSdx1dwNcLuhKmNSLwJUZRzx3RsiIi0MQiIgCIiAIiICDftsMVmmkaQHMje5uIVGINOEEVFamgXBbff89sP+omc81yYThZ0YKNr8ea/Q5FVofa/0Wxz1ks1I5NS3Rjv/qfgs5p3uvBrTkrOLxfnscss5DXA4A6mwiv7K2WGTE0GhHAqgtAmsrzHaIyHDfrwz9oK8scuJgIIPFtacs86q0ZRexm6dSD6srhmZERWIMFu/hvpl3T8lSwX4S3DK0SN3nXrv56qXfV0PlzZIRT2D4D9jzr0WuSF0bsMjS08fnxCsmc9aMnmJdNueoMlneDnWgJBBoMgTnXnRfJ70koI3gVGZq3vZCo1yBpt4qDdLXmRxjrkQSQQBTCMjXLOlFsTgJGUmDS6hzbXKopqdNeIVzBJvbBrDrS5+TjWmny2K8sFpYyLvAOoDUZEjPMZ5bR5qvtF1uYThBdXSniA3U2niP8AHyxOiDsMhcBTCCD3c/FWmevTIKFgu49bt2Jz7pjmGKB1Dtaf3VvxCi2eaWzuIIoKE0ObTQagj6LLaLkc3vwuxDUUPe6Ea9Est7VJE7S8UOuygz7uhPHVSZPDzh/Bm/EQWjxj1b9+leuh6qO+6nRSNJILa5HbofZ18qrNLcrJBigeD+kn4V1HVQbPZ3MlaHgg8d1DpvHJBK/3L3JFnugyuc4uAbV24nInZs6rO+8IoQWwtDne9/8ArbyGSro7G+R7gwbTU6DXaVZssEUFDKcTtg+zdvMoI3thW9SN+FltDquNG1NCcgM9g2/vNSaw2fId+TPjTI9G/NRn2uSVxbEC0bQDlrqToOlOqzNu6KEYpnVOwD6DU8zkhK7ryzBHDLaP0srxDeg2qdFdkVCxpLnAgl1dDnSuzfkon4qafusqG78hluLgPgB5q1u2wCJpGKpJz503bFDL04pvb3M8TKAAmvH/AAvaIsztPjmAihAI3HMKrtfZ6N3h7h82+RVqsFrtrYxV5puG08htVZRi11GkJzi+kwXb2it9hpgkL4x7LqyMpyPeYORAXS+wvbj/AKgHgwmN0YbiIcHMOLFSmh9k5U6rldjstpvB/q4WEM27qb3Hby0XWexnYpthaTjLpHgY8yG5aZbaVOZ37FlC9+nY3qtaepLV6f2bMiItzkCIiAIiIAiIgKy/ezsNrjwTMB3O0c3iCuSdo+w1pu9xkiJki94CtBue36/FduXxzQRQ5gqkoKRpCo4Y47HB7vvpsmR7r92w8j9NeasVs/a/0WRzVkstI5NSz2HcvdPwXPBbJrK8xWhjsss/EOp8QVdbjiXk0dOM80/H6LxYrTZGSNwvaHDj8wdhX2C0NeMTSCOHy4Hgsi1OfY1e2dn5IjjgJcB7PtDl7371WS7u0I0kFDpX7gZ1WyKDeFzslzPdf7w16+8FKdijimfY7T3cQcA3YahoPU6+exV5hs8r6esAfwFK8KmgP7zVReF2vhzcKt2Ob4c9/un95qAx1XDnop1BrBsb7PNZjVpq3bTNvUbOfxWVlsjnP5tIzSgI21FPEdnCnVRbDfT48j3m7jqOR+6kuskdoNYu4dtcq/8AEfPIc1c4otP+PgxWi6ZYTijJI3t1pxG7zXmK8nyvaHmoFcgAM6HPmvTLRNZiA4VbsBzaeR2fvJY7dejXODmRhrhqTtyoRQZHnqhCSvZY9D5HecrasYdpAFKkZ7FJs9zH+JO6m0iufV2xYbFezY2n8sY/errz2jkFkZY5bQcTzhbsy+TfqfigjZ+p9depH5cAqNhw58aAa8yKr0y6cjJO+m3M16E7eQ80/HsgBaxoLtrgag8zr0GXFVVptbnmrzX5DkNiBtc5ZYWi+zhwxgNA2jLyHs/NSrgtLcJaXDHiJoTmagZ566KkslkfMaRjLa4+Efc8B8Fsd3XMyLPxP9469B7IVGzoownfVInosNqtbY21eaDZvPADaqmMz21/q4WGhyoNv+4j5DLespTUccndCk5Z2XczW+/Q3uxd92ldWg9PEeSuey3o5mtbhNaSWsO/xOG4DYPhz0W3dkfRpFZgHzgSSbtWt+/y5rdwFVQcsy8F3UUMU/PP+iHdl0xWdgZEwNaN2p4k7VMRFqc4REQBERAEREAREQBERAFVX/2agtjMMzKnY4ZObyP0VqiEp22OG9ouxFpu9xkjJfF74Fctgc398FHu6+2yUa7uv+B5H6H4rvD2AgggEHIg5grnva/0VMlrJZKMfqYz4XctxWOlxzHwdCqRqYqb9/2a2ioW26azPMU7HZZUPiHInxDgfNXNntLXtxMII/eRGwq8ZqRnOlKH47mQiuqory7Ltd3oe473fZPL3flyV8iuZGiyOdG7DK0tP7z4jisrH6EHkQtvtVjZI3C9ocPlxB2LWrw7Ovi70RL27vaHT2unkrJnPOgnmOCbZL+ywzDG07aZ9RoVEvVkIzicTXUUyHU59M1WxWgHgVkcrXwc8dSkoyXJbXc+BjcTiXPGwjbwGh5k+Sw2++HyVA7rdw1PM7eSgE0WaxXe+fwijNrzp094/uqN2IgpzwtjAX5gAVJyAGZPRW9g7Ok96bT3Af8AyI+Q81aXfdTIR3RVx1cdT9hwCz2m1NjbieaD58ANpVGzsp0VHbLPccYAAaAANAMgqy8L9azuso52n6Qemp4DzUV1rmtT/VwtNDlQamu8jTkPiui9kPRcyKklp7z9jNg5/YeexYanPEfJ3KnGnmpv2/ZqXZnsFPbnesmJbHtcdSNwH0HwXXbl7Pw2VmCFgG87TzP0VgxgAAAAAyAGQA3L0rxgomU6jnvt2CIiuZhERAEREAREQBERAEREAREQBERAEREBUdoey0FsZhlbn7Lxk4ddo4LkHaLsVabvfjZV0ex7RXLc4fvhvXdl5kjDgQ4Ag5EEVB6KkoKX5NadVwxx2OC3ffjX0a+jXf0nkdh4H4q0Wwdr/RU19ZLJRrtTGdDy3clz1tvmszjHKw1GWF1QR12jh8lTW44n5NPpRqZp+DYkUexWjExhOrgDlkM9yp7/AL5kjOBjS0e/tPLdz+Su5pK5lClKctKJt53FHNU+F/vD6jb81rk92zRuDC0ur4S0VB/fGi83VNKJKxuoXHPEe6eddfmt3HFRCeotWo/Tdm7lHd/Zz2pu8fcHhHM+1y05q8ApkF4tFoaxuJ5AH7yG88FRWi85J3YIWkA7vEeZHhHAeexTKaiVp0nLbYnXjfjY6tZRzv6RzO08B8F77PdjrRb34nVDNrnZADcBs5DP5raux/osphktXMM0893z5LpUEDWNDWANaNABQBU0ueZeDV1I08U9+/6Krs92VhsbAI297a8jM7+Q/ZqrlEWxzN3CIiAIiIAiIgCIiAIiIAiIgCIiAIiIAiIgCIiAIiIAqftB2VgtjaSMGIeF9BUbq+8OBVwiBOxyi+ez0lmNHtqw5Bw8J3D9J4FaR2gnPrA1wIaB3SRka0rntHPNfouaFr2lrgHNORBFQei0ntF2ByLoAHDUxuzpTa0nXkc+OxQ1dFoy0u9jlVhul0lPYZvpm7kPrpzVlbr4bF3WnG4ZUJ05n6a8l9v50oLY2VBcXBwAo7KmVfZ1zWw9j/Rc59JLT3W6hu09D8z0G1Y5vpj5OhaWtU9uEv8Avk1m5OzVpt8gNDTa45NAO7YB8+K6/wBmOxUNjaMIDpNriNvDdz1+SurHYmRMDI2hrRsHz4niVnWkYKOeTKpVc8bLsERFcyCIiAIiIAiIgCIiAIiIAiIgCIiAIiIAiIgCIiAIiIAiIgCIiAIiICivCyMNtgJY0ktfUloJOEDD5bFeBfUQBERAEREAREQBERAEREAREQBERAEREB//2Q=="/>
          <p:cNvSpPr>
            <a:spLocks noChangeAspect="1" noChangeArrowheads="1"/>
          </p:cNvSpPr>
          <p:nvPr/>
        </p:nvSpPr>
        <p:spPr bwMode="auto">
          <a:xfrm>
            <a:off x="91757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Title 1"/>
          <p:cNvSpPr>
            <a:spLocks noGrp="1"/>
          </p:cNvSpPr>
          <p:nvPr>
            <p:ph type="title"/>
          </p:nvPr>
        </p:nvSpPr>
        <p:spPr/>
        <p:txBody>
          <a:bodyPr>
            <a:noAutofit/>
          </a:bodyPr>
          <a:lstStyle/>
          <a:p>
            <a:r>
              <a:rPr lang="en-US" sz="3600" dirty="0" smtClean="0"/>
              <a:t>CAT Model Output - Tornado Risk</a:t>
            </a:r>
            <a:br>
              <a:rPr lang="en-US" sz="3600" dirty="0" smtClean="0"/>
            </a:br>
            <a:endParaRPr lang="en-US" sz="36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88666" y="1447800"/>
            <a:ext cx="6757416" cy="5092427"/>
          </a:xfrm>
        </p:spPr>
      </p:pic>
      <p:sp>
        <p:nvSpPr>
          <p:cNvPr id="3" name="Slide Number Placeholder 2"/>
          <p:cNvSpPr>
            <a:spLocks noGrp="1"/>
          </p:cNvSpPr>
          <p:nvPr>
            <p:ph type="sldNum" sz="quarter" idx="12"/>
          </p:nvPr>
        </p:nvSpPr>
        <p:spPr/>
        <p:txBody>
          <a:bodyPr/>
          <a:lstStyle/>
          <a:p>
            <a:fld id="{AA10C721-AE2B-4C04-8E90-2142017EF61E}" type="slidenum">
              <a:rPr lang="en-US" smtClean="0"/>
              <a:t>42</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AutoShape 6" descr="data:image/jpeg;base64,/9j/4AAQSkZJRgABAQAAAQABAAD/2wCEAAkGBhESEBASEhIVERAVFhsUGBcUEBYYFxgdGBcfGhgWFxUXHCceGBwnJRsbHy8gLyc1MCwuHB8xNTwqNSYrLCkBCQoKBQUFDQUFDSkYEhgpKSkpKSkpKSkpKSkpKSkpKSkpKSkpKSkpKSkpKSkpKSkpKSkpKSkpKSkpKSkpKSkpKf/AABEIAHgAoAMBIgACEQEDEQH/xAAbAAEAAgMBAQAAAAAAAAAAAAAABQYDBAcBAv/EAEwQAAEDAgMEBAkGCggHAAAAAAEAAgMEEQUSIRMxQVEGIjJhBxVScYGRkqHCFCQlM0KTI1NjZIKipLHB0zVDVGJyo9HSFiZEZXOyw//EABQBAQAAAAAAAAAAAAAAAAAAAAD/xAAUEQEAAAAAAAAAAAAAAAAAAAAA/9oADAMBAAIRAxEAPwDuKIiAiXXgKD1ERAREQEREBERAREQEREBERAREQEREEZ0nnyUVY/yYJXeqMlYuh774dQnnTQn/ACmr46Z60M7fLyxfeSNZ8S0cJmy4K0+RSuHsMcP4ILQCvVC9DJc2G0DudNCf8pt1MgoPUREBERAREQEUF0n6bUWHtzVUzYyRdrB1pHf4WDX07lUZfCZiM4zUOEvEO8TVkohYRzym2nfmQdLRciPT3G79vBgfI+XNv5vrVIw+EnE4G56zCnSQ7zNRTNmaBzygnT9JB0xFX+i/TuhxAfNpg54F3Ru6sjfOw627xcKwICIiAiIghOlhvFA3y6qnHqma74VEQOy4HUd0VS31PkapfpELy4eznU5vYhkd/BQk7voisb+VqI/aqnD4kGzgz8mBj8lSyM+7a5vwqS6FTZsNoHc6aG/n2bQVEOflwasA4fK4/XPI0fvWXDX7PBpfyUVQz7p0jR/6oLYCvVB9CJi7DaEntCnja7ztYGu94KmwUHqIiAqJ066dyxStw/D2ibEpRe57FOy2sshOm7UA+c8AZ7pt0mbh9DPVOsSxtmNP2nu0Y3zX39wK4/R4c6z6eeUxzTx/LsWqT244j1mUjTwLri7e+2oFkDDaMB8s9O+OomYb1OL12sEbhvbSsdo8jcHa8LWBCzw4cysOeOlrMdf/AGmsnNPS34mNnk9yzRRNnbSyy02eJ3VwvCmmzS0f9VU8LfaJPPjdSVVT7eQwTibGaxlg6lpn7DD6blG9+gJG7W503BBFeIpOz4vwAHyDUnP5s2fevifCmUh2ktDV4Mf7Vh9SZ6fuMjODVN/8My3yeK8EB/FGY7XzZsm9Y4KYU0jYoxNgVW82ZHLJt8OqHH+rv2QT+ideKCBxWma7Z1FU9gzO/AYzQDKA/gKuJu48CdCO9X3oP06mM/i7Eg1lcG5opWkbOqZa4ewjQm2um/XcQQqnLCYTVSw0wimjH0lhZ1hniO+pphutbW43buHWjqjCg9sVJBI5zHMNZg9QT12FvWkonO56aDgQOegd9RVzwf8ASoYhQQ1BFpexK0fZkbo4W4A7wORCsaAi8PdvUFtcT/F0f30/8tB9YrrX4e3kJ5PZY1n/ANFCzN+Y1bPz/J7VYw/Epmhoat1U2eo2LQyJ8TWxOkcSZHscSS9ot9WB6VDT9ioZzxSIet8T0CoH0fWs/PXx+3Vj/clQ8jC69nHb1EX3lSR8aVB/B1LOeKRD1yQvSoP4Krj54nE32pYZP9UGeCfZ4TWW0MXytg9EsgYPeFJ9CnHxfStd2ombBx74SYif1FCVf1FdD5WIMj9EskTz7nFfdTM6OlxOFptIal0LO41eQtI8xlJ9CC5gr1VukwytpW7Gn2ElM3SITSSh7G8Irta7M1u4G97WHC6zbXE/xdH99P8Ay0FS8JkgqMSwehd9SHvrJgdxbCLi/MaPuqph0JrI6OJ+j8XrJKyoN9fk9OepETwby9K2emr6zxy4vbAJvFU+UNkkLctpbkEsBz79LW71G4K6p2mH5Gw3GDS7PrybruzHRv1ndu70Fhp6qSe08B2dZikrqameBrTUUB6z2DgbAu8728lvNZA2nyM2sWFRyGnhhpyRUYhMCQ9zntIcWlwcNCM2VznENFlC9HHVYlwrZNguMJeYLyS21LMx0Z9Zu03d63+jTqrPggYylLRh7zT5pZcpfaLaONmfWWJ05F+qCSHRd+WwwXCw219i6YfKCP8AybEtv6bd/FYH7AU8gc2R+F5xBWUdU4ukonGwbLG8kuDBdp3kZSHNOhChaXblwfOylEOxO0lY+9eKuxsAXWmE20sAwDLl0FwrLig/D1u2ABdg16sC2XOC7Je3G22t3AIIatklphI57jLW4O9rhIe1U0M29r/KIF9eBYDxKh8Xpvk7MSggI+YyxYvREcI5CNowW+wL7u9TdTcynado9HSZ78+F+++ZRM3bZm3noydp7PVv39lBYfB3WNixjE6dmkFVHHiMQ4DaAF9vPnHsrqC4x0Gv43wnn4mjzfD7sq7OgIiICpNQPnEreeJwn9nY/wDgrsqTUf0ll51kT/VQv/2oFUPnUjOeJQO/ZWv+FKo/PHx+ViED/VSB3740nH0sGc6iKT1UUw+Be1ItjcbOeSf2YKiO/wC5B5V3OImHy6uCb0NpXn98K+q2AnGY4rHI9rKx3K8AfFb1vhPoWWppicehP2BRuk/SZIYx7pirZsxfNYZrWvbW3K/JB9oiIOZ+EmFsGKYPWP8AqXufRSk7g2YENueXWf6lVcKnNIyglk7WF1cuH1Wn9TOepIR5OvvXVunfRcYhQT02ge4Zo3H7L26sPmvoe4lcipcUzNkqqiNz7MFDjFPbr2b1Y6wDiRbU8CDzugnqaCSmDY4mmSrweV8kbBq6ooZ9+TyiBp/iYBxW9npxA1we/wAVukNVSVkAzOopHEl0cjbHLHdzhci1nOY61gVCQSmE0sMtSIpox9GYlvhniO6mqDutawsd3D+9uy1oppnPdI/Aa2Q3kDo9th1S7y2nstJ53BHG+9BNDFZ9JvleCuIFhWEkSW3XyB1r920stO0MsEwErn0DnCavxCYZBUhlrQQCwuw2DOqMob1W5nOJWqaqQnaX6Nudv25dr57b7+lYvlzaqVpMr8eq2EFkMEeyw+F3B8rj1XW5kk8ggV21qmzEtMdVjD2QQxkdaGii1dK4fZu0ucRzc0cFFY1UCZuKzwAEVL4sGogD2mtI2jm826b/ADrbqKiWWWpiiqGT4jKzLXVw0pqGAaughcfTxuTcnXsxk2KMiZFVwMcKanBpMJhIu+eZ/Vkqy22tib7tTlGnELZ4PqJsmNYjKzWCjhiw6M8zGAHW82T9ZdRVY8HXRU4fQRQv1ncTLM697yP1drxto2/crOgIiICpU+mNMbzLJPVTVDFdVTKof8wQj8yMnsyOZ8aDyqH09C3nTiX2RLHf9cLYmpicehf9kUD/AFidoHueV9S0307FJ/2+Rv7Qz/Uq0bMXzWGa1r21tvtfkgbMXzWGa1r21tvtfkvpEQEREBc/6ddB5jOMSw7K2ua3LJE4DZ1TLWMbwdCbaa79NxAK6AiDgWFVDXiWCkiY9rnE1GDVrsjmPHadRyu3HiBvHLlnpsXbT3ggxCXDtLGixemMkQ7mS2Nmcl1PpV4P6HEADURfhR2ZWHLK226zxvHcbhVKs8HeLxN2dPiMdZBwixGnElu7OQ6/uQV7bP7WXowT+MzN9eW+/wBCx1GNNmAgnxJ1WNwosGpi1rv7plsOrzW8eg2LX/ozBSfK2Pw7vcpai8H2MSNyTV8NDAd8eHUwjJ7s4DbefVBU8VmZFHHBVxtpaYEGLCKR2aoncey6rlbqL6abzwGmt46D9B53ztxLEmtbUhoZT0zABHSxgdVobuzW9WvE6T3RXwdUOHnPDGXTntTSnPKb7+sezfuAurOgIiICIiAqvLB9ORP/ADCRv7RGf4q0L52YvmsM1rXtrblfkg82YvmsM1rXtrbfa/JfaIgIiICIiAiIgIiICIiAiIgIiICIiAiIgIiICIiAiIgIiICIiAiIgIiICIiD/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75781" name="AutoShape 8" descr="data:image/jpeg;base64,/9j/4AAQSkZJRgABAQAAAQABAAD/2wCEAAkGBhESEBASEhIVERAVFhsUGBcUEBYYFxgdGBcfGhgWFxUXHCceGBwnJRsbHy8gLyc1MCwuHB8xNTwqNSYrLCkBCQoKBQUFDQUFDSkYEhgpKSkpKSkpKSkpKSkpKSkpKSkpKSkpKSkpKSkpKSkpKSkpKSkpKSkpKSkpKSkpKSkpKf/AABEIAHgAoAMBIgACEQEDEQH/xAAbAAEAAgMBAQAAAAAAAAAAAAAABQYDBAcBAv/EAEwQAAEDAgMEBAkGCggHAAAAAAEAAgMEEQUSIRMxQVEGIjJhBxVScYGRkqHCFCQlM0KTI1NjZIKipLHB0zVDVGJyo9HSFiZEZXOyw//EABQBAQAAAAAAAAAAAAAAAAAAAAD/xAAUEQEAAAAAAAAAAAAAAAAAAAAA/9oADAMBAAIRAxEAPwDuKIiAiXXgKD1ERAREQEREBERAREQEREBERAREQEREEZ0nnyUVY/yYJXeqMlYuh774dQnnTQn/ACmr46Z60M7fLyxfeSNZ8S0cJmy4K0+RSuHsMcP4ILQCvVC9DJc2G0DudNCf8pt1MgoPUREBERAREQEUF0n6bUWHtzVUzYyRdrB1pHf4WDX07lUZfCZiM4zUOEvEO8TVkohYRzym2nfmQdLRciPT3G79vBgfI+XNv5vrVIw+EnE4G56zCnSQ7zNRTNmaBzygnT9JB0xFX+i/TuhxAfNpg54F3Ru6sjfOw627xcKwICIiAiIghOlhvFA3y6qnHqma74VEQOy4HUd0VS31PkapfpELy4eznU5vYhkd/BQk7voisb+VqI/aqnD4kGzgz8mBj8lSyM+7a5vwqS6FTZsNoHc6aG/n2bQVEOflwasA4fK4/XPI0fvWXDX7PBpfyUVQz7p0jR/6oLYCvVB9CJi7DaEntCnja7ztYGu94KmwUHqIiAqJ066dyxStw/D2ibEpRe57FOy2sshOm7UA+c8AZ7pt0mbh9DPVOsSxtmNP2nu0Y3zX39wK4/R4c6z6eeUxzTx/LsWqT244j1mUjTwLri7e+2oFkDDaMB8s9O+OomYb1OL12sEbhvbSsdo8jcHa8LWBCzw4cysOeOlrMdf/AGmsnNPS34mNnk9yzRRNnbSyy02eJ3VwvCmmzS0f9VU8LfaJPPjdSVVT7eQwTibGaxlg6lpn7DD6blG9+gJG7W503BBFeIpOz4vwAHyDUnP5s2fevifCmUh2ktDV4Mf7Vh9SZ6fuMjODVN/8My3yeK8EB/FGY7XzZsm9Y4KYU0jYoxNgVW82ZHLJt8OqHH+rv2QT+ideKCBxWma7Z1FU9gzO/AYzQDKA/gKuJu48CdCO9X3oP06mM/i7Eg1lcG5opWkbOqZa4ewjQm2um/XcQQqnLCYTVSw0wimjH0lhZ1hniO+pphutbW43buHWjqjCg9sVJBI5zHMNZg9QT12FvWkonO56aDgQOegd9RVzwf8ASoYhQQ1BFpexK0fZkbo4W4A7wORCsaAi8PdvUFtcT/F0f30/8tB9YrrX4e3kJ5PZY1n/ANFCzN+Y1bPz/J7VYw/Epmhoat1U2eo2LQyJ8TWxOkcSZHscSS9ot9WB6VDT9ioZzxSIet8T0CoH0fWs/PXx+3Vj/clQ8jC69nHb1EX3lSR8aVB/B1LOeKRD1yQvSoP4Krj54nE32pYZP9UGeCfZ4TWW0MXytg9EsgYPeFJ9CnHxfStd2ombBx74SYif1FCVf1FdD5WIMj9EskTz7nFfdTM6OlxOFptIal0LO41eQtI8xlJ9CC5gr1VukwytpW7Gn2ElM3SITSSh7G8Irta7M1u4G97WHC6zbXE/xdH99P8Ay0FS8JkgqMSwehd9SHvrJgdxbCLi/MaPuqph0JrI6OJ+j8XrJKyoN9fk9OepETwby9K2emr6zxy4vbAJvFU+UNkkLctpbkEsBz79LW71G4K6p2mH5Gw3GDS7PrybruzHRv1ndu70Fhp6qSe08B2dZikrqameBrTUUB6z2DgbAu8728lvNZA2nyM2sWFRyGnhhpyRUYhMCQ9zntIcWlwcNCM2VznENFlC9HHVYlwrZNguMJeYLyS21LMx0Z9Zu03d63+jTqrPggYylLRh7zT5pZcpfaLaONmfWWJ05F+qCSHRd+WwwXCw219i6YfKCP8AybEtv6bd/FYH7AU8gc2R+F5xBWUdU4ukonGwbLG8kuDBdp3kZSHNOhChaXblwfOylEOxO0lY+9eKuxsAXWmE20sAwDLl0FwrLig/D1u2ABdg16sC2XOC7Je3G22t3AIIatklphI57jLW4O9rhIe1U0M29r/KIF9eBYDxKh8Xpvk7MSggI+YyxYvREcI5CNowW+wL7u9TdTcynado9HSZ78+F+++ZRM3bZm3noydp7PVv39lBYfB3WNixjE6dmkFVHHiMQ4DaAF9vPnHsrqC4x0Gv43wnn4mjzfD7sq7OgIiICpNQPnEreeJwn9nY/wDgrsqTUf0ll51kT/VQv/2oFUPnUjOeJQO/ZWv+FKo/PHx+ViED/VSB3740nH0sGc6iKT1UUw+Be1ItjcbOeSf2YKiO/wC5B5V3OImHy6uCb0NpXn98K+q2AnGY4rHI9rKx3K8AfFb1vhPoWWppicehP2BRuk/SZIYx7pirZsxfNYZrWvbW3K/JB9oiIOZ+EmFsGKYPWP8AqXufRSk7g2YENueXWf6lVcKnNIyglk7WF1cuH1Wn9TOepIR5OvvXVunfRcYhQT02ge4Zo3H7L26sPmvoe4lcipcUzNkqqiNz7MFDjFPbr2b1Y6wDiRbU8CDzugnqaCSmDY4mmSrweV8kbBq6ooZ9+TyiBp/iYBxW9npxA1we/wAVukNVSVkAzOopHEl0cjbHLHdzhci1nOY61gVCQSmE0sMtSIpox9GYlvhniO6mqDutawsd3D+9uy1oppnPdI/Aa2Q3kDo9th1S7y2nstJ53BHG+9BNDFZ9JvleCuIFhWEkSW3XyB1r920stO0MsEwErn0DnCavxCYZBUhlrQQCwuw2DOqMob1W5nOJWqaqQnaX6Nudv25dr57b7+lYvlzaqVpMr8eq2EFkMEeyw+F3B8rj1XW5kk8ggV21qmzEtMdVjD2QQxkdaGii1dK4fZu0ucRzc0cFFY1UCZuKzwAEVL4sGogD2mtI2jm826b/ADrbqKiWWWpiiqGT4jKzLXVw0pqGAaughcfTxuTcnXsxk2KMiZFVwMcKanBpMJhIu+eZ/Vkqy22tib7tTlGnELZ4PqJsmNYjKzWCjhiw6M8zGAHW82T9ZdRVY8HXRU4fQRQv1ncTLM697yP1drxto2/crOgIiICpU+mNMbzLJPVTVDFdVTKof8wQj8yMnsyOZ8aDyqH09C3nTiX2RLHf9cLYmpicehf9kUD/AFidoHueV9S0307FJ/2+Rv7Qz/Uq0bMXzWGa1r21tvtfkgbMXzWGa1r21tvtfkvpEQEREBc/6ddB5jOMSw7K2ua3LJE4DZ1TLWMbwdCbaa79NxAK6AiDgWFVDXiWCkiY9rnE1GDVrsjmPHadRyu3HiBvHLlnpsXbT3ggxCXDtLGixemMkQ7mS2Nmcl1PpV4P6HEADURfhR2ZWHLK226zxvHcbhVKs8HeLxN2dPiMdZBwixGnElu7OQ6/uQV7bP7WXowT+MzN9eW+/wBCx1GNNmAgnxJ1WNwosGpi1rv7plsOrzW8eg2LX/ozBSfK2Pw7vcpai8H2MSNyTV8NDAd8eHUwjJ7s4DbefVBU8VmZFHHBVxtpaYEGLCKR2aoncey6rlbqL6abzwGmt46D9B53ztxLEmtbUhoZT0zABHSxgdVobuzW9WvE6T3RXwdUOHnPDGXTntTSnPKb7+sezfuAurOgIiICIiAqvLB9ORP/ADCRv7RGf4q0L52YvmsM1rXtrblfkg82YvmsM1rXtrbfa/JfaIgIiICIiAiIgIiICIiAiIgIiICIiAiIgIiICIiAiIgIiICIiAiIgIiICIiD/9k="/>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75782" name="AutoShape 2" descr="data:image/jpeg;base64,/9j/4AAQSkZJRgABAQAAAQABAAD/2wCEAAkGBhQSERUUEhMWFRUWFxgXFxgYFxgVGBgYFRQVFRQWHxkXHCYfFxkjGRQVHy8gIygpLCwsFx4xNTAqNSYrLCkBCQoKDgwOGg8PGiwlHyQsLCwsKi4uLCwwKSwpLCksKSwpLCkpLCwpLCwsLCwsLCkpLCwpLCkpLCw1LCwsLCwpLP/AABEIAMIBAwMBIgACEQEDEQH/xAAcAAEAAgMBAQEAAAAAAAAAAAAABAUDBgcCAQj/xABCEAABAwEFBQQIBAUDAwUAAAABAAIDEQQFEiExQVFhcYEGIjKRBxNCUqGxwdEUI2LwM5Ki4fEkcoIVU7I0Q8LS4v/EABkBAQADAQEAAAAAAAAAAAAAAAABAgMEBf/EACwRAAIBAwMDAwQCAwEAAAAAAAABAgMRIRIxQSJRkWGBoRNCcdEywXLh8AT/2gAMAwEAAhEDEQA/AO4oiIAiIgCIiAIixWq1NjY57zha0EuJ0AGpQGVFol7+mWwQ+Fz5TswtLR5vofIFateHpstDx/p7OyNp0dIS888qDzCWK6kdkUG8L8ggH500cf8AucAfKtSuDW/tZb7R/Etbw0+zH3B/TQFVQu5pNXVcd7iT/ZVcki2WdjvL0xWGOojMk7t0bDTzdT5Fa1eXpltDqiGzxxD3nkyH+mg+a0qOzgaCiythVfqLsHB9y6b6V7cAR61jq6H1TajloPMFUl49rLVP/FnkcN2Ihv8AK2jfgvrrA07Fgfc59k+aupxM3CRPu3t5bYPBaHkbnn1g8pK06UW1Xb6aZRlPCx/FhMZ8jiB+C0dt1AeI1Xv8O1ugRziSoTOw3T6UrHMQHOdCT/3QA3+cEtHWi2uzWtkjcUb2vbva4OHmF+cCxfYJHRuxRucx29ri0+bSCqazTSz9JouGXf6Q7dDT871gGyVof/Vk7+pbJYPTNSgtFn5uif8A/B9P/JWUkyHg6eipOznbCz20H1BfVoq4Ojc2ldO9TDXXIHYVdqwCIiAIiIAiIgCIiAIiIAiIgCIiAIiIAoN+x4rNONaxSDzY4KcsNqszZGlrxVp1BQH5Qk7QubI5r2Bwa4gey4UOWas7NfbJanEQQKnHzAHe25kDM7VsfaZ8JtM0U0DJGske1rhk8NDjh72pyptCoT2VgfjFnmLC9uEMl31DsnDP2eKtZnOpQeOTJgGoy4tOXw+y9Nc7YQ74HzC161XDbLLngeG+8w429aaf8gFYXFeDpmux0JaRQgUOdd3JRZPdFrOOUy1baRtBHPTzCkxuB0NVVi8GYzHjo4GlHDUnSh26rMWbaUO8f2+yo6aexZVWt0WjVkaqyO0OGhDhx+4+qkMvEe0C34jzCydOSNVUizPIsJYsb7fXwtPM90fdYXPcdXU4Ny+OqlU5MOrFGWQgakBYTNuBPE5D4o2ID95+ZXui1VNcmLrPgxYHHU05fcr62EDZ9fmvbnAamijvtzdlXcldJIzblI3Tsx27Njbh/CREECr2FzJHU0LnOxYjruHJbtd/pUscmUhfCf1sqP5mVHnRcdbbXBoNKADPFkBxqDn1AVXbL/jHtF53MFG+f+UNE2tj9O2C9IpxWGVkg/Q4O+RyUpcy9Bzg+zzS4Q0uc0ZZ5NDtvVdNVTRO6CIiEhERAEREAREQBERAEREAREQBeJmktIaQDsJGKnSoqva8vdQEgV4CmfnkgOHdqbui/GTMfJglDu8aUY4uaHVA9nIjaqG2XNIwjIPFdWnFlhcK012rY+29zySWyV4FCcJLHOBeO40DPQ1pl9VrDbRLA4AFzDUVB0NSBocitDzprqyvc9WW85I/C8gDYcx5HRZIHete4kNBIqS1jW1odtBU67VIF8MkyniBPvNyP76rzZhGJD6ouIwnxADaNv8AZSVTa2eDX7dcv+oxh2Ye0kcsOnQLPf0z2RYmEghwqRsFDrw01Uy2E4zUUOVRrsCup7zfG3ukEVoQcxmCosaxqu/VwaHZ+0zv/cYHcR3T9vkrax3rHJXC6hAqQ4UoN9eo2qwtFlsdo/iQ+qd78eXUgCn9J5qCOxRAkNnlEwLHNAIwEEkEZnI6cFWzRveEtiUH7x1Gf916Eg3hajLHaLKaOEkXMd08vZPRTrD2gL3NZIxrsRAqMjmaafaiag6bLqS2tGmZ4fdePWyO0GEKJed4CAhrWAkitToMyNOiqvXz2h2FuN591gNPIbOaXEY3Le0yxxjFI8uzpl3s6Vpwy5Ksn7SnSJgaN5zP2HxVxB2KeYm+veIWhxcdHuoWtAGRoDkd/JWFmsljs/8ACi9a8e3JnnvFRQdG9Us2S5Qj/JmuQXXaLVEygLqvccTiGtphYBmdla6VVtZ+xMMWdqmxH3I/qdfg1WFtviSQULqA7G5DWnMrxZLokk0bQbzkPueinSjF128QR2P0b3O2KyMfESyOQYxHQZeyCXEkk0A2rblr/YqrbJFGWPGBjRidTC7IZtzrTbp1WwKrOuOwREUEhERAEREAREQBERAEREAREQBfCaL6iA4p6R8TraZojibgaMbARQtxCh26Uz0WvMv11AJWiVtRrkdRnkM1ufpTt0kVsjLMgYsxkQ4h7s99aEDfktPktcE38Rvqjte2tNa6D6rRbHBLE3ZnsWKCX+E/1bvdfp0/yV4gsD4pKPpmDQggjZ1HVfLRcLwMUZEjeGvlt6FR7vaRLQihoa1yOikzeHlHi3uBeSDUED5UVw+zwlnfcWVIzAFK7CclU3mPzDyCsp7BI+M4Ri0I0GmuuqEx3dskebs++mKMtkbwOf2+KgxhzHHVrgDvaRl5o174nZFzHdQfLarCz31iqJmiQUPCmW7RCvS32McN/wAgGF4bI06hwrX79QVCtVisj3NfHC6OQOB7rgGVB93MEcg1Wn4CCX+FJgd7rv7/AEJUWa55IyC5tWgjvDMajXaOqGilUisO6I8lig9aDaGOfQAUDqN35gUJ139FNdfmFuGCNsTeAHyAp814msD5ZDgbUZCvs6DapH/SYos55Kn3W/up+CDVUeOCtkc+QiuJ7jXeTqp0FwOpilcI28SCfsPNfZ74DQBCwMFNdDqdgyPWqg/mTO9p586fQBCnSn3ZPfa4Yaeqbjd7zhUanSufkolqvSWXIk5+y3KvlmeqlC5wyhnfhG4Z16/2XsXsxndgjArlidrnlzPU9EJd+Xb0O6XD/wCmiHd7sbG904h3Wga78lYKLd9jjjaPVtDQeBBPOuZ6qUsj0UEREJCIiAIiIAiIgCIiAIiIAiIgCIiA5d6TnR2eWKkQLZA/GCDSoLKEVy9o/wBlo81ghmBELi15B7jtNN5OXmV0H0oxRtMRmc54cXADKseQNRSlAafDaue2q5gWl0Lw9u4kA8uJ4ZFaLY4qt9T5MMkM0Die83PUZtP0PIrLHeL5ZG4yMq6AD2Tt1SC+JYu6/vDa19a+Zz86r7+JidI0xxlh255aH2f8KTHHD9iLeTKP1Jy28SVOmtZayrS5pGHPStaab1DvOuMVpps3VNFax24MizY1wo2oyrQ0Qlbsix39iGGZgkG+gB+3lReo7BFKT6l2E0OTjvGwar7+Ds838N3q3e6dPI/Q9FEtF2SRE4hlQ0Iz2eYQl6ucox2u65I/E003jMeY06rHFK4loLiQCKAkkDNSbJfkrNuIbnZ/HVZJ7dHI5uGLC8kVINBruAofghS0eGR7bKWyuLSQcswSNg3LzZbukl8LSR7xyHmdVKFrjZI7HHjNcjXgPZOS82u/pH5N7g3DXz+1EFo7tkh93xQ09c7EaeFpodSdNSM94Xie/wAgYYWiNvIV8tB8Vgs11PkI2ZDN2u+tNTrr8VLLLPBr+a8dQPoPiUL54wiFFYJZnVzOnecctBt29FaXfdkLJY2Ofjkc9jQBoC5wANBuJ2noq613nJI6jRTYA3U8yMyrHs7cTxPE54GUjSGbXEOBw8K0QRSv0q/qd0sUDmNo95kO+gb8B9VIWGyOJYMTMBp4QQacKjJZlkeiEREAREQBERAEREAREQBERAEREAREQGg+lGyYo4zM9oj9ZRlBRzXFrtSa1FAdw0XM5rpliOOM4hsczWnLd5hdT9J1jMsADg1rQ9pElQTizAbQ0oDXeVyuSGaz8WV4lh5jZ1otFscdZdV2vcyQX22RobaGB2Q7wFCMhXLZ0pyXl1nia9hikxVPhINR1p86LIy1QTgesb6t9PEMh5/fzWKS6HRPa6oc3EMxlt3faqkyld+pgvR1XDIjKmfPXlmrKCCN0QxuLatbnkBspnzVfexBcORH1+qmwWB0kPdOrW5EimVDz80Iju7Ea1XA9oq2kjf06+W3pVY7Beb4iaZ5GocNw36jReWSzWc0zbwObT9DzCmx3jHMfzm4TQ5tHDOpzd9EIVr4wz7+Is83jb6p28aedKeYWGe6TE5rg9rmkimYBOe7b0qvU9wGmKFwkbzFfPQ/BQIIi2VocCDiGRFDqhMr/cvcmsuwyyOOJrQDnU97ID2dR1os/r7PB4B6x+/WnXQdFWWiIulcGgk10Gan2e4aDFM4MG6o+eg6VQRv9q9yPbLwkmIbyIa0bwOpWez3DQYpnBjd1RXz0HxXqa9WRGkDeZIyOWX6j1NOCjRWaa0GpqR7xyaOX9kGL92SZL1bFUQtHFxH11I5qd2R9Y+2wzSucGNcSXU07rqYQRQ500ChCOGAnGMb9aZEeWzqr7sFeL5rwjrhDGhxodPDQZ7XZ5aKGXj/ACSk/Y7HDKHNDm5g6ZU+a9oizO8IiIAiIgCIiAIiIAiIgCIvMkgaCXEADMkmgA312ID0i02/PSnZIKiMmd42R0wV4yHL+XEtGvLt7b7ZURn1EZ/7fdy4yHvH/jTks3USwsm0aEmrvC9Tqt9dq7NZB+fM1rtjB3nn/g2p66LQL39L0shLLFDh/W8Yncwxvdb1J5LVbP2eFayOLyczqATxOp+CtIoWtFGgAbgKKOuXoWvShtl/BX2iz2q01daJy4nQOOKmewDusH+3yUL8VPB3X1LeOYpuDiDTl8FdWyymSNzQQDs5ggjTkqf/AKjLF3Jm4gfeFcuejv3mt4R0qx5//plqnqePwfWWWCcfln1b8+6dtCQctuY2eSiSWB8T24xliFCMxrv2clJF1RytJgfmCatOVDWvMZniOKx+tmDmskLqAjI+13gAK+0K89CrnNJcte6PN7jNvX6LPFj9VVtcmihbWooeHBYL2jAII21+nkpVkvB0cQpsbXMd050pzQhbsx2e/wA0wzNEjelfLQ/Bexd0cpJgNMjUOOWY2DxfCnFe/wATBP4x6t+/SvXQ9VFnut8Tu6cWRILfEMtaDMcxkhOfyjA5ksDvaZxGh+hWc3s+VzGuw0qNBn57OlF7st/uAwygSN27/sUkMBewxYgSdKd0eeYPKoQr/i/Yxi9XxOeG4aVOoz89T1qvEdnltBrmf1HJo5fYLNA+APeZA4uBNBSrdeGvVLVfb392IYRoKZuPlp0QnFup+xmNnigP5vfdsAoRl+nZ1qFilvaSVwbGC0bm5mnE7vJILoBJdK4NAzIrR3M10+KyvvdkfdgaP9xH7J6oW/OF8mOzXUxoxTPA/SDnyO2vALPHf2A/kNa0Nz7zah2emEb/AN0UeG6pJTjlcWje7WnI+Ec1LifAA5rGhwFKuOm2mZzPRQ1ctBuLTSt/Zulx+l5lGstUPq9gfF3mZfo8TRyxLfbsviG0NxwSskbtwmtOBGrTwK4ybCx7AHNBy5EdRmoJuV8bg+zyuY4aUcWuHJzVzPXF918nqR+nNZw/g/QCLj11elK12YhtqjEzd57j/wCZowu8uq324vSBY7VQNlwPPsSdx1dwNcLuhKmNSLwJUZRzx3RsiIi0MQiIgCIiAIiICDftsMVmmkaQHMje5uIVGINOEEVFamgXBbff89sP+omc81yYThZ0YKNr8ea/Q5FVofa/0Wxz1ks1I5NS3Rjv/qfgs5p3uvBrTkrOLxfnscss5DXA4A6mwiv7K2WGTE0GhHAqgtAmsrzHaIyHDfrwz9oK8scuJgIIPFtacs86q0ZRexm6dSD6srhmZERWIMFu/hvpl3T8lSwX4S3DK0SN3nXrv56qXfV0PlzZIRT2D4D9jzr0WuSF0bsMjS08fnxCsmc9aMnmJdNueoMlneDnWgJBBoMgTnXnRfJ70koI3gVGZq3vZCo1yBpt4qDdLXmRxjrkQSQQBTCMjXLOlFsTgJGUmDS6hzbXKopqdNeIVzBJvbBrDrS5+TjWmny2K8sFpYyLvAOoDUZEjPMZ5bR5qvtF1uYThBdXSniA3U2niP8AHyxOiDsMhcBTCCD3c/FWmevTIKFgu49bt2Jz7pjmGKB1Dtaf3VvxCi2eaWzuIIoKE0ObTQagj6LLaLkc3vwuxDUUPe6Ea9Est7VJE7S8UOuygz7uhPHVSZPDzh/Bm/EQWjxj1b9+leuh6qO+6nRSNJILa5HbofZ18qrNLcrJBigeD+kn4V1HVQbPZ3MlaHgg8d1DpvHJBK/3L3JFnugyuc4uAbV24nInZs6rO+8IoQWwtDne9/8ArbyGSro7G+R7gwbTU6DXaVZssEUFDKcTtg+zdvMoI3thW9SN+FltDquNG1NCcgM9g2/vNSaw2fId+TPjTI9G/NRn2uSVxbEC0bQDlrqToOlOqzNu6KEYpnVOwD6DU8zkhK7ryzBHDLaP0srxDeg2qdFdkVCxpLnAgl1dDnSuzfkon4qafusqG78hluLgPgB5q1u2wCJpGKpJz503bFDL04pvb3M8TKAAmvH/AAvaIsztPjmAihAI3HMKrtfZ6N3h7h82+RVqsFrtrYxV5puG08htVZRi11GkJzi+kwXb2it9hpgkL4x7LqyMpyPeYORAXS+wvbj/AKgHgwmN0YbiIcHMOLFSmh9k5U6rldjstpvB/q4WEM27qb3Hby0XWexnYpthaTjLpHgY8yG5aZbaVOZ37FlC9+nY3qtaepLV6f2bMiItzkCIiAIiIAiIgKy/ezsNrjwTMB3O0c3iCuSdo+w1pu9xkiJki94CtBue36/FduXxzQRQ5gqkoKRpCo4Y47HB7vvpsmR7r92w8j9NeasVs/a/0WRzVkstI5NSz2HcvdPwXPBbJrK8xWhjsss/EOp8QVdbjiXk0dOM80/H6LxYrTZGSNwvaHDj8wdhX2C0NeMTSCOHy4Hgsi1OfY1e2dn5IjjgJcB7PtDl7371WS7u0I0kFDpX7gZ1WyKDeFzslzPdf7w16+8FKdijimfY7T3cQcA3YahoPU6+exV5hs8r6esAfwFK8KmgP7zVReF2vhzcKt2Ob4c9/un95qAx1XDnop1BrBsb7PNZjVpq3bTNvUbOfxWVlsjnP5tIzSgI21FPEdnCnVRbDfT48j3m7jqOR+6kuskdoNYu4dtcq/8AEfPIc1c4otP+PgxWi6ZYTijJI3t1pxG7zXmK8nyvaHmoFcgAM6HPmvTLRNZiA4VbsBzaeR2fvJY7dejXODmRhrhqTtyoRQZHnqhCSvZY9D5HecrasYdpAFKkZ7FJs9zH+JO6m0iufV2xYbFezY2n8sY/errz2jkFkZY5bQcTzhbsy+TfqfigjZ+p9depH5cAqNhw58aAa8yKr0y6cjJO+m3M16E7eQ80/HsgBaxoLtrgag8zr0GXFVVptbnmrzX5DkNiBtc5ZYWi+zhwxgNA2jLyHs/NSrgtLcJaXDHiJoTmagZ566KkslkfMaRjLa4+Efc8B8Fsd3XMyLPxP9469B7IVGzoownfVInosNqtbY21eaDZvPADaqmMz21/q4WGhyoNv+4j5DLespTUccndCk5Z2XczW+/Q3uxd92ldWg9PEeSuey3o5mtbhNaSWsO/xOG4DYPhz0W3dkfRpFZgHzgSSbtWt+/y5rdwFVQcsy8F3UUMU/PP+iHdl0xWdgZEwNaN2p4k7VMRFqc4REQBERAEREAREQBERAFVX/2agtjMMzKnY4ZObyP0VqiEp22OG9ouxFpu9xkjJfF74Fctgc398FHu6+2yUa7uv+B5H6H4rvD2AgggEHIg5grnva/0VMlrJZKMfqYz4XctxWOlxzHwdCqRqYqb9/2a2ioW26azPMU7HZZUPiHInxDgfNXNntLXtxMII/eRGwq8ZqRnOlKH47mQiuqory7Ltd3oe473fZPL3flyV8iuZGiyOdG7DK0tP7z4jisrH6EHkQtvtVjZI3C9ocPlxB2LWrw7Ovi70RL27vaHT2unkrJnPOgnmOCbZL+ywzDG07aZ9RoVEvVkIzicTXUUyHU59M1WxWgHgVkcrXwc8dSkoyXJbXc+BjcTiXPGwjbwGh5k+Sw2++HyVA7rdw1PM7eSgE0WaxXe+fwijNrzp094/uqN2IgpzwtjAX5gAVJyAGZPRW9g7Ok96bT3Af8AyI+Q81aXfdTIR3RVx1cdT9hwCz2m1NjbieaD58ANpVGzsp0VHbLPccYAAaAANAMgqy8L9azuso52n6Qemp4DzUV1rmtT/VwtNDlQamu8jTkPiui9kPRcyKklp7z9jNg5/YeexYanPEfJ3KnGnmpv2/ZqXZnsFPbnesmJbHtcdSNwH0HwXXbl7Pw2VmCFgG87TzP0VgxgAAAAAyAGQA3L0rxgomU6jnvt2CIiuZhERAEREAREQBERAEREAREQBERAEREBUdoey0FsZhlbn7Lxk4ddo4LkHaLsVabvfjZV0ex7RXLc4fvhvXdl5kjDgQ4Ag5EEVB6KkoKX5NadVwxx2OC3ffjX0a+jXf0nkdh4H4q0Wwdr/RU19ZLJRrtTGdDy3clz1tvmszjHKw1GWF1QR12jh8lTW44n5NPpRqZp+DYkUexWjExhOrgDlkM9yp7/AL5kjOBjS0e/tPLdz+Su5pK5lClKctKJt53FHNU+F/vD6jb81rk92zRuDC0ur4S0VB/fGi83VNKJKxuoXHPEe6eddfmt3HFRCeotWo/Tdm7lHd/Zz2pu8fcHhHM+1y05q8ApkF4tFoaxuJ5AH7yG88FRWi85J3YIWkA7vEeZHhHAeexTKaiVp0nLbYnXjfjY6tZRzv6RzO08B8F77PdjrRb34nVDNrnZADcBs5DP5raux/osphktXMM0893z5LpUEDWNDWANaNABQBU0ueZeDV1I08U9+/6Krs92VhsbAI297a8jM7+Q/ZqrlEWxzN3CIiAIiIAiIgCIiAIiIAiIgCIiAIiIAiIgCIiAIiIAqftB2VgtjaSMGIeF9BUbq+8OBVwiBOxyi+ez0lmNHtqw5Bw8J3D9J4FaR2gnPrA1wIaB3SRka0rntHPNfouaFr2lrgHNORBFQei0ntF2ByLoAHDUxuzpTa0nXkc+OxQ1dFoy0u9jlVhul0lPYZvpm7kPrpzVlbr4bF3WnG4ZUJ05n6a8l9v50oLY2VBcXBwAo7KmVfZ1zWw9j/Rc59JLT3W6hu09D8z0G1Y5vpj5OhaWtU9uEv8Avk1m5OzVpt8gNDTa45NAO7YB8+K6/wBmOxUNjaMIDpNriNvDdz1+SurHYmRMDI2hrRsHz4niVnWkYKOeTKpVc8bLsERFcyCIiAIiIAiIgCIiAIiIAiIgCIiAIiIAiIgCIiAIiIAiIgCIiAIiICivCyMNtgJY0ktfUloJOEDD5bFeBfUQBERAEREAREQBERAEREAREQBERAEREB//2Q=="/>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75783" name="AutoShape 4" descr="data:image/jpeg;base64,/9j/4AAQSkZJRgABAQAAAQABAAD/2wCEAAkGBhQSERUUEhMWFRUWFxgXFxgYFxgVGBgYFRQVFRQWHxkXHCYfFxkjGRQVHy8gIygpLCwsFx4xNTAqNSYrLCkBCQoKDgwOGg8PGiwlHyQsLCwsKi4uLCwwKSwpLCksKSwpLCkpLCwpLCwsLCwsLCkpLCwpLCkpLCw1LCwsLCwpLP/AABEIAMIBAwMBIgACEQEDEQH/xAAcAAEAAgMBAQEAAAAAAAAAAAAABAUDBgcCAQj/xABCEAABAwEFBQQIBAUDAwUAAAABAAIDEQQFEiExQVFhcYEGIjKRBxNCUqGxwdEUI2LwM5Ki4fEkcoIVU7I0Q8LS4v/EABkBAQADAQEAAAAAAAAAAAAAAAABAgMEBf/EACwRAAIBAwMDAwQCAwEAAAAAAAABAgMRIRIxQSJRkWGBoRNCcdEywXLh8AT/2gAMAwEAAhEDEQA/AO4oiIAiIgCIiAIixWq1NjY57zha0EuJ0AGpQGVFol7+mWwQ+Fz5TswtLR5vofIFateHpstDx/p7OyNp0dIS888qDzCWK6kdkUG8L8ggH500cf8AucAfKtSuDW/tZb7R/Etbw0+zH3B/TQFVQu5pNXVcd7iT/ZVcki2WdjvL0xWGOojMk7t0bDTzdT5Fa1eXpltDqiGzxxD3nkyH+mg+a0qOzgaCiythVfqLsHB9y6b6V7cAR61jq6H1TajloPMFUl49rLVP/FnkcN2Ihv8AK2jfgvrrA07Fgfc59k+aupxM3CRPu3t5bYPBaHkbnn1g8pK06UW1Xb6aZRlPCx/FhMZ8jiB+C0dt1AeI1Xv8O1ugRziSoTOw3T6UrHMQHOdCT/3QA3+cEtHWi2uzWtkjcUb2vbva4OHmF+cCxfYJHRuxRucx29ri0+bSCqazTSz9JouGXf6Q7dDT871gGyVof/Vk7+pbJYPTNSgtFn5uif8A/B9P/JWUkyHg6eipOznbCz20H1BfVoq4Ojc2ldO9TDXXIHYVdqwCIiAIiIAiIgCIiAIiIAiIgCIiAIiIAoN+x4rNONaxSDzY4KcsNqszZGlrxVp1BQH5Qk7QubI5r2Bwa4gey4UOWas7NfbJanEQQKnHzAHe25kDM7VsfaZ8JtM0U0DJGske1rhk8NDjh72pyptCoT2VgfjFnmLC9uEMl31DsnDP2eKtZnOpQeOTJgGoy4tOXw+y9Nc7YQ74HzC161XDbLLngeG+8w429aaf8gFYXFeDpmux0JaRQgUOdd3JRZPdFrOOUy1baRtBHPTzCkxuB0NVVi8GYzHjo4GlHDUnSh26rMWbaUO8f2+yo6aexZVWt0WjVkaqyO0OGhDhx+4+qkMvEe0C34jzCydOSNVUizPIsJYsb7fXwtPM90fdYXPcdXU4Ny+OqlU5MOrFGWQgakBYTNuBPE5D4o2ID95+ZXui1VNcmLrPgxYHHU05fcr62EDZ9fmvbnAamijvtzdlXcldJIzblI3Tsx27Njbh/CREECr2FzJHU0LnOxYjruHJbtd/pUscmUhfCf1sqP5mVHnRcdbbXBoNKADPFkBxqDn1AVXbL/jHtF53MFG+f+UNE2tj9O2C9IpxWGVkg/Q4O+RyUpcy9Bzg+zzS4Q0uc0ZZ5NDtvVdNVTRO6CIiEhERAEREAREQBERAEREAREQBeJmktIaQDsJGKnSoqva8vdQEgV4CmfnkgOHdqbui/GTMfJglDu8aUY4uaHVA9nIjaqG2XNIwjIPFdWnFlhcK012rY+29zySWyV4FCcJLHOBeO40DPQ1pl9VrDbRLA4AFzDUVB0NSBocitDzprqyvc9WW85I/C8gDYcx5HRZIHete4kNBIqS1jW1odtBU67VIF8MkyniBPvNyP76rzZhGJD6ouIwnxADaNv8AZSVTa2eDX7dcv+oxh2Ye0kcsOnQLPf0z2RYmEghwqRsFDrw01Uy2E4zUUOVRrsCup7zfG3ukEVoQcxmCosaxqu/VwaHZ+0zv/cYHcR3T9vkrax3rHJXC6hAqQ4UoN9eo2qwtFlsdo/iQ+qd78eXUgCn9J5qCOxRAkNnlEwLHNAIwEEkEZnI6cFWzRveEtiUH7x1Gf916Eg3hajLHaLKaOEkXMd08vZPRTrD2gL3NZIxrsRAqMjmaafaiag6bLqS2tGmZ4fdePWyO0GEKJed4CAhrWAkitToMyNOiqvXz2h2FuN591gNPIbOaXEY3Le0yxxjFI8uzpl3s6Vpwy5Ksn7SnSJgaN5zP2HxVxB2KeYm+veIWhxcdHuoWtAGRoDkd/JWFmsljs/8ACi9a8e3JnnvFRQdG9Us2S5Qj/JmuQXXaLVEygLqvccTiGtphYBmdla6VVtZ+xMMWdqmxH3I/qdfg1WFtviSQULqA7G5DWnMrxZLokk0bQbzkPueinSjF128QR2P0b3O2KyMfESyOQYxHQZeyCXEkk0A2rblr/YqrbJFGWPGBjRidTC7IZtzrTbp1WwKrOuOwREUEhERAEREAREQBERAEREAREQBfCaL6iA4p6R8TraZojibgaMbARQtxCh26Uz0WvMv11AJWiVtRrkdRnkM1ufpTt0kVsjLMgYsxkQ4h7s99aEDfktPktcE38Rvqjte2tNa6D6rRbHBLE3ZnsWKCX+E/1bvdfp0/yV4gsD4pKPpmDQggjZ1HVfLRcLwMUZEjeGvlt6FR7vaRLQihoa1yOikzeHlHi3uBeSDUED5UVw+zwlnfcWVIzAFK7CclU3mPzDyCsp7BI+M4Ri0I0GmuuqEx3dskebs++mKMtkbwOf2+KgxhzHHVrgDvaRl5o174nZFzHdQfLarCz31iqJmiQUPCmW7RCvS32McN/wAgGF4bI06hwrX79QVCtVisj3NfHC6OQOB7rgGVB93MEcg1Wn4CCX+FJgd7rv7/AEJUWa55IyC5tWgjvDMajXaOqGilUisO6I8lig9aDaGOfQAUDqN35gUJ139FNdfmFuGCNsTeAHyAp814msD5ZDgbUZCvs6DapH/SYos55Kn3W/up+CDVUeOCtkc+QiuJ7jXeTqp0FwOpilcI28SCfsPNfZ74DQBCwMFNdDqdgyPWqg/mTO9p586fQBCnSn3ZPfa4Yaeqbjd7zhUanSufkolqvSWXIk5+y3KvlmeqlC5wyhnfhG4Z16/2XsXsxndgjArlidrnlzPU9EJd+Xb0O6XD/wCmiHd7sbG904h3Wga78lYKLd9jjjaPVtDQeBBPOuZ6qUsj0UEREJCIiAIiIAiIgCIiAIiIAiIgCIiA5d6TnR2eWKkQLZA/GCDSoLKEVy9o/wBlo81ghmBELi15B7jtNN5OXmV0H0oxRtMRmc54cXADKseQNRSlAafDaue2q5gWl0Lw9u4kA8uJ4ZFaLY4qt9T5MMkM0Die83PUZtP0PIrLHeL5ZG4yMq6AD2Tt1SC+JYu6/vDa19a+Zz86r7+JidI0xxlh255aH2f8KTHHD9iLeTKP1Jy28SVOmtZayrS5pGHPStaab1DvOuMVpps3VNFax24MizY1wo2oyrQ0Qlbsix39iGGZgkG+gB+3lReo7BFKT6l2E0OTjvGwar7+Ds838N3q3e6dPI/Q9FEtF2SRE4hlQ0Iz2eYQl6ucox2u65I/E003jMeY06rHFK4loLiQCKAkkDNSbJfkrNuIbnZ/HVZJ7dHI5uGLC8kVINBruAofghS0eGR7bKWyuLSQcswSNg3LzZbukl8LSR7xyHmdVKFrjZI7HHjNcjXgPZOS82u/pH5N7g3DXz+1EFo7tkh93xQ09c7EaeFpodSdNSM94Xie/wAgYYWiNvIV8tB8Vgs11PkI2ZDN2u+tNTrr8VLLLPBr+a8dQPoPiUL54wiFFYJZnVzOnecctBt29FaXfdkLJY2Ofjkc9jQBoC5wANBuJ2noq613nJI6jRTYA3U8yMyrHs7cTxPE54GUjSGbXEOBw8K0QRSv0q/qd0sUDmNo95kO+gb8B9VIWGyOJYMTMBp4QQacKjJZlkeiEREAREQBERAEREAREQBERAEREAREQGg+lGyYo4zM9oj9ZRlBRzXFrtSa1FAdw0XM5rpliOOM4hsczWnLd5hdT9J1jMsADg1rQ9pElQTizAbQ0oDXeVyuSGaz8WV4lh5jZ1otFscdZdV2vcyQX22RobaGB2Q7wFCMhXLZ0pyXl1nia9hikxVPhINR1p86LIy1QTgesb6t9PEMh5/fzWKS6HRPa6oc3EMxlt3faqkyld+pgvR1XDIjKmfPXlmrKCCN0QxuLatbnkBspnzVfexBcORH1+qmwWB0kPdOrW5EimVDz80Iju7Ea1XA9oq2kjf06+W3pVY7Beb4iaZ5GocNw36jReWSzWc0zbwObT9DzCmx3jHMfzm4TQ5tHDOpzd9EIVr4wz7+Is83jb6p28aedKeYWGe6TE5rg9rmkimYBOe7b0qvU9wGmKFwkbzFfPQ/BQIIi2VocCDiGRFDqhMr/cvcmsuwyyOOJrQDnU97ID2dR1os/r7PB4B6x+/WnXQdFWWiIulcGgk10Gan2e4aDFM4MG6o+eg6VQRv9q9yPbLwkmIbyIa0bwOpWez3DQYpnBjd1RXz0HxXqa9WRGkDeZIyOWX6j1NOCjRWaa0GpqR7xyaOX9kGL92SZL1bFUQtHFxH11I5qd2R9Y+2wzSucGNcSXU07rqYQRQ500ChCOGAnGMb9aZEeWzqr7sFeL5rwjrhDGhxodPDQZ7XZ5aKGXj/ACSk/Y7HDKHNDm5g6ZU+a9oizO8IiIAiIgCIiAIiIAiIgCIvMkgaCXEADMkmgA312ID0i02/PSnZIKiMmd42R0wV4yHL+XEtGvLt7b7ZURn1EZ/7fdy4yHvH/jTks3USwsm0aEmrvC9Tqt9dq7NZB+fM1rtjB3nn/g2p66LQL39L0shLLFDh/W8Yncwxvdb1J5LVbP2eFayOLyczqATxOp+CtIoWtFGgAbgKKOuXoWvShtl/BX2iz2q01daJy4nQOOKmewDusH+3yUL8VPB3X1LeOYpuDiDTl8FdWyymSNzQQDs5ggjTkqf/AKjLF3Jm4gfeFcuejv3mt4R0qx5//plqnqePwfWWWCcfln1b8+6dtCQctuY2eSiSWB8T24xliFCMxrv2clJF1RytJgfmCatOVDWvMZniOKx+tmDmskLqAjI+13gAK+0K89CrnNJcte6PN7jNvX6LPFj9VVtcmihbWooeHBYL2jAII21+nkpVkvB0cQpsbXMd050pzQhbsx2e/wA0wzNEjelfLQ/Bexd0cpJgNMjUOOWY2DxfCnFe/wATBP4x6t+/SvXQ9VFnut8Tu6cWRILfEMtaDMcxkhOfyjA5ksDvaZxGh+hWc3s+VzGuw0qNBn57OlF7st/uAwygSN27/sUkMBewxYgSdKd0eeYPKoQr/i/Yxi9XxOeG4aVOoz89T1qvEdnltBrmf1HJo5fYLNA+APeZA4uBNBSrdeGvVLVfb392IYRoKZuPlp0QnFup+xmNnigP5vfdsAoRl+nZ1qFilvaSVwbGC0bm5mnE7vJILoBJdK4NAzIrR3M10+KyvvdkfdgaP9xH7J6oW/OF8mOzXUxoxTPA/SDnyO2vALPHf2A/kNa0Nz7zah2emEb/AN0UeG6pJTjlcWje7WnI+Ec1LifAA5rGhwFKuOm2mZzPRQ1ctBuLTSt/Zulx+l5lGstUPq9gfF3mZfo8TRyxLfbsviG0NxwSskbtwmtOBGrTwK4ybCx7AHNBy5EdRmoJuV8bg+zyuY4aUcWuHJzVzPXF918nqR+nNZw/g/QCLj11elK12YhtqjEzd57j/wCZowu8uq324vSBY7VQNlwPPsSdx1dwNcLuhKmNSLwJUZRzx3RsiIi0MQiIgCIiAIiICDftsMVmmkaQHMje5uIVGINOEEVFamgXBbff89sP+omc81yYThZ0YKNr8ea/Q5FVofa/0Wxz1ks1I5NS3Rjv/qfgs5p3uvBrTkrOLxfnscss5DXA4A6mwiv7K2WGTE0GhHAqgtAmsrzHaIyHDfrwz9oK8scuJgIIPFtacs86q0ZRexm6dSD6srhmZERWIMFu/hvpl3T8lSwX4S3DK0SN3nXrv56qXfV0PlzZIRT2D4D9jzr0WuSF0bsMjS08fnxCsmc9aMnmJdNueoMlneDnWgJBBoMgTnXnRfJ70koI3gVGZq3vZCo1yBpt4qDdLXmRxjrkQSQQBTCMjXLOlFsTgJGUmDS6hzbXKopqdNeIVzBJvbBrDrS5+TjWmny2K8sFpYyLvAOoDUZEjPMZ5bR5qvtF1uYThBdXSniA3U2niP8AHyxOiDsMhcBTCCD3c/FWmevTIKFgu49bt2Jz7pjmGKB1Dtaf3VvxCi2eaWzuIIoKE0ObTQagj6LLaLkc3vwuxDUUPe6Ea9Est7VJE7S8UOuygz7uhPHVSZPDzh/Bm/EQWjxj1b9+leuh6qO+6nRSNJILa5HbofZ18qrNLcrJBigeD+kn4V1HVQbPZ3MlaHgg8d1DpvHJBK/3L3JFnugyuc4uAbV24nInZs6rO+8IoQWwtDne9/8ArbyGSro7G+R7gwbTU6DXaVZssEUFDKcTtg+zdvMoI3thW9SN+FltDquNG1NCcgM9g2/vNSaw2fId+TPjTI9G/NRn2uSVxbEC0bQDlrqToOlOqzNu6KEYpnVOwD6DU8zkhK7ryzBHDLaP0srxDeg2qdFdkVCxpLnAgl1dDnSuzfkon4qafusqG78hluLgPgB5q1u2wCJpGKpJz503bFDL04pvb3M8TKAAmvH/AAvaIsztPjmAihAI3HMKrtfZ6N3h7h82+RVqsFrtrYxV5puG08htVZRi11GkJzi+kwXb2it9hpgkL4x7LqyMpyPeYORAXS+wvbj/AKgHgwmN0YbiIcHMOLFSmh9k5U6rldjstpvB/q4WEM27qb3Hby0XWexnYpthaTjLpHgY8yG5aZbaVOZ37FlC9+nY3qtaepLV6f2bMiItzkCIiAIiIAiIgKy/ezsNrjwTMB3O0c3iCuSdo+w1pu9xkiJki94CtBue36/FduXxzQRQ5gqkoKRpCo4Y47HB7vvpsmR7r92w8j9NeasVs/a/0WRzVkstI5NSz2HcvdPwXPBbJrK8xWhjsss/EOp8QVdbjiXk0dOM80/H6LxYrTZGSNwvaHDj8wdhX2C0NeMTSCOHy4Hgsi1OfY1e2dn5IjjgJcB7PtDl7371WS7u0I0kFDpX7gZ1WyKDeFzslzPdf7w16+8FKdijimfY7T3cQcA3YahoPU6+exV5hs8r6esAfwFK8KmgP7zVReF2vhzcKt2Ob4c9/un95qAx1XDnop1BrBsb7PNZjVpq3bTNvUbOfxWVlsjnP5tIzSgI21FPEdnCnVRbDfT48j3m7jqOR+6kuskdoNYu4dtcq/8AEfPIc1c4otP+PgxWi6ZYTijJI3t1pxG7zXmK8nyvaHmoFcgAM6HPmvTLRNZiA4VbsBzaeR2fvJY7dejXODmRhrhqTtyoRQZHnqhCSvZY9D5HecrasYdpAFKkZ7FJs9zH+JO6m0iufV2xYbFezY2n8sY/errz2jkFkZY5bQcTzhbsy+TfqfigjZ+p9depH5cAqNhw58aAa8yKr0y6cjJO+m3M16E7eQ80/HsgBaxoLtrgag8zr0GXFVVptbnmrzX5DkNiBtc5ZYWi+zhwxgNA2jLyHs/NSrgtLcJaXDHiJoTmagZ566KkslkfMaRjLa4+Efc8B8Fsd3XMyLPxP9469B7IVGzoownfVInosNqtbY21eaDZvPADaqmMz21/q4WGhyoNv+4j5DLespTUccndCk5Z2XczW+/Q3uxd92ldWg9PEeSuey3o5mtbhNaSWsO/xOG4DYPhz0W3dkfRpFZgHzgSSbtWt+/y5rdwFVQcsy8F3UUMU/PP+iHdl0xWdgZEwNaN2p4k7VMRFqc4REQBERAEREAREQBERAFVX/2agtjMMzKnY4ZObyP0VqiEp22OG9ouxFpu9xkjJfF74Fctgc398FHu6+2yUa7uv+B5H6H4rvD2AgggEHIg5grnva/0VMlrJZKMfqYz4XctxWOlxzHwdCqRqYqb9/2a2ioW26azPMU7HZZUPiHInxDgfNXNntLXtxMII/eRGwq8ZqRnOlKH47mQiuqory7Ltd3oe473fZPL3flyV8iuZGiyOdG7DK0tP7z4jisrH6EHkQtvtVjZI3C9ocPlxB2LWrw7Ovi70RL27vaHT2unkrJnPOgnmOCbZL+ywzDG07aZ9RoVEvVkIzicTXUUyHU59M1WxWgHgVkcrXwc8dSkoyXJbXc+BjcTiXPGwjbwGh5k+Sw2++HyVA7rdw1PM7eSgE0WaxXe+fwijNrzp094/uqN2IgpzwtjAX5gAVJyAGZPRW9g7Ok96bT3Af8AyI+Q81aXfdTIR3RVx1cdT9hwCz2m1NjbieaD58ANpVGzsp0VHbLPccYAAaAANAMgqy8L9azuso52n6Qemp4DzUV1rmtT/VwtNDlQamu8jTkPiui9kPRcyKklp7z9jNg5/YeexYanPEfJ3KnGnmpv2/ZqXZnsFPbnesmJbHtcdSNwH0HwXXbl7Pw2VmCFgG87TzP0VgxgAAAAAyAGQA3L0rxgomU6jnvt2CIiuZhERAEREAREQBERAEREAREQBERAEREBUdoey0FsZhlbn7Lxk4ddo4LkHaLsVabvfjZV0ex7RXLc4fvhvXdl5kjDgQ4Ag5EEVB6KkoKX5NadVwxx2OC3ffjX0a+jXf0nkdh4H4q0Wwdr/RU19ZLJRrtTGdDy3clz1tvmszjHKw1GWF1QR12jh8lTW44n5NPpRqZp+DYkUexWjExhOrgDlkM9yp7/AL5kjOBjS0e/tPLdz+Su5pK5lClKctKJt53FHNU+F/vD6jb81rk92zRuDC0ur4S0VB/fGi83VNKJKxuoXHPEe6eddfmt3HFRCeotWo/Tdm7lHd/Zz2pu8fcHhHM+1y05q8ApkF4tFoaxuJ5AH7yG88FRWi85J3YIWkA7vEeZHhHAeexTKaiVp0nLbYnXjfjY6tZRzv6RzO08B8F77PdjrRb34nVDNrnZADcBs5DP5raux/osphktXMM0893z5LpUEDWNDWANaNABQBU0ueZeDV1I08U9+/6Krs92VhsbAI297a8jM7+Q/ZqrlEWxzN3CIiAIiIAiIgCIiAIiIAiIgCIiAIiIAiIgCIiAIiIAqftB2VgtjaSMGIeF9BUbq+8OBVwiBOxyi+ez0lmNHtqw5Bw8J3D9J4FaR2gnPrA1wIaB3SRka0rntHPNfouaFr2lrgHNORBFQei0ntF2ByLoAHDUxuzpTa0nXkc+OxQ1dFoy0u9jlVhul0lPYZvpm7kPrpzVlbr4bF3WnG4ZUJ05n6a8l9v50oLY2VBcXBwAo7KmVfZ1zWw9j/Rc59JLT3W6hu09D8z0G1Y5vpj5OhaWtU9uEv8Avk1m5OzVpt8gNDTa45NAO7YB8+K6/wBmOxUNjaMIDpNriNvDdz1+SurHYmRMDI2hrRsHz4niVnWkYKOeTKpVc8bLsERFcyCIiAIiIAiIgCIiAIiIAiIgCIiAIiIAiIgCIiAIiIAiIgCIiAIiICivCyMNtgJY0ktfUloJOEDD5bFeBfUQBERAEREAREQBERAEREAREQBERAEREB//2Q=="/>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75784" name="AutoShape 6" descr="data:image/jpeg;base64,/9j/4AAQSkZJRgABAQAAAQABAAD/2wCEAAkGBhQSERUUEhMWFRUWFxgXFxgYFxgVGBgYFRQVFRQWHxkXHCYfFxkjGRQVHy8gIygpLCwsFx4xNTAqNSYrLCkBCQoKDgwOGg8PGiwlHyQsLCwsKi4uLCwwKSwpLCksKSwpLCkpLCwpLCwsLCwsLCkpLCwpLCkpLCw1LCwsLCwpLP/AABEIAMIBAwMBIgACEQEDEQH/xAAcAAEAAgMBAQEAAAAAAAAAAAAABAUDBgcCAQj/xABCEAABAwEFBQQIBAUDAwUAAAABAAIDEQQFEiExQVFhcYEGIjKRBxNCUqGxwdEUI2LwM5Ki4fEkcoIVU7I0Q8LS4v/EABkBAQADAQEAAAAAAAAAAAAAAAABAgMEBf/EACwRAAIBAwMDAwQCAwEAAAAAAAABAgMRIRIxQSJRkWGBoRNCcdEywXLh8AT/2gAMAwEAAhEDEQA/AO4oiIAiIgCIiAIixWq1NjY57zha0EuJ0AGpQGVFol7+mWwQ+Fz5TswtLR5vofIFateHpstDx/p7OyNp0dIS888qDzCWK6kdkUG8L8ggH500cf8AucAfKtSuDW/tZb7R/Etbw0+zH3B/TQFVQu5pNXVcd7iT/ZVcki2WdjvL0xWGOojMk7t0bDTzdT5Fa1eXpltDqiGzxxD3nkyH+mg+a0qOzgaCiythVfqLsHB9y6b6V7cAR61jq6H1TajloPMFUl49rLVP/FnkcN2Ihv8AK2jfgvrrA07Fgfc59k+aupxM3CRPu3t5bYPBaHkbnn1g8pK06UW1Xb6aZRlPCx/FhMZ8jiB+C0dt1AeI1Xv8O1ugRziSoTOw3T6UrHMQHOdCT/3QA3+cEtHWi2uzWtkjcUb2vbva4OHmF+cCxfYJHRuxRucx29ri0+bSCqazTSz9JouGXf6Q7dDT871gGyVof/Vk7+pbJYPTNSgtFn5uif8A/B9P/JWUkyHg6eipOznbCz20H1BfVoq4Ojc2ldO9TDXXIHYVdqwCIiAIiIAiIgCIiAIiIAiIgCIiAIiIAoN+x4rNONaxSDzY4KcsNqszZGlrxVp1BQH5Qk7QubI5r2Bwa4gey4UOWas7NfbJanEQQKnHzAHe25kDM7VsfaZ8JtM0U0DJGske1rhk8NDjh72pyptCoT2VgfjFnmLC9uEMl31DsnDP2eKtZnOpQeOTJgGoy4tOXw+y9Nc7YQ74HzC161XDbLLngeG+8w429aaf8gFYXFeDpmux0JaRQgUOdd3JRZPdFrOOUy1baRtBHPTzCkxuB0NVVi8GYzHjo4GlHDUnSh26rMWbaUO8f2+yo6aexZVWt0WjVkaqyO0OGhDhx+4+qkMvEe0C34jzCydOSNVUizPIsJYsb7fXwtPM90fdYXPcdXU4Ny+OqlU5MOrFGWQgakBYTNuBPE5D4o2ID95+ZXui1VNcmLrPgxYHHU05fcr62EDZ9fmvbnAamijvtzdlXcldJIzblI3Tsx27Njbh/CREECr2FzJHU0LnOxYjruHJbtd/pUscmUhfCf1sqP5mVHnRcdbbXBoNKADPFkBxqDn1AVXbL/jHtF53MFG+f+UNE2tj9O2C9IpxWGVkg/Q4O+RyUpcy9Bzg+zzS4Q0uc0ZZ5NDtvVdNVTRO6CIiEhERAEREAREQBERAEREAREQBeJmktIaQDsJGKnSoqva8vdQEgV4CmfnkgOHdqbui/GTMfJglDu8aUY4uaHVA9nIjaqG2XNIwjIPFdWnFlhcK012rY+29zySWyV4FCcJLHOBeO40DPQ1pl9VrDbRLA4AFzDUVB0NSBocitDzprqyvc9WW85I/C8gDYcx5HRZIHete4kNBIqS1jW1odtBU67VIF8MkyniBPvNyP76rzZhGJD6ouIwnxADaNv8AZSVTa2eDX7dcv+oxh2Ye0kcsOnQLPf0z2RYmEghwqRsFDrw01Uy2E4zUUOVRrsCup7zfG3ukEVoQcxmCosaxqu/VwaHZ+0zv/cYHcR3T9vkrax3rHJXC6hAqQ4UoN9eo2qwtFlsdo/iQ+qd78eXUgCn9J5qCOxRAkNnlEwLHNAIwEEkEZnI6cFWzRveEtiUH7x1Gf916Eg3hajLHaLKaOEkXMd08vZPRTrD2gL3NZIxrsRAqMjmaafaiag6bLqS2tGmZ4fdePWyO0GEKJed4CAhrWAkitToMyNOiqvXz2h2FuN591gNPIbOaXEY3Le0yxxjFI8uzpl3s6Vpwy5Ksn7SnSJgaN5zP2HxVxB2KeYm+veIWhxcdHuoWtAGRoDkd/JWFmsljs/8ACi9a8e3JnnvFRQdG9Us2S5Qj/JmuQXXaLVEygLqvccTiGtphYBmdla6VVtZ+xMMWdqmxH3I/qdfg1WFtviSQULqA7G5DWnMrxZLokk0bQbzkPueinSjF128QR2P0b3O2KyMfESyOQYxHQZeyCXEkk0A2rblr/YqrbJFGWPGBjRidTC7IZtzrTbp1WwKrOuOwREUEhERAEREAREQBERAEREAREQBfCaL6iA4p6R8TraZojibgaMbARQtxCh26Uz0WvMv11AJWiVtRrkdRnkM1ufpTt0kVsjLMgYsxkQ4h7s99aEDfktPktcE38Rvqjte2tNa6D6rRbHBLE3ZnsWKCX+E/1bvdfp0/yV4gsD4pKPpmDQggjZ1HVfLRcLwMUZEjeGvlt6FR7vaRLQihoa1yOikzeHlHi3uBeSDUED5UVw+zwlnfcWVIzAFK7CclU3mPzDyCsp7BI+M4Ri0I0GmuuqEx3dskebs++mKMtkbwOf2+KgxhzHHVrgDvaRl5o174nZFzHdQfLarCz31iqJmiQUPCmW7RCvS32McN/wAgGF4bI06hwrX79QVCtVisj3NfHC6OQOB7rgGVB93MEcg1Wn4CCX+FJgd7rv7/AEJUWa55IyC5tWgjvDMajXaOqGilUisO6I8lig9aDaGOfQAUDqN35gUJ139FNdfmFuGCNsTeAHyAp814msD5ZDgbUZCvs6DapH/SYos55Kn3W/up+CDVUeOCtkc+QiuJ7jXeTqp0FwOpilcI28SCfsPNfZ74DQBCwMFNdDqdgyPWqg/mTO9p586fQBCnSn3ZPfa4Yaeqbjd7zhUanSufkolqvSWXIk5+y3KvlmeqlC5wyhnfhG4Z16/2XsXsxndgjArlidrnlzPU9EJd+Xb0O6XD/wCmiHd7sbG904h3Wga78lYKLd9jjjaPVtDQeBBPOuZ6qUsj0UEREJCIiAIiIAiIgCIiAIiIAiIgCIiA5d6TnR2eWKkQLZA/GCDSoLKEVy9o/wBlo81ghmBELi15B7jtNN5OXmV0H0oxRtMRmc54cXADKseQNRSlAafDaue2q5gWl0Lw9u4kA8uJ4ZFaLY4qt9T5MMkM0Die83PUZtP0PIrLHeL5ZG4yMq6AD2Tt1SC+JYu6/vDa19a+Zz86r7+JidI0xxlh255aH2f8KTHHD9iLeTKP1Jy28SVOmtZayrS5pGHPStaab1DvOuMVpps3VNFax24MizY1wo2oyrQ0Qlbsix39iGGZgkG+gB+3lReo7BFKT6l2E0OTjvGwar7+Ds838N3q3e6dPI/Q9FEtF2SRE4hlQ0Iz2eYQl6ucox2u65I/E003jMeY06rHFK4loLiQCKAkkDNSbJfkrNuIbnZ/HVZJ7dHI5uGLC8kVINBruAofghS0eGR7bKWyuLSQcswSNg3LzZbukl8LSR7xyHmdVKFrjZI7HHjNcjXgPZOS82u/pH5N7g3DXz+1EFo7tkh93xQ09c7EaeFpodSdNSM94Xie/wAgYYWiNvIV8tB8Vgs11PkI2ZDN2u+tNTrr8VLLLPBr+a8dQPoPiUL54wiFFYJZnVzOnecctBt29FaXfdkLJY2Ofjkc9jQBoC5wANBuJ2noq613nJI6jRTYA3U8yMyrHs7cTxPE54GUjSGbXEOBw8K0QRSv0q/qd0sUDmNo95kO+gb8B9VIWGyOJYMTMBp4QQacKjJZlkeiEREAREQBERAEREAREQBERAEREAREQGg+lGyYo4zM9oj9ZRlBRzXFrtSa1FAdw0XM5rpliOOM4hsczWnLd5hdT9J1jMsADg1rQ9pElQTizAbQ0oDXeVyuSGaz8WV4lh5jZ1otFscdZdV2vcyQX22RobaGB2Q7wFCMhXLZ0pyXl1nia9hikxVPhINR1p86LIy1QTgesb6t9PEMh5/fzWKS6HRPa6oc3EMxlt3faqkyld+pgvR1XDIjKmfPXlmrKCCN0QxuLatbnkBspnzVfexBcORH1+qmwWB0kPdOrW5EimVDz80Iju7Ea1XA9oq2kjf06+W3pVY7Beb4iaZ5GocNw36jReWSzWc0zbwObT9DzCmx3jHMfzm4TQ5tHDOpzd9EIVr4wz7+Is83jb6p28aedKeYWGe6TE5rg9rmkimYBOe7b0qvU9wGmKFwkbzFfPQ/BQIIi2VocCDiGRFDqhMr/cvcmsuwyyOOJrQDnU97ID2dR1os/r7PB4B6x+/WnXQdFWWiIulcGgk10Gan2e4aDFM4MG6o+eg6VQRv9q9yPbLwkmIbyIa0bwOpWez3DQYpnBjd1RXz0HxXqa9WRGkDeZIyOWX6j1NOCjRWaa0GpqR7xyaOX9kGL92SZL1bFUQtHFxH11I5qd2R9Y+2wzSucGNcSXU07rqYQRQ500ChCOGAnGMb9aZEeWzqr7sFeL5rwjrhDGhxodPDQZ7XZ5aKGXj/ACSk/Y7HDKHNDm5g6ZU+a9oizO8IiIAiIgCIiAIiIAiIgCIvMkgaCXEADMkmgA312ID0i02/PSnZIKiMmd42R0wV4yHL+XEtGvLt7b7ZURn1EZ/7fdy4yHvH/jTks3USwsm0aEmrvC9Tqt9dq7NZB+fM1rtjB3nn/g2p66LQL39L0shLLFDh/W8Yncwxvdb1J5LVbP2eFayOLyczqATxOp+CtIoWtFGgAbgKKOuXoWvShtl/BX2iz2q01daJy4nQOOKmewDusH+3yUL8VPB3X1LeOYpuDiDTl8FdWyymSNzQQDs5ggjTkqf/AKjLF3Jm4gfeFcuejv3mt4R0qx5//plqnqePwfWWWCcfln1b8+6dtCQctuY2eSiSWB8T24xliFCMxrv2clJF1RytJgfmCatOVDWvMZniOKx+tmDmskLqAjI+13gAK+0K89CrnNJcte6PN7jNvX6LPFj9VVtcmihbWooeHBYL2jAII21+nkpVkvB0cQpsbXMd050pzQhbsx2e/wA0wzNEjelfLQ/Bexd0cpJgNMjUOOWY2DxfCnFe/wATBP4x6t+/SvXQ9VFnut8Tu6cWRILfEMtaDMcxkhOfyjA5ksDvaZxGh+hWc3s+VzGuw0qNBn57OlF7st/uAwygSN27/sUkMBewxYgSdKd0eeYPKoQr/i/Yxi9XxOeG4aVOoz89T1qvEdnltBrmf1HJo5fYLNA+APeZA4uBNBSrdeGvVLVfb392IYRoKZuPlp0QnFup+xmNnigP5vfdsAoRl+nZ1qFilvaSVwbGC0bm5mnE7vJILoBJdK4NAzIrR3M10+KyvvdkfdgaP9xH7J6oW/OF8mOzXUxoxTPA/SDnyO2vALPHf2A/kNa0Nz7zah2emEb/AN0UeG6pJTjlcWje7WnI+Ec1LifAA5rGhwFKuOm2mZzPRQ1ctBuLTSt/Zulx+l5lGstUPq9gfF3mZfo8TRyxLfbsviG0NxwSskbtwmtOBGrTwK4ybCx7AHNBy5EdRmoJuV8bg+zyuY4aUcWuHJzVzPXF918nqR+nNZw/g/QCLj11elK12YhtqjEzd57j/wCZowu8uq324vSBY7VQNlwPPsSdx1dwNcLuhKmNSLwJUZRzx3RsiIi0MQiIgCIiAIiICDftsMVmmkaQHMje5uIVGINOEEVFamgXBbff89sP+omc81yYThZ0YKNr8ea/Q5FVofa/0Wxz1ks1I5NS3Rjv/qfgs5p3uvBrTkrOLxfnscss5DXA4A6mwiv7K2WGTE0GhHAqgtAmsrzHaIyHDfrwz9oK8scuJgIIPFtacs86q0ZRexm6dSD6srhmZERWIMFu/hvpl3T8lSwX4S3DK0SN3nXrv56qXfV0PlzZIRT2D4D9jzr0WuSF0bsMjS08fnxCsmc9aMnmJdNueoMlneDnWgJBBoMgTnXnRfJ70koI3gVGZq3vZCo1yBpt4qDdLXmRxjrkQSQQBTCMjXLOlFsTgJGUmDS6hzbXKopqdNeIVzBJvbBrDrS5+TjWmny2K8sFpYyLvAOoDUZEjPMZ5bR5qvtF1uYThBdXSniA3U2niP8AHyxOiDsMhcBTCCD3c/FWmevTIKFgu49bt2Jz7pjmGKB1Dtaf3VvxCi2eaWzuIIoKE0ObTQagj6LLaLkc3vwuxDUUPe6Ea9Est7VJE7S8UOuygz7uhPHVSZPDzh/Bm/EQWjxj1b9+leuh6qO+6nRSNJILa5HbofZ18qrNLcrJBigeD+kn4V1HVQbPZ3MlaHgg8d1DpvHJBK/3L3JFnugyuc4uAbV24nInZs6rO+8IoQWwtDne9/8ArbyGSro7G+R7gwbTU6DXaVZssEUFDKcTtg+zdvMoI3thW9SN+FltDquNG1NCcgM9g2/vNSaw2fId+TPjTI9G/NRn2uSVxbEC0bQDlrqToOlOqzNu6KEYpnVOwD6DU8zkhK7ryzBHDLaP0srxDeg2qdFdkVCxpLnAgl1dDnSuzfkon4qafusqG78hluLgPgB5q1u2wCJpGKpJz503bFDL04pvb3M8TKAAmvH/AAvaIsztPjmAihAI3HMKrtfZ6N3h7h82+RVqsFrtrYxV5puG08htVZRi11GkJzi+kwXb2it9hpgkL4x7LqyMpyPeYORAXS+wvbj/AKgHgwmN0YbiIcHMOLFSmh9k5U6rldjstpvB/q4WEM27qb3Hby0XWexnYpthaTjLpHgY8yG5aZbaVOZ37FlC9+nY3qtaepLV6f2bMiItzkCIiAIiIAiIgKy/ezsNrjwTMB3O0c3iCuSdo+w1pu9xkiJki94CtBue36/FduXxzQRQ5gqkoKRpCo4Y47HB7vvpsmR7r92w8j9NeasVs/a/0WRzVkstI5NSz2HcvdPwXPBbJrK8xWhjsss/EOp8QVdbjiXk0dOM80/H6LxYrTZGSNwvaHDj8wdhX2C0NeMTSCOHy4Hgsi1OfY1e2dn5IjjgJcB7PtDl7371WS7u0I0kFDpX7gZ1WyKDeFzslzPdf7w16+8FKdijimfY7T3cQcA3YahoPU6+exV5hs8r6esAfwFK8KmgP7zVReF2vhzcKt2Ob4c9/un95qAx1XDnop1BrBsb7PNZjVpq3bTNvUbOfxWVlsjnP5tIzSgI21FPEdnCnVRbDfT48j3m7jqOR+6kuskdoNYu4dtcq/8AEfPIc1c4otP+PgxWi6ZYTijJI3t1pxG7zXmK8nyvaHmoFcgAM6HPmvTLRNZiA4VbsBzaeR2fvJY7dejXODmRhrhqTtyoRQZHnqhCSvZY9D5HecrasYdpAFKkZ7FJs9zH+JO6m0iufV2xYbFezY2n8sY/errz2jkFkZY5bQcTzhbsy+TfqfigjZ+p9depH5cAqNhw58aAa8yKr0y6cjJO+m3M16E7eQ80/HsgBaxoLtrgag8zr0GXFVVptbnmrzX5DkNiBtc5ZYWi+zhwxgNA2jLyHs/NSrgtLcJaXDHiJoTmagZ566KkslkfMaRjLa4+Efc8B8Fsd3XMyLPxP9469B7IVGzoownfVInosNqtbY21eaDZvPADaqmMz21/q4WGhyoNv+4j5DLespTUccndCk5Z2XczW+/Q3uxd92ldWg9PEeSuey3o5mtbhNaSWsO/xOG4DYPhz0W3dkfRpFZgHzgSSbtWt+/y5rdwFVQcsy8F3UUMU/PP+iHdl0xWdgZEwNaN2p4k7VMRFqc4REQBERAEREAREQBERAFVX/2agtjMMzKnY4ZObyP0VqiEp22OG9ouxFpu9xkjJfF74Fctgc398FHu6+2yUa7uv+B5H6H4rvD2AgggEHIg5grnva/0VMlrJZKMfqYz4XctxWOlxzHwdCqRqYqb9/2a2ioW26azPMU7HZZUPiHInxDgfNXNntLXtxMII/eRGwq8ZqRnOlKH47mQiuqory7Ltd3oe473fZPL3flyV8iuZGiyOdG7DK0tP7z4jisrH6EHkQtvtVjZI3C9ocPlxB2LWrw7Ovi70RL27vaHT2unkrJnPOgnmOCbZL+ywzDG07aZ9RoVEvVkIzicTXUUyHU59M1WxWgHgVkcrXwc8dSkoyXJbXc+BjcTiXPGwjbwGh5k+Sw2++HyVA7rdw1PM7eSgE0WaxXe+fwijNrzp094/uqN2IgpzwtjAX5gAVJyAGZPRW9g7Ok96bT3Af8AyI+Q81aXfdTIR3RVx1cdT9hwCz2m1NjbieaD58ANpVGzsp0VHbLPccYAAaAANAMgqy8L9azuso52n6Qemp4DzUV1rmtT/VwtNDlQamu8jTkPiui9kPRcyKklp7z9jNg5/YeexYanPEfJ3KnGnmpv2/ZqXZnsFPbnesmJbHtcdSNwH0HwXXbl7Pw2VmCFgG87TzP0VgxgAAAAAyAGQA3L0rxgomU6jnvt2CIiuZhERAEREAREQBERAEREAREQBERAEREBUdoey0FsZhlbn7Lxk4ddo4LkHaLsVabvfjZV0ex7RXLc4fvhvXdl5kjDgQ4Ag5EEVB6KkoKX5NadVwxx2OC3ffjX0a+jXf0nkdh4H4q0Wwdr/RU19ZLJRrtTGdDy3clz1tvmszjHKw1GWF1QR12jh8lTW44n5NPpRqZp+DYkUexWjExhOrgDlkM9yp7/AL5kjOBjS0e/tPLdz+Su5pK5lClKctKJt53FHNU+F/vD6jb81rk92zRuDC0ur4S0VB/fGi83VNKJKxuoXHPEe6eddfmt3HFRCeotWo/Tdm7lHd/Zz2pu8fcHhHM+1y05q8ApkF4tFoaxuJ5AH7yG88FRWi85J3YIWkA7vEeZHhHAeexTKaiVp0nLbYnXjfjY6tZRzv6RzO08B8F77PdjrRb34nVDNrnZADcBs5DP5raux/osphktXMM0893z5LpUEDWNDWANaNABQBU0ueZeDV1I08U9+/6Krs92VhsbAI297a8jM7+Q/ZqrlEWxzN3CIiAIiIAiIgCIiAIiIAiIgCIiAIiIAiIgCIiAIiIAqftB2VgtjaSMGIeF9BUbq+8OBVwiBOxyi+ez0lmNHtqw5Bw8J3D9J4FaR2gnPrA1wIaB3SRka0rntHPNfouaFr2lrgHNORBFQei0ntF2ByLoAHDUxuzpTa0nXkc+OxQ1dFoy0u9jlVhul0lPYZvpm7kPrpzVlbr4bF3WnG4ZUJ05n6a8l9v50oLY2VBcXBwAo7KmVfZ1zWw9j/Rc59JLT3W6hu09D8z0G1Y5vpj5OhaWtU9uEv8Avk1m5OzVpt8gNDTa45NAO7YB8+K6/wBmOxUNjaMIDpNriNvDdz1+SurHYmRMDI2hrRsHz4niVnWkYKOeTKpVc8bLsERFcyCIiAIiIAiIgCIiAIiIAiIgCIiAIiIAiIgCIiAIiIAiIgCIiAIiICivCyMNtgJY0ktfUloJOEDD5bFeBfUQBERAEREAREQBERAEREAREQBERAEREB//2Q=="/>
          <p:cNvSpPr>
            <a:spLocks noChangeAspect="1" noChangeArrowheads="1"/>
          </p:cNvSpPr>
          <p:nvPr/>
        </p:nvSpPr>
        <p:spPr bwMode="auto">
          <a:xfrm>
            <a:off x="765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75785" name="AutoShape 9" descr="data:image/jpeg;base64,/9j/4AAQSkZJRgABAQAAAQABAAD/2wCEAAkGBhQSERUUEhMWFRUWFxgXFxgYFxgVGBgYFRQVFRQWHxkXHCYfFxkjGRQVHy8gIygpLCwsFx4xNTAqNSYrLCkBCQoKDgwOGg8PGiwlHyQsLCwsKi4uLCwwKSwpLCksKSwpLCkpLCwpLCwsLCwsLCkpLCwpLCkpLCw1LCwsLCwpLP/AABEIAMIBAwMBIgACEQEDEQH/xAAcAAEAAgMBAQEAAAAAAAAAAAAABAUDBgcCAQj/xABCEAABAwEFBQQIBAUDAwUAAAABAAIDEQQFEiExQVFhcYEGIjKRBxNCUqGxwdEUI2LwM5Ki4fEkcoIVU7I0Q8LS4v/EABkBAQADAQEAAAAAAAAAAAAAAAABAgMEBf/EACwRAAIBAwMDAwQCAwEAAAAAAAABAgMRIRIxQSJRkWGBoRNCcdEywXLh8AT/2gAMAwEAAhEDEQA/AO4oiIAiIgCIiAIixWq1NjY57zha0EuJ0AGpQGVFol7+mWwQ+Fz5TswtLR5vofIFateHpstDx/p7OyNp0dIS888qDzCWK6kdkUG8L8ggH500cf8AucAfKtSuDW/tZb7R/Etbw0+zH3B/TQFVQu5pNXVcd7iT/ZVcki2WdjvL0xWGOojMk7t0bDTzdT5Fa1eXpltDqiGzxxD3nkyH+mg+a0qOzgaCiythVfqLsHB9y6b6V7cAR61jq6H1TajloPMFUl49rLVP/FnkcN2Ihv8AK2jfgvrrA07Fgfc59k+aupxM3CRPu3t5bYPBaHkbnn1g8pK06UW1Xb6aZRlPCx/FhMZ8jiB+C0dt1AeI1Xv8O1ugRziSoTOw3T6UrHMQHOdCT/3QA3+cEtHWi2uzWtkjcUb2vbva4OHmF+cCxfYJHRuxRucx29ri0+bSCqazTSz9JouGXf6Q7dDT871gGyVof/Vk7+pbJYPTNSgtFn5uif8A/B9P/JWUkyHg6eipOznbCz20H1BfVoq4Ojc2ldO9TDXXIHYVdqwCIiAIiIAiIgCIiAIiIAiIgCIiAIiIAoN+x4rNONaxSDzY4KcsNqszZGlrxVp1BQH5Qk7QubI5r2Bwa4gey4UOWas7NfbJanEQQKnHzAHe25kDM7VsfaZ8JtM0U0DJGske1rhk8NDjh72pyptCoT2VgfjFnmLC9uEMl31DsnDP2eKtZnOpQeOTJgGoy4tOXw+y9Nc7YQ74HzC161XDbLLngeG+8w429aaf8gFYXFeDpmux0JaRQgUOdd3JRZPdFrOOUy1baRtBHPTzCkxuB0NVVi8GYzHjo4GlHDUnSh26rMWbaUO8f2+yo6aexZVWt0WjVkaqyO0OGhDhx+4+qkMvEe0C34jzCydOSNVUizPIsJYsb7fXwtPM90fdYXPcdXU4Ny+OqlU5MOrFGWQgakBYTNuBPE5D4o2ID95+ZXui1VNcmLrPgxYHHU05fcr62EDZ9fmvbnAamijvtzdlXcldJIzblI3Tsx27Njbh/CREECr2FzJHU0LnOxYjruHJbtd/pUscmUhfCf1sqP5mVHnRcdbbXBoNKADPFkBxqDn1AVXbL/jHtF53MFG+f+UNE2tj9O2C9IpxWGVkg/Q4O+RyUpcy9Bzg+zzS4Q0uc0ZZ5NDtvVdNVTRO6CIiEhERAEREAREQBERAEREAREQBeJmktIaQDsJGKnSoqva8vdQEgV4CmfnkgOHdqbui/GTMfJglDu8aUY4uaHVA9nIjaqG2XNIwjIPFdWnFlhcK012rY+29zySWyV4FCcJLHOBeO40DPQ1pl9VrDbRLA4AFzDUVB0NSBocitDzprqyvc9WW85I/C8gDYcx5HRZIHete4kNBIqS1jW1odtBU67VIF8MkyniBPvNyP76rzZhGJD6ouIwnxADaNv8AZSVTa2eDX7dcv+oxh2Ye0kcsOnQLPf0z2RYmEghwqRsFDrw01Uy2E4zUUOVRrsCup7zfG3ukEVoQcxmCosaxqu/VwaHZ+0zv/cYHcR3T9vkrax3rHJXC6hAqQ4UoN9eo2qwtFlsdo/iQ+qd78eXUgCn9J5qCOxRAkNnlEwLHNAIwEEkEZnI6cFWzRveEtiUH7x1Gf916Eg3hajLHaLKaOEkXMd08vZPRTrD2gL3NZIxrsRAqMjmaafaiag6bLqS2tGmZ4fdePWyO0GEKJed4CAhrWAkitToMyNOiqvXz2h2FuN591gNPIbOaXEY3Le0yxxjFI8uzpl3s6Vpwy5Ksn7SnSJgaN5zP2HxVxB2KeYm+veIWhxcdHuoWtAGRoDkd/JWFmsljs/8ACi9a8e3JnnvFRQdG9Us2S5Qj/JmuQXXaLVEygLqvccTiGtphYBmdla6VVtZ+xMMWdqmxH3I/qdfg1WFtviSQULqA7G5DWnMrxZLokk0bQbzkPueinSjF128QR2P0b3O2KyMfESyOQYxHQZeyCXEkk0A2rblr/YqrbJFGWPGBjRidTC7IZtzrTbp1WwKrOuOwREUEhERAEREAREQBERAEREAREQBfCaL6iA4p6R8TraZojibgaMbARQtxCh26Uz0WvMv11AJWiVtRrkdRnkM1ufpTt0kVsjLMgYsxkQ4h7s99aEDfktPktcE38Rvqjte2tNa6D6rRbHBLE3ZnsWKCX+E/1bvdfp0/yV4gsD4pKPpmDQggjZ1HVfLRcLwMUZEjeGvlt6FR7vaRLQihoa1yOikzeHlHi3uBeSDUED5UVw+zwlnfcWVIzAFK7CclU3mPzDyCsp7BI+M4Ri0I0GmuuqEx3dskebs++mKMtkbwOf2+KgxhzHHVrgDvaRl5o174nZFzHdQfLarCz31iqJmiQUPCmW7RCvS32McN/wAgGF4bI06hwrX79QVCtVisj3NfHC6OQOB7rgGVB93MEcg1Wn4CCX+FJgd7rv7/AEJUWa55IyC5tWgjvDMajXaOqGilUisO6I8lig9aDaGOfQAUDqN35gUJ139FNdfmFuGCNsTeAHyAp814msD5ZDgbUZCvs6DapH/SYos55Kn3W/up+CDVUeOCtkc+QiuJ7jXeTqp0FwOpilcI28SCfsPNfZ74DQBCwMFNdDqdgyPWqg/mTO9p586fQBCnSn3ZPfa4Yaeqbjd7zhUanSufkolqvSWXIk5+y3KvlmeqlC5wyhnfhG4Z16/2XsXsxndgjArlidrnlzPU9EJd+Xb0O6XD/wCmiHd7sbG904h3Wga78lYKLd9jjjaPVtDQeBBPOuZ6qUsj0UEREJCIiAIiIAiIgCIiAIiIAiIgCIiA5d6TnR2eWKkQLZA/GCDSoLKEVy9o/wBlo81ghmBELi15B7jtNN5OXmV0H0oxRtMRmc54cXADKseQNRSlAafDaue2q5gWl0Lw9u4kA8uJ4ZFaLY4qt9T5MMkM0Die83PUZtP0PIrLHeL5ZG4yMq6AD2Tt1SC+JYu6/vDa19a+Zz86r7+JidI0xxlh255aH2f8KTHHD9iLeTKP1Jy28SVOmtZayrS5pGHPStaab1DvOuMVpps3VNFax24MizY1wo2oyrQ0Qlbsix39iGGZgkG+gB+3lReo7BFKT6l2E0OTjvGwar7+Ds838N3q3e6dPI/Q9FEtF2SRE4hlQ0Iz2eYQl6ucox2u65I/E003jMeY06rHFK4loLiQCKAkkDNSbJfkrNuIbnZ/HVZJ7dHI5uGLC8kVINBruAofghS0eGR7bKWyuLSQcswSNg3LzZbukl8LSR7xyHmdVKFrjZI7HHjNcjXgPZOS82u/pH5N7g3DXz+1EFo7tkh93xQ09c7EaeFpodSdNSM94Xie/wAgYYWiNvIV8tB8Vgs11PkI2ZDN2u+tNTrr8VLLLPBr+a8dQPoPiUL54wiFFYJZnVzOnecctBt29FaXfdkLJY2Ofjkc9jQBoC5wANBuJ2noq613nJI6jRTYA3U8yMyrHs7cTxPE54GUjSGbXEOBw8K0QRSv0q/qd0sUDmNo95kO+gb8B9VIWGyOJYMTMBp4QQacKjJZlkeiEREAREQBERAEREAREQBERAEREAREQGg+lGyYo4zM9oj9ZRlBRzXFrtSa1FAdw0XM5rpliOOM4hsczWnLd5hdT9J1jMsADg1rQ9pElQTizAbQ0oDXeVyuSGaz8WV4lh5jZ1otFscdZdV2vcyQX22RobaGB2Q7wFCMhXLZ0pyXl1nia9hikxVPhINR1p86LIy1QTgesb6t9PEMh5/fzWKS6HRPa6oc3EMxlt3faqkyld+pgvR1XDIjKmfPXlmrKCCN0QxuLatbnkBspnzVfexBcORH1+qmwWB0kPdOrW5EimVDz80Iju7Ea1XA9oq2kjf06+W3pVY7Beb4iaZ5GocNw36jReWSzWc0zbwObT9DzCmx3jHMfzm4TQ5tHDOpzd9EIVr4wz7+Is83jb6p28aedKeYWGe6TE5rg9rmkimYBOe7b0qvU9wGmKFwkbzFfPQ/BQIIi2VocCDiGRFDqhMr/cvcmsuwyyOOJrQDnU97ID2dR1os/r7PB4B6x+/WnXQdFWWiIulcGgk10Gan2e4aDFM4MG6o+eg6VQRv9q9yPbLwkmIbyIa0bwOpWez3DQYpnBjd1RXz0HxXqa9WRGkDeZIyOWX6j1NOCjRWaa0GpqR7xyaOX9kGL92SZL1bFUQtHFxH11I5qd2R9Y+2wzSucGNcSXU07rqYQRQ500ChCOGAnGMb9aZEeWzqr7sFeL5rwjrhDGhxodPDQZ7XZ5aKGXj/ACSk/Y7HDKHNDm5g6ZU+a9oizO8IiIAiIgCIiAIiIAiIgCIvMkgaCXEADMkmgA312ID0i02/PSnZIKiMmd42R0wV4yHL+XEtGvLt7b7ZURn1EZ/7fdy4yHvH/jTks3USwsm0aEmrvC9Tqt9dq7NZB+fM1rtjB3nn/g2p66LQL39L0shLLFDh/W8Yncwxvdb1J5LVbP2eFayOLyczqATxOp+CtIoWtFGgAbgKKOuXoWvShtl/BX2iz2q01daJy4nQOOKmewDusH+3yUL8VPB3X1LeOYpuDiDTl8FdWyymSNzQQDs5ggjTkqf/AKjLF3Jm4gfeFcuejv3mt4R0qx5//plqnqePwfWWWCcfln1b8+6dtCQctuY2eSiSWB8T24xliFCMxrv2clJF1RytJgfmCatOVDWvMZniOKx+tmDmskLqAjI+13gAK+0K89CrnNJcte6PN7jNvX6LPFj9VVtcmihbWooeHBYL2jAII21+nkpVkvB0cQpsbXMd050pzQhbsx2e/wA0wzNEjelfLQ/Bexd0cpJgNMjUOOWY2DxfCnFe/wATBP4x6t+/SvXQ9VFnut8Tu6cWRILfEMtaDMcxkhOfyjA5ksDvaZxGh+hWc3s+VzGuw0qNBn57OlF7st/uAwygSN27/sUkMBewxYgSdKd0eeYPKoQr/i/Yxi9XxOeG4aVOoz89T1qvEdnltBrmf1HJo5fYLNA+APeZA4uBNBSrdeGvVLVfb392IYRoKZuPlp0QnFup+xmNnigP5vfdsAoRl+nZ1qFilvaSVwbGC0bm5mnE7vJILoBJdK4NAzIrR3M10+KyvvdkfdgaP9xH7J6oW/OF8mOzXUxoxTPA/SDnyO2vALPHf2A/kNa0Nz7zah2emEb/AN0UeG6pJTjlcWje7WnI+Ec1LifAA5rGhwFKuOm2mZzPRQ1ctBuLTSt/Zulx+l5lGstUPq9gfF3mZfo8TRyxLfbsviG0NxwSskbtwmtOBGrTwK4ybCx7AHNBy5EdRmoJuV8bg+zyuY4aUcWuHJzVzPXF918nqR+nNZw/g/QCLj11elK12YhtqjEzd57j/wCZowu8uq324vSBY7VQNlwPPsSdx1dwNcLuhKmNSLwJUZRzx3RsiIi0MQiIgCIiAIiICDftsMVmmkaQHMje5uIVGINOEEVFamgXBbff89sP+omc81yYThZ0YKNr8ea/Q5FVofa/0Wxz1ks1I5NS3Rjv/qfgs5p3uvBrTkrOLxfnscss5DXA4A6mwiv7K2WGTE0GhHAqgtAmsrzHaIyHDfrwz9oK8scuJgIIPFtacs86q0ZRexm6dSD6srhmZERWIMFu/hvpl3T8lSwX4S3DK0SN3nXrv56qXfV0PlzZIRT2D4D9jzr0WuSF0bsMjS08fnxCsmc9aMnmJdNueoMlneDnWgJBBoMgTnXnRfJ70koI3gVGZq3vZCo1yBpt4qDdLXmRxjrkQSQQBTCMjXLOlFsTgJGUmDS6hzbXKopqdNeIVzBJvbBrDrS5+TjWmny2K8sFpYyLvAOoDUZEjPMZ5bR5qvtF1uYThBdXSniA3U2niP8AHyxOiDsMhcBTCCD3c/FWmevTIKFgu49bt2Jz7pjmGKB1Dtaf3VvxCi2eaWzuIIoKE0ObTQagj6LLaLkc3vwuxDUUPe6Ea9Est7VJE7S8UOuygz7uhPHVSZPDzh/Bm/EQWjxj1b9+leuh6qO+6nRSNJILa5HbofZ18qrNLcrJBigeD+kn4V1HVQbPZ3MlaHgg8d1DpvHJBK/3L3JFnugyuc4uAbV24nInZs6rO+8IoQWwtDne9/8ArbyGSro7G+R7gwbTU6DXaVZssEUFDKcTtg+zdvMoI3thW9SN+FltDquNG1NCcgM9g2/vNSaw2fId+TPjTI9G/NRn2uSVxbEC0bQDlrqToOlOqzNu6KEYpnVOwD6DU8zkhK7ryzBHDLaP0srxDeg2qdFdkVCxpLnAgl1dDnSuzfkon4qafusqG78hluLgPgB5q1u2wCJpGKpJz503bFDL04pvb3M8TKAAmvH/AAvaIsztPjmAihAI3HMKrtfZ6N3h7h82+RVqsFrtrYxV5puG08htVZRi11GkJzi+kwXb2it9hpgkL4x7LqyMpyPeYORAXS+wvbj/AKgHgwmN0YbiIcHMOLFSmh9k5U6rldjstpvB/q4WEM27qb3Hby0XWexnYpthaTjLpHgY8yG5aZbaVOZ37FlC9+nY3qtaepLV6f2bMiItzkCIiAIiIAiIgKy/ezsNrjwTMB3O0c3iCuSdo+w1pu9xkiJki94CtBue36/FduXxzQRQ5gqkoKRpCo4Y47HB7vvpsmR7r92w8j9NeasVs/a/0WRzVkstI5NSz2HcvdPwXPBbJrK8xWhjsss/EOp8QVdbjiXk0dOM80/H6LxYrTZGSNwvaHDj8wdhX2C0NeMTSCOHy4Hgsi1OfY1e2dn5IjjgJcB7PtDl7371WS7u0I0kFDpX7gZ1WyKDeFzslzPdf7w16+8FKdijimfY7T3cQcA3YahoPU6+exV5hs8r6esAfwFK8KmgP7zVReF2vhzcKt2Ob4c9/un95qAx1XDnop1BrBsb7PNZjVpq3bTNvUbOfxWVlsjnP5tIzSgI21FPEdnCnVRbDfT48j3m7jqOR+6kuskdoNYu4dtcq/8AEfPIc1c4otP+PgxWi6ZYTijJI3t1pxG7zXmK8nyvaHmoFcgAM6HPmvTLRNZiA4VbsBzaeR2fvJY7dejXODmRhrhqTtyoRQZHnqhCSvZY9D5HecrasYdpAFKkZ7FJs9zH+JO6m0iufV2xYbFezY2n8sY/errz2jkFkZY5bQcTzhbsy+TfqfigjZ+p9depH5cAqNhw58aAa8yKr0y6cjJO+m3M16E7eQ80/HsgBaxoLtrgag8zr0GXFVVptbnmrzX5DkNiBtc5ZYWi+zhwxgNA2jLyHs/NSrgtLcJaXDHiJoTmagZ566KkslkfMaRjLa4+Efc8B8Fsd3XMyLPxP9469B7IVGzoownfVInosNqtbY21eaDZvPADaqmMz21/q4WGhyoNv+4j5DLespTUccndCk5Z2XczW+/Q3uxd92ldWg9PEeSuey3o5mtbhNaSWsO/xOG4DYPhz0W3dkfRpFZgHzgSSbtWt+/y5rdwFVQcsy8F3UUMU/PP+iHdl0xWdgZEwNaN2p4k7VMRFqc4REQBERAEREAREQBERAFVX/2agtjMMzKnY4ZObyP0VqiEp22OG9ouxFpu9xkjJfF74Fctgc398FHu6+2yUa7uv+B5H6H4rvD2AgggEHIg5grnva/0VMlrJZKMfqYz4XctxWOlxzHwdCqRqYqb9/2a2ioW26azPMU7HZZUPiHInxDgfNXNntLXtxMII/eRGwq8ZqRnOlKH47mQiuqory7Ltd3oe473fZPL3flyV8iuZGiyOdG7DK0tP7z4jisrH6EHkQtvtVjZI3C9ocPlxB2LWrw7Ovi70RL27vaHT2unkrJnPOgnmOCbZL+ywzDG07aZ9RoVEvVkIzicTXUUyHU59M1WxWgHgVkcrXwc8dSkoyXJbXc+BjcTiXPGwjbwGh5k+Sw2++HyVA7rdw1PM7eSgE0WaxXe+fwijNrzp094/uqN2IgpzwtjAX5gAVJyAGZPRW9g7Ok96bT3Af8AyI+Q81aXfdTIR3RVx1cdT9hwCz2m1NjbieaD58ANpVGzsp0VHbLPccYAAaAANAMgqy8L9azuso52n6Qemp4DzUV1rmtT/VwtNDlQamu8jTkPiui9kPRcyKklp7z9jNg5/YeexYanPEfJ3KnGnmpv2/ZqXZnsFPbnesmJbHtcdSNwH0HwXXbl7Pw2VmCFgG87TzP0VgxgAAAAAyAGQA3L0rxgomU6jnvt2CIiuZhERAEREAREQBERAEREAREQBERAEREBUdoey0FsZhlbn7Lxk4ddo4LkHaLsVabvfjZV0ex7RXLc4fvhvXdl5kjDgQ4Ag5EEVB6KkoKX5NadVwxx2OC3ffjX0a+jXf0nkdh4H4q0Wwdr/RU19ZLJRrtTGdDy3clz1tvmszjHKw1GWF1QR12jh8lTW44n5NPpRqZp+DYkUexWjExhOrgDlkM9yp7/AL5kjOBjS0e/tPLdz+Su5pK5lClKctKJt53FHNU+F/vD6jb81rk92zRuDC0ur4S0VB/fGi83VNKJKxuoXHPEe6eddfmt3HFRCeotWo/Tdm7lHd/Zz2pu8fcHhHM+1y05q8ApkF4tFoaxuJ5AH7yG88FRWi85J3YIWkA7vEeZHhHAeexTKaiVp0nLbYnXjfjY6tZRzv6RzO08B8F77PdjrRb34nVDNrnZADcBs5DP5raux/osphktXMM0893z5LpUEDWNDWANaNABQBU0ueZeDV1I08U9+/6Krs92VhsbAI297a8jM7+Q/ZqrlEWxzN3CIiAIiIAiIgCIiAIiIAiIgCIiAIiIAiIgCIiAIiIAqftB2VgtjaSMGIeF9BUbq+8OBVwiBOxyi+ez0lmNHtqw5Bw8J3D9J4FaR2gnPrA1wIaB3SRka0rntHPNfouaFr2lrgHNORBFQei0ntF2ByLoAHDUxuzpTa0nXkc+OxQ1dFoy0u9jlVhul0lPYZvpm7kPrpzVlbr4bF3WnG4ZUJ05n6a8l9v50oLY2VBcXBwAo7KmVfZ1zWw9j/Rc59JLT3W6hu09D8z0G1Y5vpj5OhaWtU9uEv8Avk1m5OzVpt8gNDTa45NAO7YB8+K6/wBmOxUNjaMIDpNriNvDdz1+SurHYmRMDI2hrRsHz4niVnWkYKOeTKpVc8bLsERFcyCIiAIiIAiIgCIiAIiIAiIgCIiAIiIAiIgCIiAIiIAiIgCIiAIiICivCyMNtgJY0ktfUloJOEDD5bFeBfUQBERAEREAREQBERAEREAREQBERAEREB//2Q=="/>
          <p:cNvSpPr>
            <a:spLocks noChangeAspect="1" noChangeArrowheads="1"/>
          </p:cNvSpPr>
          <p:nvPr/>
        </p:nvSpPr>
        <p:spPr bwMode="auto">
          <a:xfrm>
            <a:off x="91757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 name="Title 3"/>
          <p:cNvSpPr>
            <a:spLocks noGrp="1"/>
          </p:cNvSpPr>
          <p:nvPr>
            <p:ph type="title"/>
          </p:nvPr>
        </p:nvSpPr>
        <p:spPr/>
        <p:txBody>
          <a:bodyPr>
            <a:noAutofit/>
          </a:bodyPr>
          <a:lstStyle/>
          <a:p>
            <a:r>
              <a:rPr lang="en-US" sz="3600" dirty="0" smtClean="0"/>
              <a:t>CAT Model Output - Earthquake Risk</a:t>
            </a:r>
            <a:br>
              <a:rPr lang="en-US" sz="3600" dirty="0" smtClean="0"/>
            </a:br>
            <a:endParaRPr lang="en-US" sz="3600"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6800" y="1447800"/>
            <a:ext cx="6756200" cy="5105400"/>
          </a:xfrm>
        </p:spPr>
      </p:pic>
      <p:sp>
        <p:nvSpPr>
          <p:cNvPr id="2" name="Slide Number Placeholder 1"/>
          <p:cNvSpPr>
            <a:spLocks noGrp="1"/>
          </p:cNvSpPr>
          <p:nvPr>
            <p:ph type="sldNum" sz="quarter" idx="12"/>
          </p:nvPr>
        </p:nvSpPr>
        <p:spPr/>
        <p:txBody>
          <a:bodyPr/>
          <a:lstStyle/>
          <a:p>
            <a:fld id="{AA10C721-AE2B-4C04-8E90-2142017EF61E}" type="slidenum">
              <a:rPr lang="en-US" smtClean="0"/>
              <a:t>43</a:t>
            </a:fld>
            <a:endParaRPr lang="en-US" dirty="0"/>
          </a:p>
        </p:txBody>
      </p:sp>
    </p:spTree>
    <p:extLst>
      <p:ext uri="{BB962C8B-B14F-4D97-AF65-F5344CB8AC3E}">
        <p14:creationId xmlns:p14="http://schemas.microsoft.com/office/powerpoint/2010/main" val="2906056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AutoShape 6" descr="data:image/jpeg;base64,/9j/4AAQSkZJRgABAQAAAQABAAD/2wCEAAkGBhESEBASEhIVERAVFhsUGBcUEBYYFxgdGBcfGhgWFxUXHCceGBwnJRsbHy8gLyc1MCwuHB8xNTwqNSYrLCkBCQoKBQUFDQUFDSkYEhgpKSkpKSkpKSkpKSkpKSkpKSkpKSkpKSkpKSkpKSkpKSkpKSkpKSkpKSkpKSkpKSkpKf/AABEIAHgAoAMBIgACEQEDEQH/xAAbAAEAAgMBAQAAAAAAAAAAAAAABQYDBAcBAv/EAEwQAAEDAgMEBAkGCggHAAAAAAEAAgMEEQUSIRMxQVEGIjJhBxVScYGRkqHCFCQlM0KTI1NjZIKipLHB0zVDVGJyo9HSFiZEZXOyw//EABQBAQAAAAAAAAAAAAAAAAAAAAD/xAAUEQEAAAAAAAAAAAAAAAAAAAAA/9oADAMBAAIRAxEAPwDuKIiAiXXgKD1ERAREQEREBERAREQEREBERAREQEREEZ0nnyUVY/yYJXeqMlYuh774dQnnTQn/ACmr46Z60M7fLyxfeSNZ8S0cJmy4K0+RSuHsMcP4ILQCvVC9DJc2G0DudNCf8pt1MgoPUREBERAREQEUF0n6bUWHtzVUzYyRdrB1pHf4WDX07lUZfCZiM4zUOEvEO8TVkohYRzym2nfmQdLRciPT3G79vBgfI+XNv5vrVIw+EnE4G56zCnSQ7zNRTNmaBzygnT9JB0xFX+i/TuhxAfNpg54F3Ru6sjfOw627xcKwICIiAiIghOlhvFA3y6qnHqma74VEQOy4HUd0VS31PkapfpELy4eznU5vYhkd/BQk7voisb+VqI/aqnD4kGzgz8mBj8lSyM+7a5vwqS6FTZsNoHc6aG/n2bQVEOflwasA4fK4/XPI0fvWXDX7PBpfyUVQz7p0jR/6oLYCvVB9CJi7DaEntCnja7ztYGu94KmwUHqIiAqJ066dyxStw/D2ibEpRe57FOy2sshOm7UA+c8AZ7pt0mbh9DPVOsSxtmNP2nu0Y3zX39wK4/R4c6z6eeUxzTx/LsWqT244j1mUjTwLri7e+2oFkDDaMB8s9O+OomYb1OL12sEbhvbSsdo8jcHa8LWBCzw4cysOeOlrMdf/AGmsnNPS34mNnk9yzRRNnbSyy02eJ3VwvCmmzS0f9VU8LfaJPPjdSVVT7eQwTibGaxlg6lpn7DD6blG9+gJG7W503BBFeIpOz4vwAHyDUnP5s2fevifCmUh2ktDV4Mf7Vh9SZ6fuMjODVN/8My3yeK8EB/FGY7XzZsm9Y4KYU0jYoxNgVW82ZHLJt8OqHH+rv2QT+ideKCBxWma7Z1FU9gzO/AYzQDKA/gKuJu48CdCO9X3oP06mM/i7Eg1lcG5opWkbOqZa4ewjQm2um/XcQQqnLCYTVSw0wimjH0lhZ1hniO+pphutbW43buHWjqjCg9sVJBI5zHMNZg9QT12FvWkonO56aDgQOegd9RVzwf8ASoYhQQ1BFpexK0fZkbo4W4A7wORCsaAi8PdvUFtcT/F0f30/8tB9YrrX4e3kJ5PZY1n/ANFCzN+Y1bPz/J7VYw/Epmhoat1U2eo2LQyJ8TWxOkcSZHscSS9ot9WB6VDT9ioZzxSIet8T0CoH0fWs/PXx+3Vj/clQ8jC69nHb1EX3lSR8aVB/B1LOeKRD1yQvSoP4Krj54nE32pYZP9UGeCfZ4TWW0MXytg9EsgYPeFJ9CnHxfStd2ombBx74SYif1FCVf1FdD5WIMj9EskTz7nFfdTM6OlxOFptIal0LO41eQtI8xlJ9CC5gr1VukwytpW7Gn2ElM3SITSSh7G8Irta7M1u4G97WHC6zbXE/xdH99P8Ay0FS8JkgqMSwehd9SHvrJgdxbCLi/MaPuqph0JrI6OJ+j8XrJKyoN9fk9OepETwby9K2emr6zxy4vbAJvFU+UNkkLctpbkEsBz79LW71G4K6p2mH5Gw3GDS7PrybruzHRv1ndu70Fhp6qSe08B2dZikrqameBrTUUB6z2DgbAu8728lvNZA2nyM2sWFRyGnhhpyRUYhMCQ9zntIcWlwcNCM2VznENFlC9HHVYlwrZNguMJeYLyS21LMx0Z9Zu03d63+jTqrPggYylLRh7zT5pZcpfaLaONmfWWJ05F+qCSHRd+WwwXCw219i6YfKCP8AybEtv6bd/FYH7AU8gc2R+F5xBWUdU4ukonGwbLG8kuDBdp3kZSHNOhChaXblwfOylEOxO0lY+9eKuxsAXWmE20sAwDLl0FwrLig/D1u2ABdg16sC2XOC7Je3G22t3AIIatklphI57jLW4O9rhIe1U0M29r/KIF9eBYDxKh8Xpvk7MSggI+YyxYvREcI5CNowW+wL7u9TdTcynado9HSZ78+F+++ZRM3bZm3noydp7PVv39lBYfB3WNixjE6dmkFVHHiMQ4DaAF9vPnHsrqC4x0Gv43wnn4mjzfD7sq7OgIiICpNQPnEreeJwn9nY/wDgrsqTUf0ll51kT/VQv/2oFUPnUjOeJQO/ZWv+FKo/PHx+ViED/VSB3740nH0sGc6iKT1UUw+Be1ItjcbOeSf2YKiO/wC5B5V3OImHy6uCb0NpXn98K+q2AnGY4rHI9rKx3K8AfFb1vhPoWWppicehP2BRuk/SZIYx7pirZsxfNYZrWvbW3K/JB9oiIOZ+EmFsGKYPWP8AqXufRSk7g2YENueXWf6lVcKnNIyglk7WF1cuH1Wn9TOepIR5OvvXVunfRcYhQT02ge4Zo3H7L26sPmvoe4lcipcUzNkqqiNz7MFDjFPbr2b1Y6wDiRbU8CDzugnqaCSmDY4mmSrweV8kbBq6ooZ9+TyiBp/iYBxW9npxA1we/wAVukNVSVkAzOopHEl0cjbHLHdzhci1nOY61gVCQSmE0sMtSIpox9GYlvhniO6mqDutawsd3D+9uy1oppnPdI/Aa2Q3kDo9th1S7y2nstJ53BHG+9BNDFZ9JvleCuIFhWEkSW3XyB1r920stO0MsEwErn0DnCavxCYZBUhlrQQCwuw2DOqMob1W5nOJWqaqQnaX6Nudv25dr57b7+lYvlzaqVpMr8eq2EFkMEeyw+F3B8rj1XW5kk8ggV21qmzEtMdVjD2QQxkdaGii1dK4fZu0ucRzc0cFFY1UCZuKzwAEVL4sGogD2mtI2jm826b/ADrbqKiWWWpiiqGT4jKzLXVw0pqGAaughcfTxuTcnXsxk2KMiZFVwMcKanBpMJhIu+eZ/Vkqy22tib7tTlGnELZ4PqJsmNYjKzWCjhiw6M8zGAHW82T9ZdRVY8HXRU4fQRQv1ncTLM697yP1drxto2/crOgIiICpU+mNMbzLJPVTVDFdVTKof8wQj8yMnsyOZ8aDyqH09C3nTiX2RLHf9cLYmpicehf9kUD/AFidoHueV9S0307FJ/2+Rv7Qz/Uq0bMXzWGa1r21tvtfkgbMXzWGa1r21tvtfkvpEQEREBc/6ddB5jOMSw7K2ua3LJE4DZ1TLWMbwdCbaa79NxAK6AiDgWFVDXiWCkiY9rnE1GDVrsjmPHadRyu3HiBvHLlnpsXbT3ggxCXDtLGixemMkQ7mS2Nmcl1PpV4P6HEADURfhR2ZWHLK226zxvHcbhVKs8HeLxN2dPiMdZBwixGnElu7OQ6/uQV7bP7WXowT+MzN9eW+/wBCx1GNNmAgnxJ1WNwosGpi1rv7plsOrzW8eg2LX/ozBSfK2Pw7vcpai8H2MSNyTV8NDAd8eHUwjJ7s4DbefVBU8VmZFHHBVxtpaYEGLCKR2aoncey6rlbqL6abzwGmt46D9B53ztxLEmtbUhoZT0zABHSxgdVobuzW9WvE6T3RXwdUOHnPDGXTntTSnPKb7+sezfuAurOgIiICIiAqvLB9ORP/ADCRv7RGf4q0L52YvmsM1rXtrblfkg82YvmsM1rXtrbfa/JfaIgIiICIiAiIgIiICIiAiIgIiICIiAiIgIiICIiAiIgIiICIiAiIgIiICIiD/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75781" name="AutoShape 8" descr="data:image/jpeg;base64,/9j/4AAQSkZJRgABAQAAAQABAAD/2wCEAAkGBhESEBASEhIVERAVFhsUGBcUEBYYFxgdGBcfGhgWFxUXHCceGBwnJRsbHy8gLyc1MCwuHB8xNTwqNSYrLCkBCQoKBQUFDQUFDSkYEhgpKSkpKSkpKSkpKSkpKSkpKSkpKSkpKSkpKSkpKSkpKSkpKSkpKSkpKSkpKSkpKSkpKf/AABEIAHgAoAMBIgACEQEDEQH/xAAbAAEAAgMBAQAAAAAAAAAAAAAABQYDBAcBAv/EAEwQAAEDAgMEBAkGCggHAAAAAAEAAgMEEQUSIRMxQVEGIjJhBxVScYGRkqHCFCQlM0KTI1NjZIKipLHB0zVDVGJyo9HSFiZEZXOyw//EABQBAQAAAAAAAAAAAAAAAAAAAAD/xAAUEQEAAAAAAAAAAAAAAAAAAAAA/9oADAMBAAIRAxEAPwDuKIiAiXXgKD1ERAREQEREBERAREQEREBERAREQEREEZ0nnyUVY/yYJXeqMlYuh774dQnnTQn/ACmr46Z60M7fLyxfeSNZ8S0cJmy4K0+RSuHsMcP4ILQCvVC9DJc2G0DudNCf8pt1MgoPUREBERAREQEUF0n6bUWHtzVUzYyRdrB1pHf4WDX07lUZfCZiM4zUOEvEO8TVkohYRzym2nfmQdLRciPT3G79vBgfI+XNv5vrVIw+EnE4G56zCnSQ7zNRTNmaBzygnT9JB0xFX+i/TuhxAfNpg54F3Ru6sjfOw627xcKwICIiAiIghOlhvFA3y6qnHqma74VEQOy4HUd0VS31PkapfpELy4eznU5vYhkd/BQk7voisb+VqI/aqnD4kGzgz8mBj8lSyM+7a5vwqS6FTZsNoHc6aG/n2bQVEOflwasA4fK4/XPI0fvWXDX7PBpfyUVQz7p0jR/6oLYCvVB9CJi7DaEntCnja7ztYGu94KmwUHqIiAqJ066dyxStw/D2ibEpRe57FOy2sshOm7UA+c8AZ7pt0mbh9DPVOsSxtmNP2nu0Y3zX39wK4/R4c6z6eeUxzTx/LsWqT244j1mUjTwLri7e+2oFkDDaMB8s9O+OomYb1OL12sEbhvbSsdo8jcHa8LWBCzw4cysOeOlrMdf/AGmsnNPS34mNnk9yzRRNnbSyy02eJ3VwvCmmzS0f9VU8LfaJPPjdSVVT7eQwTibGaxlg6lpn7DD6blG9+gJG7W503BBFeIpOz4vwAHyDUnP5s2fevifCmUh2ktDV4Mf7Vh9SZ6fuMjODVN/8My3yeK8EB/FGY7XzZsm9Y4KYU0jYoxNgVW82ZHLJt8OqHH+rv2QT+ideKCBxWma7Z1FU9gzO/AYzQDKA/gKuJu48CdCO9X3oP06mM/i7Eg1lcG5opWkbOqZa4ewjQm2um/XcQQqnLCYTVSw0wimjH0lhZ1hniO+pphutbW43buHWjqjCg9sVJBI5zHMNZg9QT12FvWkonO56aDgQOegd9RVzwf8ASoYhQQ1BFpexK0fZkbo4W4A7wORCsaAi8PdvUFtcT/F0f30/8tB9YrrX4e3kJ5PZY1n/ANFCzN+Y1bPz/J7VYw/Epmhoat1U2eo2LQyJ8TWxOkcSZHscSS9ot9WB6VDT9ioZzxSIet8T0CoH0fWs/PXx+3Vj/clQ8jC69nHb1EX3lSR8aVB/B1LOeKRD1yQvSoP4Krj54nE32pYZP9UGeCfZ4TWW0MXytg9EsgYPeFJ9CnHxfStd2ombBx74SYif1FCVf1FdD5WIMj9EskTz7nFfdTM6OlxOFptIal0LO41eQtI8xlJ9CC5gr1VukwytpW7Gn2ElM3SITSSh7G8Irta7M1u4G97WHC6zbXE/xdH99P8Ay0FS8JkgqMSwehd9SHvrJgdxbCLi/MaPuqph0JrI6OJ+j8XrJKyoN9fk9OepETwby9K2emr6zxy4vbAJvFU+UNkkLctpbkEsBz79LW71G4K6p2mH5Gw3GDS7PrybruzHRv1ndu70Fhp6qSe08B2dZikrqameBrTUUB6z2DgbAu8728lvNZA2nyM2sWFRyGnhhpyRUYhMCQ9zntIcWlwcNCM2VznENFlC9HHVYlwrZNguMJeYLyS21LMx0Z9Zu03d63+jTqrPggYylLRh7zT5pZcpfaLaONmfWWJ05F+qCSHRd+WwwXCw219i6YfKCP8AybEtv6bd/FYH7AU8gc2R+F5xBWUdU4ukonGwbLG8kuDBdp3kZSHNOhChaXblwfOylEOxO0lY+9eKuxsAXWmE20sAwDLl0FwrLig/D1u2ABdg16sC2XOC7Je3G22t3AIIatklphI57jLW4O9rhIe1U0M29r/KIF9eBYDxKh8Xpvk7MSggI+YyxYvREcI5CNowW+wL7u9TdTcynado9HSZ78+F+++ZRM3bZm3noydp7PVv39lBYfB3WNixjE6dmkFVHHiMQ4DaAF9vPnHsrqC4x0Gv43wnn4mjzfD7sq7OgIiICpNQPnEreeJwn9nY/wDgrsqTUf0ll51kT/VQv/2oFUPnUjOeJQO/ZWv+FKo/PHx+ViED/VSB3740nH0sGc6iKT1UUw+Be1ItjcbOeSf2YKiO/wC5B5V3OImHy6uCb0NpXn98K+q2AnGY4rHI9rKx3K8AfFb1vhPoWWppicehP2BRuk/SZIYx7pirZsxfNYZrWvbW3K/JB9oiIOZ+EmFsGKYPWP8AqXufRSk7g2YENueXWf6lVcKnNIyglk7WF1cuH1Wn9TOepIR5OvvXVunfRcYhQT02ge4Zo3H7L26sPmvoe4lcipcUzNkqqiNz7MFDjFPbr2b1Y6wDiRbU8CDzugnqaCSmDY4mmSrweV8kbBq6ooZ9+TyiBp/iYBxW9npxA1we/wAVukNVSVkAzOopHEl0cjbHLHdzhci1nOY61gVCQSmE0sMtSIpox9GYlvhniO6mqDutawsd3D+9uy1oppnPdI/Aa2Q3kDo9th1S7y2nstJ53BHG+9BNDFZ9JvleCuIFhWEkSW3XyB1r920stO0MsEwErn0DnCavxCYZBUhlrQQCwuw2DOqMob1W5nOJWqaqQnaX6Nudv25dr57b7+lYvlzaqVpMr8eq2EFkMEeyw+F3B8rj1XW5kk8ggV21qmzEtMdVjD2QQxkdaGii1dK4fZu0ucRzc0cFFY1UCZuKzwAEVL4sGogD2mtI2jm826b/ADrbqKiWWWpiiqGT4jKzLXVw0pqGAaughcfTxuTcnXsxk2KMiZFVwMcKanBpMJhIu+eZ/Vkqy22tib7tTlGnELZ4PqJsmNYjKzWCjhiw6M8zGAHW82T9ZdRVY8HXRU4fQRQv1ncTLM697yP1drxto2/crOgIiICpU+mNMbzLJPVTVDFdVTKof8wQj8yMnsyOZ8aDyqH09C3nTiX2RLHf9cLYmpicehf9kUD/AFidoHueV9S0307FJ/2+Rv7Qz/Uq0bMXzWGa1r21tvtfkgbMXzWGa1r21tvtfkvpEQEREBc/6ddB5jOMSw7K2ua3LJE4DZ1TLWMbwdCbaa79NxAK6AiDgWFVDXiWCkiY9rnE1GDVrsjmPHadRyu3HiBvHLlnpsXbT3ggxCXDtLGixemMkQ7mS2Nmcl1PpV4P6HEADURfhR2ZWHLK226zxvHcbhVKs8HeLxN2dPiMdZBwixGnElu7OQ6/uQV7bP7WXowT+MzN9eW+/wBCx1GNNmAgnxJ1WNwosGpi1rv7plsOrzW8eg2LX/ozBSfK2Pw7vcpai8H2MSNyTV8NDAd8eHUwjJ7s4DbefVBU8VmZFHHBVxtpaYEGLCKR2aoncey6rlbqL6abzwGmt46D9B53ztxLEmtbUhoZT0zABHSxgdVobuzW9WvE6T3RXwdUOHnPDGXTntTSnPKb7+sezfuAurOgIiICIiAqvLB9ORP/ADCRv7RGf4q0L52YvmsM1rXtrblfkg82YvmsM1rXtrbfa/JfaIgIiICIiAiIgIiICIiAiIgIiICIiAiIgIiICIiAiIgIiICIiAiIgIiICIiD/9k="/>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75782" name="AutoShape 2" descr="data:image/jpeg;base64,/9j/4AAQSkZJRgABAQAAAQABAAD/2wCEAAkGBhQSERUUEhMWFRUWFxgXFxgYFxgVGBgYFRQVFRQWHxkXHCYfFxkjGRQVHy8gIygpLCwsFx4xNTAqNSYrLCkBCQoKDgwOGg8PGiwlHyQsLCwsKi4uLCwwKSwpLCksKSwpLCkpLCwpLCwsLCwsLCkpLCwpLCkpLCw1LCwsLCwpLP/AABEIAMIBAwMBIgACEQEDEQH/xAAcAAEAAgMBAQEAAAAAAAAAAAAABAUDBgcCAQj/xABCEAABAwEFBQQIBAUDAwUAAAABAAIDEQQFEiExQVFhcYEGIjKRBxNCUqGxwdEUI2LwM5Ki4fEkcoIVU7I0Q8LS4v/EABkBAQADAQEAAAAAAAAAAAAAAAABAgMEBf/EACwRAAIBAwMDAwQCAwEAAAAAAAABAgMRIRIxQSJRkWGBoRNCcdEywXLh8AT/2gAMAwEAAhEDEQA/AO4oiIAiIgCIiAIixWq1NjY57zha0EuJ0AGpQGVFol7+mWwQ+Fz5TswtLR5vofIFateHpstDx/p7OyNp0dIS888qDzCWK6kdkUG8L8ggH500cf8AucAfKtSuDW/tZb7R/Etbw0+zH3B/TQFVQu5pNXVcd7iT/ZVcki2WdjvL0xWGOojMk7t0bDTzdT5Fa1eXpltDqiGzxxD3nkyH+mg+a0qOzgaCiythVfqLsHB9y6b6V7cAR61jq6H1TajloPMFUl49rLVP/FnkcN2Ihv8AK2jfgvrrA07Fgfc59k+aupxM3CRPu3t5bYPBaHkbnn1g8pK06UW1Xb6aZRlPCx/FhMZ8jiB+C0dt1AeI1Xv8O1ugRziSoTOw3T6UrHMQHOdCT/3QA3+cEtHWi2uzWtkjcUb2vbva4OHmF+cCxfYJHRuxRucx29ri0+bSCqazTSz9JouGXf6Q7dDT871gGyVof/Vk7+pbJYPTNSgtFn5uif8A/B9P/JWUkyHg6eipOznbCz20H1BfVoq4Ojc2ldO9TDXXIHYVdqwCIiAIiIAiIgCIiAIiIAiIgCIiAIiIAoN+x4rNONaxSDzY4KcsNqszZGlrxVp1BQH5Qk7QubI5r2Bwa4gey4UOWas7NfbJanEQQKnHzAHe25kDM7VsfaZ8JtM0U0DJGske1rhk8NDjh72pyptCoT2VgfjFnmLC9uEMl31DsnDP2eKtZnOpQeOTJgGoy4tOXw+y9Nc7YQ74HzC161XDbLLngeG+8w429aaf8gFYXFeDpmux0JaRQgUOdd3JRZPdFrOOUy1baRtBHPTzCkxuB0NVVi8GYzHjo4GlHDUnSh26rMWbaUO8f2+yo6aexZVWt0WjVkaqyO0OGhDhx+4+qkMvEe0C34jzCydOSNVUizPIsJYsb7fXwtPM90fdYXPcdXU4Ny+OqlU5MOrFGWQgakBYTNuBPE5D4o2ID95+ZXui1VNcmLrPgxYHHU05fcr62EDZ9fmvbnAamijvtzdlXcldJIzblI3Tsx27Njbh/CREECr2FzJHU0LnOxYjruHJbtd/pUscmUhfCf1sqP5mVHnRcdbbXBoNKADPFkBxqDn1AVXbL/jHtF53MFG+f+UNE2tj9O2C9IpxWGVkg/Q4O+RyUpcy9Bzg+zzS4Q0uc0ZZ5NDtvVdNVTRO6CIiEhERAEREAREQBERAEREAREQBeJmktIaQDsJGKnSoqva8vdQEgV4CmfnkgOHdqbui/GTMfJglDu8aUY4uaHVA9nIjaqG2XNIwjIPFdWnFlhcK012rY+29zySWyV4FCcJLHOBeO40DPQ1pl9VrDbRLA4AFzDUVB0NSBocitDzprqyvc9WW85I/C8gDYcx5HRZIHete4kNBIqS1jW1odtBU67VIF8MkyniBPvNyP76rzZhGJD6ouIwnxADaNv8AZSVTa2eDX7dcv+oxh2Ye0kcsOnQLPf0z2RYmEghwqRsFDrw01Uy2E4zUUOVRrsCup7zfG3ukEVoQcxmCosaxqu/VwaHZ+0zv/cYHcR3T9vkrax3rHJXC6hAqQ4UoN9eo2qwtFlsdo/iQ+qd78eXUgCn9J5qCOxRAkNnlEwLHNAIwEEkEZnI6cFWzRveEtiUH7x1Gf916Eg3hajLHaLKaOEkXMd08vZPRTrD2gL3NZIxrsRAqMjmaafaiag6bLqS2tGmZ4fdePWyO0GEKJed4CAhrWAkitToMyNOiqvXz2h2FuN591gNPIbOaXEY3Le0yxxjFI8uzpl3s6Vpwy5Ksn7SnSJgaN5zP2HxVxB2KeYm+veIWhxcdHuoWtAGRoDkd/JWFmsljs/8ACi9a8e3JnnvFRQdG9Us2S5Qj/JmuQXXaLVEygLqvccTiGtphYBmdla6VVtZ+xMMWdqmxH3I/qdfg1WFtviSQULqA7G5DWnMrxZLokk0bQbzkPueinSjF128QR2P0b3O2KyMfESyOQYxHQZeyCXEkk0A2rblr/YqrbJFGWPGBjRidTC7IZtzrTbp1WwKrOuOwREUEhERAEREAREQBERAEREAREQBfCaL6iA4p6R8TraZojibgaMbARQtxCh26Uz0WvMv11AJWiVtRrkdRnkM1ufpTt0kVsjLMgYsxkQ4h7s99aEDfktPktcE38Rvqjte2tNa6D6rRbHBLE3ZnsWKCX+E/1bvdfp0/yV4gsD4pKPpmDQggjZ1HVfLRcLwMUZEjeGvlt6FR7vaRLQihoa1yOikzeHlHi3uBeSDUED5UVw+zwlnfcWVIzAFK7CclU3mPzDyCsp7BI+M4Ri0I0GmuuqEx3dskebs++mKMtkbwOf2+KgxhzHHVrgDvaRl5o174nZFzHdQfLarCz31iqJmiQUPCmW7RCvS32McN/wAgGF4bI06hwrX79QVCtVisj3NfHC6OQOB7rgGVB93MEcg1Wn4CCX+FJgd7rv7/AEJUWa55IyC5tWgjvDMajXaOqGilUisO6I8lig9aDaGOfQAUDqN35gUJ139FNdfmFuGCNsTeAHyAp814msD5ZDgbUZCvs6DapH/SYos55Kn3W/up+CDVUeOCtkc+QiuJ7jXeTqp0FwOpilcI28SCfsPNfZ74DQBCwMFNdDqdgyPWqg/mTO9p586fQBCnSn3ZPfa4Yaeqbjd7zhUanSufkolqvSWXIk5+y3KvlmeqlC5wyhnfhG4Z16/2XsXsxndgjArlidrnlzPU9EJd+Xb0O6XD/wCmiHd7sbG904h3Wga78lYKLd9jjjaPVtDQeBBPOuZ6qUsj0UEREJCIiAIiIAiIgCIiAIiIAiIgCIiA5d6TnR2eWKkQLZA/GCDSoLKEVy9o/wBlo81ghmBELi15B7jtNN5OXmV0H0oxRtMRmc54cXADKseQNRSlAafDaue2q5gWl0Lw9u4kA8uJ4ZFaLY4qt9T5MMkM0Die83PUZtP0PIrLHeL5ZG4yMq6AD2Tt1SC+JYu6/vDa19a+Zz86r7+JidI0xxlh255aH2f8KTHHD9iLeTKP1Jy28SVOmtZayrS5pGHPStaab1DvOuMVpps3VNFax24MizY1wo2oyrQ0Qlbsix39iGGZgkG+gB+3lReo7BFKT6l2E0OTjvGwar7+Ds838N3q3e6dPI/Q9FEtF2SRE4hlQ0Iz2eYQl6ucox2u65I/E003jMeY06rHFK4loLiQCKAkkDNSbJfkrNuIbnZ/HVZJ7dHI5uGLC8kVINBruAofghS0eGR7bKWyuLSQcswSNg3LzZbukl8LSR7xyHmdVKFrjZI7HHjNcjXgPZOS82u/pH5N7g3DXz+1EFo7tkh93xQ09c7EaeFpodSdNSM94Xie/wAgYYWiNvIV8tB8Vgs11PkI2ZDN2u+tNTrr8VLLLPBr+a8dQPoPiUL54wiFFYJZnVzOnecctBt29FaXfdkLJY2Ofjkc9jQBoC5wANBuJ2noq613nJI6jRTYA3U8yMyrHs7cTxPE54GUjSGbXEOBw8K0QRSv0q/qd0sUDmNo95kO+gb8B9VIWGyOJYMTMBp4QQacKjJZlkeiEREAREQBERAEREAREQBERAEREAREQGg+lGyYo4zM9oj9ZRlBRzXFrtSa1FAdw0XM5rpliOOM4hsczWnLd5hdT9J1jMsADg1rQ9pElQTizAbQ0oDXeVyuSGaz8WV4lh5jZ1otFscdZdV2vcyQX22RobaGB2Q7wFCMhXLZ0pyXl1nia9hikxVPhINR1p86LIy1QTgesb6t9PEMh5/fzWKS6HRPa6oc3EMxlt3faqkyld+pgvR1XDIjKmfPXlmrKCCN0QxuLatbnkBspnzVfexBcORH1+qmwWB0kPdOrW5EimVDz80Iju7Ea1XA9oq2kjf06+W3pVY7Beb4iaZ5GocNw36jReWSzWc0zbwObT9DzCmx3jHMfzm4TQ5tHDOpzd9EIVr4wz7+Is83jb6p28aedKeYWGe6TE5rg9rmkimYBOe7b0qvU9wGmKFwkbzFfPQ/BQIIi2VocCDiGRFDqhMr/cvcmsuwyyOOJrQDnU97ID2dR1os/r7PB4B6x+/WnXQdFWWiIulcGgk10Gan2e4aDFM4MG6o+eg6VQRv9q9yPbLwkmIbyIa0bwOpWez3DQYpnBjd1RXz0HxXqa9WRGkDeZIyOWX6j1NOCjRWaa0GpqR7xyaOX9kGL92SZL1bFUQtHFxH11I5qd2R9Y+2wzSucGNcSXU07rqYQRQ500ChCOGAnGMb9aZEeWzqr7sFeL5rwjrhDGhxodPDQZ7XZ5aKGXj/ACSk/Y7HDKHNDm5g6ZU+a9oizO8IiIAiIgCIiAIiIAiIgCIvMkgaCXEADMkmgA312ID0i02/PSnZIKiMmd42R0wV4yHL+XEtGvLt7b7ZURn1EZ/7fdy4yHvH/jTks3USwsm0aEmrvC9Tqt9dq7NZB+fM1rtjB3nn/g2p66LQL39L0shLLFDh/W8Yncwxvdb1J5LVbP2eFayOLyczqATxOp+CtIoWtFGgAbgKKOuXoWvShtl/BX2iz2q01daJy4nQOOKmewDusH+3yUL8VPB3X1LeOYpuDiDTl8FdWyymSNzQQDs5ggjTkqf/AKjLF3Jm4gfeFcuejv3mt4R0qx5//plqnqePwfWWWCcfln1b8+6dtCQctuY2eSiSWB8T24xliFCMxrv2clJF1RytJgfmCatOVDWvMZniOKx+tmDmskLqAjI+13gAK+0K89CrnNJcte6PN7jNvX6LPFj9VVtcmihbWooeHBYL2jAII21+nkpVkvB0cQpsbXMd050pzQhbsx2e/wA0wzNEjelfLQ/Bexd0cpJgNMjUOOWY2DxfCnFe/wATBP4x6t+/SvXQ9VFnut8Tu6cWRILfEMtaDMcxkhOfyjA5ksDvaZxGh+hWc3s+VzGuw0qNBn57OlF7st/uAwygSN27/sUkMBewxYgSdKd0eeYPKoQr/i/Yxi9XxOeG4aVOoz89T1qvEdnltBrmf1HJo5fYLNA+APeZA4uBNBSrdeGvVLVfb392IYRoKZuPlp0QnFup+xmNnigP5vfdsAoRl+nZ1qFilvaSVwbGC0bm5mnE7vJILoBJdK4NAzIrR3M10+KyvvdkfdgaP9xH7J6oW/OF8mOzXUxoxTPA/SDnyO2vALPHf2A/kNa0Nz7zah2emEb/AN0UeG6pJTjlcWje7WnI+Ec1LifAA5rGhwFKuOm2mZzPRQ1ctBuLTSt/Zulx+l5lGstUPq9gfF3mZfo8TRyxLfbsviG0NxwSskbtwmtOBGrTwK4ybCx7AHNBy5EdRmoJuV8bg+zyuY4aUcWuHJzVzPXF918nqR+nNZw/g/QCLj11elK12YhtqjEzd57j/wCZowu8uq324vSBY7VQNlwPPsSdx1dwNcLuhKmNSLwJUZRzx3RsiIi0MQiIgCIiAIiICDftsMVmmkaQHMje5uIVGINOEEVFamgXBbff89sP+omc81yYThZ0YKNr8ea/Q5FVofa/0Wxz1ks1I5NS3Rjv/qfgs5p3uvBrTkrOLxfnscss5DXA4A6mwiv7K2WGTE0GhHAqgtAmsrzHaIyHDfrwz9oK8scuJgIIPFtacs86q0ZRexm6dSD6srhmZERWIMFu/hvpl3T8lSwX4S3DK0SN3nXrv56qXfV0PlzZIRT2D4D9jzr0WuSF0bsMjS08fnxCsmc9aMnmJdNueoMlneDnWgJBBoMgTnXnRfJ70koI3gVGZq3vZCo1yBpt4qDdLXmRxjrkQSQQBTCMjXLOlFsTgJGUmDS6hzbXKopqdNeIVzBJvbBrDrS5+TjWmny2K8sFpYyLvAOoDUZEjPMZ5bR5qvtF1uYThBdXSniA3U2niP8AHyxOiDsMhcBTCCD3c/FWmevTIKFgu49bt2Jz7pjmGKB1Dtaf3VvxCi2eaWzuIIoKE0ObTQagj6LLaLkc3vwuxDUUPe6Ea9Est7VJE7S8UOuygz7uhPHVSZPDzh/Bm/EQWjxj1b9+leuh6qO+6nRSNJILa5HbofZ18qrNLcrJBigeD+kn4V1HVQbPZ3MlaHgg8d1DpvHJBK/3L3JFnugyuc4uAbV24nInZs6rO+8IoQWwtDne9/8ArbyGSro7G+R7gwbTU6DXaVZssEUFDKcTtg+zdvMoI3thW9SN+FltDquNG1NCcgM9g2/vNSaw2fId+TPjTI9G/NRn2uSVxbEC0bQDlrqToOlOqzNu6KEYpnVOwD6DU8zkhK7ryzBHDLaP0srxDeg2qdFdkVCxpLnAgl1dDnSuzfkon4qafusqG78hluLgPgB5q1u2wCJpGKpJz503bFDL04pvb3M8TKAAmvH/AAvaIsztPjmAihAI3HMKrtfZ6N3h7h82+RVqsFrtrYxV5puG08htVZRi11GkJzi+kwXb2it9hpgkL4x7LqyMpyPeYORAXS+wvbj/AKgHgwmN0YbiIcHMOLFSmh9k5U6rldjstpvB/q4WEM27qb3Hby0XWexnYpthaTjLpHgY8yG5aZbaVOZ37FlC9+nY3qtaepLV6f2bMiItzkCIiAIiIAiIgKy/ezsNrjwTMB3O0c3iCuSdo+w1pu9xkiJki94CtBue36/FduXxzQRQ5gqkoKRpCo4Y47HB7vvpsmR7r92w8j9NeasVs/a/0WRzVkstI5NSz2HcvdPwXPBbJrK8xWhjsss/EOp8QVdbjiXk0dOM80/H6LxYrTZGSNwvaHDj8wdhX2C0NeMTSCOHy4Hgsi1OfY1e2dn5IjjgJcB7PtDl7371WS7u0I0kFDpX7gZ1WyKDeFzslzPdf7w16+8FKdijimfY7T3cQcA3YahoPU6+exV5hs8r6esAfwFK8KmgP7zVReF2vhzcKt2Ob4c9/un95qAx1XDnop1BrBsb7PNZjVpq3bTNvUbOfxWVlsjnP5tIzSgI21FPEdnCnVRbDfT48j3m7jqOR+6kuskdoNYu4dtcq/8AEfPIc1c4otP+PgxWi6ZYTijJI3t1pxG7zXmK8nyvaHmoFcgAM6HPmvTLRNZiA4VbsBzaeR2fvJY7dejXODmRhrhqTtyoRQZHnqhCSvZY9D5HecrasYdpAFKkZ7FJs9zH+JO6m0iufV2xYbFezY2n8sY/errz2jkFkZY5bQcTzhbsy+TfqfigjZ+p9depH5cAqNhw58aAa8yKr0y6cjJO+m3M16E7eQ80/HsgBaxoLtrgag8zr0GXFVVptbnmrzX5DkNiBtc5ZYWi+zhwxgNA2jLyHs/NSrgtLcJaXDHiJoTmagZ566KkslkfMaRjLa4+Efc8B8Fsd3XMyLPxP9469B7IVGzoownfVInosNqtbY21eaDZvPADaqmMz21/q4WGhyoNv+4j5DLespTUccndCk5Z2XczW+/Q3uxd92ldWg9PEeSuey3o5mtbhNaSWsO/xOG4DYPhz0W3dkfRpFZgHzgSSbtWt+/y5rdwFVQcsy8F3UUMU/PP+iHdl0xWdgZEwNaN2p4k7VMRFqc4REQBERAEREAREQBERAFVX/2agtjMMzKnY4ZObyP0VqiEp22OG9ouxFpu9xkjJfF74Fctgc398FHu6+2yUa7uv+B5H6H4rvD2AgggEHIg5grnva/0VMlrJZKMfqYz4XctxWOlxzHwdCqRqYqb9/2a2ioW26azPMU7HZZUPiHInxDgfNXNntLXtxMII/eRGwq8ZqRnOlKH47mQiuqory7Ltd3oe473fZPL3flyV8iuZGiyOdG7DK0tP7z4jisrH6EHkQtvtVjZI3C9ocPlxB2LWrw7Ovi70RL27vaHT2unkrJnPOgnmOCbZL+ywzDG07aZ9RoVEvVkIzicTXUUyHU59M1WxWgHgVkcrXwc8dSkoyXJbXc+BjcTiXPGwjbwGh5k+Sw2++HyVA7rdw1PM7eSgE0WaxXe+fwijNrzp094/uqN2IgpzwtjAX5gAVJyAGZPRW9g7Ok96bT3Af8AyI+Q81aXfdTIR3RVx1cdT9hwCz2m1NjbieaD58ANpVGzsp0VHbLPccYAAaAANAMgqy8L9azuso52n6Qemp4DzUV1rmtT/VwtNDlQamu8jTkPiui9kPRcyKklp7z9jNg5/YeexYanPEfJ3KnGnmpv2/ZqXZnsFPbnesmJbHtcdSNwH0HwXXbl7Pw2VmCFgG87TzP0VgxgAAAAAyAGQA3L0rxgomU6jnvt2CIiuZhERAEREAREQBERAEREAREQBERAEREBUdoey0FsZhlbn7Lxk4ddo4LkHaLsVabvfjZV0ex7RXLc4fvhvXdl5kjDgQ4Ag5EEVB6KkoKX5NadVwxx2OC3ffjX0a+jXf0nkdh4H4q0Wwdr/RU19ZLJRrtTGdDy3clz1tvmszjHKw1GWF1QR12jh8lTW44n5NPpRqZp+DYkUexWjExhOrgDlkM9yp7/AL5kjOBjS0e/tPLdz+Su5pK5lClKctKJt53FHNU+F/vD6jb81rk92zRuDC0ur4S0VB/fGi83VNKJKxuoXHPEe6eddfmt3HFRCeotWo/Tdm7lHd/Zz2pu8fcHhHM+1y05q8ApkF4tFoaxuJ5AH7yG88FRWi85J3YIWkA7vEeZHhHAeexTKaiVp0nLbYnXjfjY6tZRzv6RzO08B8F77PdjrRb34nVDNrnZADcBs5DP5raux/osphktXMM0893z5LpUEDWNDWANaNABQBU0ueZeDV1I08U9+/6Krs92VhsbAI297a8jM7+Q/ZqrlEWxzN3CIiAIiIAiIgCIiAIiIAiIgCIiAIiIAiIgCIiAIiIAqftB2VgtjaSMGIeF9BUbq+8OBVwiBOxyi+ez0lmNHtqw5Bw8J3D9J4FaR2gnPrA1wIaB3SRka0rntHPNfouaFr2lrgHNORBFQei0ntF2ByLoAHDUxuzpTa0nXkc+OxQ1dFoy0u9jlVhul0lPYZvpm7kPrpzVlbr4bF3WnG4ZUJ05n6a8l9v50oLY2VBcXBwAo7KmVfZ1zWw9j/Rc59JLT3W6hu09D8z0G1Y5vpj5OhaWtU9uEv8Avk1m5OzVpt8gNDTa45NAO7YB8+K6/wBmOxUNjaMIDpNriNvDdz1+SurHYmRMDI2hrRsHz4niVnWkYKOeTKpVc8bLsERFcyCIiAIiIAiIgCIiAIiIAiIgCIiAIiIAiIgCIiAIiIAiIgCIiAIiICivCyMNtgJY0ktfUloJOEDD5bFeBfUQBERAEREAREQBERAEREAREQBERAEREB//2Q=="/>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75783" name="AutoShape 4" descr="data:image/jpeg;base64,/9j/4AAQSkZJRgABAQAAAQABAAD/2wCEAAkGBhQSERUUEhMWFRUWFxgXFxgYFxgVGBgYFRQVFRQWHxkXHCYfFxkjGRQVHy8gIygpLCwsFx4xNTAqNSYrLCkBCQoKDgwOGg8PGiwlHyQsLCwsKi4uLCwwKSwpLCksKSwpLCkpLCwpLCwsLCwsLCkpLCwpLCkpLCw1LCwsLCwpLP/AABEIAMIBAwMBIgACEQEDEQH/xAAcAAEAAgMBAQEAAAAAAAAAAAAABAUDBgcCAQj/xABCEAABAwEFBQQIBAUDAwUAAAABAAIDEQQFEiExQVFhcYEGIjKRBxNCUqGxwdEUI2LwM5Ki4fEkcoIVU7I0Q8LS4v/EABkBAQADAQEAAAAAAAAAAAAAAAABAgMEBf/EACwRAAIBAwMDAwQCAwEAAAAAAAABAgMRIRIxQSJRkWGBoRNCcdEywXLh8AT/2gAMAwEAAhEDEQA/AO4oiIAiIgCIiAIixWq1NjY57zha0EuJ0AGpQGVFol7+mWwQ+Fz5TswtLR5vofIFateHpstDx/p7OyNp0dIS888qDzCWK6kdkUG8L8ggH500cf8AucAfKtSuDW/tZb7R/Etbw0+zH3B/TQFVQu5pNXVcd7iT/ZVcki2WdjvL0xWGOojMk7t0bDTzdT5Fa1eXpltDqiGzxxD3nkyH+mg+a0qOzgaCiythVfqLsHB9y6b6V7cAR61jq6H1TajloPMFUl49rLVP/FnkcN2Ihv8AK2jfgvrrA07Fgfc59k+aupxM3CRPu3t5bYPBaHkbnn1g8pK06UW1Xb6aZRlPCx/FhMZ8jiB+C0dt1AeI1Xv8O1ugRziSoTOw3T6UrHMQHOdCT/3QA3+cEtHWi2uzWtkjcUb2vbva4OHmF+cCxfYJHRuxRucx29ri0+bSCqazTSz9JouGXf6Q7dDT871gGyVof/Vk7+pbJYPTNSgtFn5uif8A/B9P/JWUkyHg6eipOznbCz20H1BfVoq4Ojc2ldO9TDXXIHYVdqwCIiAIiIAiIgCIiAIiIAiIgCIiAIiIAoN+x4rNONaxSDzY4KcsNqszZGlrxVp1BQH5Qk7QubI5r2Bwa4gey4UOWas7NfbJanEQQKnHzAHe25kDM7VsfaZ8JtM0U0DJGske1rhk8NDjh72pyptCoT2VgfjFnmLC9uEMl31DsnDP2eKtZnOpQeOTJgGoy4tOXw+y9Nc7YQ74HzC161XDbLLngeG+8w429aaf8gFYXFeDpmux0JaRQgUOdd3JRZPdFrOOUy1baRtBHPTzCkxuB0NVVi8GYzHjo4GlHDUnSh26rMWbaUO8f2+yo6aexZVWt0WjVkaqyO0OGhDhx+4+qkMvEe0C34jzCydOSNVUizPIsJYsb7fXwtPM90fdYXPcdXU4Ny+OqlU5MOrFGWQgakBYTNuBPE5D4o2ID95+ZXui1VNcmLrPgxYHHU05fcr62EDZ9fmvbnAamijvtzdlXcldJIzblI3Tsx27Njbh/CREECr2FzJHU0LnOxYjruHJbtd/pUscmUhfCf1sqP5mVHnRcdbbXBoNKADPFkBxqDn1AVXbL/jHtF53MFG+f+UNE2tj9O2C9IpxWGVkg/Q4O+RyUpcy9Bzg+zzS4Q0uc0ZZ5NDtvVdNVTRO6CIiEhERAEREAREQBERAEREAREQBeJmktIaQDsJGKnSoqva8vdQEgV4CmfnkgOHdqbui/GTMfJglDu8aUY4uaHVA9nIjaqG2XNIwjIPFdWnFlhcK012rY+29zySWyV4FCcJLHOBeO40DPQ1pl9VrDbRLA4AFzDUVB0NSBocitDzprqyvc9WW85I/C8gDYcx5HRZIHete4kNBIqS1jW1odtBU67VIF8MkyniBPvNyP76rzZhGJD6ouIwnxADaNv8AZSVTa2eDX7dcv+oxh2Ye0kcsOnQLPf0z2RYmEghwqRsFDrw01Uy2E4zUUOVRrsCup7zfG3ukEVoQcxmCosaxqu/VwaHZ+0zv/cYHcR3T9vkrax3rHJXC6hAqQ4UoN9eo2qwtFlsdo/iQ+qd78eXUgCn9J5qCOxRAkNnlEwLHNAIwEEkEZnI6cFWzRveEtiUH7x1Gf916Eg3hajLHaLKaOEkXMd08vZPRTrD2gL3NZIxrsRAqMjmaafaiag6bLqS2tGmZ4fdePWyO0GEKJed4CAhrWAkitToMyNOiqvXz2h2FuN591gNPIbOaXEY3Le0yxxjFI8uzpl3s6Vpwy5Ksn7SnSJgaN5zP2HxVxB2KeYm+veIWhxcdHuoWtAGRoDkd/JWFmsljs/8ACi9a8e3JnnvFRQdG9Us2S5Qj/JmuQXXaLVEygLqvccTiGtphYBmdla6VVtZ+xMMWdqmxH3I/qdfg1WFtviSQULqA7G5DWnMrxZLokk0bQbzkPueinSjF128QR2P0b3O2KyMfESyOQYxHQZeyCXEkk0A2rblr/YqrbJFGWPGBjRidTC7IZtzrTbp1WwKrOuOwREUEhERAEREAREQBERAEREAREQBfCaL6iA4p6R8TraZojibgaMbARQtxCh26Uz0WvMv11AJWiVtRrkdRnkM1ufpTt0kVsjLMgYsxkQ4h7s99aEDfktPktcE38Rvqjte2tNa6D6rRbHBLE3ZnsWKCX+E/1bvdfp0/yV4gsD4pKPpmDQggjZ1HVfLRcLwMUZEjeGvlt6FR7vaRLQihoa1yOikzeHlHi3uBeSDUED5UVw+zwlnfcWVIzAFK7CclU3mPzDyCsp7BI+M4Ri0I0GmuuqEx3dskebs++mKMtkbwOf2+KgxhzHHVrgDvaRl5o174nZFzHdQfLarCz31iqJmiQUPCmW7RCvS32McN/wAgGF4bI06hwrX79QVCtVisj3NfHC6OQOB7rgGVB93MEcg1Wn4CCX+FJgd7rv7/AEJUWa55IyC5tWgjvDMajXaOqGilUisO6I8lig9aDaGOfQAUDqN35gUJ139FNdfmFuGCNsTeAHyAp814msD5ZDgbUZCvs6DapH/SYos55Kn3W/up+CDVUeOCtkc+QiuJ7jXeTqp0FwOpilcI28SCfsPNfZ74DQBCwMFNdDqdgyPWqg/mTO9p586fQBCnSn3ZPfa4Yaeqbjd7zhUanSufkolqvSWXIk5+y3KvlmeqlC5wyhnfhG4Z16/2XsXsxndgjArlidrnlzPU9EJd+Xb0O6XD/wCmiHd7sbG904h3Wga78lYKLd9jjjaPVtDQeBBPOuZ6qUsj0UEREJCIiAIiIAiIgCIiAIiIAiIgCIiA5d6TnR2eWKkQLZA/GCDSoLKEVy9o/wBlo81ghmBELi15B7jtNN5OXmV0H0oxRtMRmc54cXADKseQNRSlAafDaue2q5gWl0Lw9u4kA8uJ4ZFaLY4qt9T5MMkM0Die83PUZtP0PIrLHeL5ZG4yMq6AD2Tt1SC+JYu6/vDa19a+Zz86r7+JidI0xxlh255aH2f8KTHHD9iLeTKP1Jy28SVOmtZayrS5pGHPStaab1DvOuMVpps3VNFax24MizY1wo2oyrQ0Qlbsix39iGGZgkG+gB+3lReo7BFKT6l2E0OTjvGwar7+Ds838N3q3e6dPI/Q9FEtF2SRE4hlQ0Iz2eYQl6ucox2u65I/E003jMeY06rHFK4loLiQCKAkkDNSbJfkrNuIbnZ/HVZJ7dHI5uGLC8kVINBruAofghS0eGR7bKWyuLSQcswSNg3LzZbukl8LSR7xyHmdVKFrjZI7HHjNcjXgPZOS82u/pH5N7g3DXz+1EFo7tkh93xQ09c7EaeFpodSdNSM94Xie/wAgYYWiNvIV8tB8Vgs11PkI2ZDN2u+tNTrr8VLLLPBr+a8dQPoPiUL54wiFFYJZnVzOnecctBt29FaXfdkLJY2Ofjkc9jQBoC5wANBuJ2noq613nJI6jRTYA3U8yMyrHs7cTxPE54GUjSGbXEOBw8K0QRSv0q/qd0sUDmNo95kO+gb8B9VIWGyOJYMTMBp4QQacKjJZlkeiEREAREQBERAEREAREQBERAEREAREQGg+lGyYo4zM9oj9ZRlBRzXFrtSa1FAdw0XM5rpliOOM4hsczWnLd5hdT9J1jMsADg1rQ9pElQTizAbQ0oDXeVyuSGaz8WV4lh5jZ1otFscdZdV2vcyQX22RobaGB2Q7wFCMhXLZ0pyXl1nia9hikxVPhINR1p86LIy1QTgesb6t9PEMh5/fzWKS6HRPa6oc3EMxlt3faqkyld+pgvR1XDIjKmfPXlmrKCCN0QxuLatbnkBspnzVfexBcORH1+qmwWB0kPdOrW5EimVDz80Iju7Ea1XA9oq2kjf06+W3pVY7Beb4iaZ5GocNw36jReWSzWc0zbwObT9DzCmx3jHMfzm4TQ5tHDOpzd9EIVr4wz7+Is83jb6p28aedKeYWGe6TE5rg9rmkimYBOe7b0qvU9wGmKFwkbzFfPQ/BQIIi2VocCDiGRFDqhMr/cvcmsuwyyOOJrQDnU97ID2dR1os/r7PB4B6x+/WnXQdFWWiIulcGgk10Gan2e4aDFM4MG6o+eg6VQRv9q9yPbLwkmIbyIa0bwOpWez3DQYpnBjd1RXz0HxXqa9WRGkDeZIyOWX6j1NOCjRWaa0GpqR7xyaOX9kGL92SZL1bFUQtHFxH11I5qd2R9Y+2wzSucGNcSXU07rqYQRQ500ChCOGAnGMb9aZEeWzqr7sFeL5rwjrhDGhxodPDQZ7XZ5aKGXj/ACSk/Y7HDKHNDm5g6ZU+a9oizO8IiIAiIgCIiAIiIAiIgCIvMkgaCXEADMkmgA312ID0i02/PSnZIKiMmd42R0wV4yHL+XEtGvLt7b7ZURn1EZ/7fdy4yHvH/jTks3USwsm0aEmrvC9Tqt9dq7NZB+fM1rtjB3nn/g2p66LQL39L0shLLFDh/W8Yncwxvdb1J5LVbP2eFayOLyczqATxOp+CtIoWtFGgAbgKKOuXoWvShtl/BX2iz2q01daJy4nQOOKmewDusH+3yUL8VPB3X1LeOYpuDiDTl8FdWyymSNzQQDs5ggjTkqf/AKjLF3Jm4gfeFcuejv3mt4R0qx5//plqnqePwfWWWCcfln1b8+6dtCQctuY2eSiSWB8T24xliFCMxrv2clJF1RytJgfmCatOVDWvMZniOKx+tmDmskLqAjI+13gAK+0K89CrnNJcte6PN7jNvX6LPFj9VVtcmihbWooeHBYL2jAII21+nkpVkvB0cQpsbXMd050pzQhbsx2e/wA0wzNEjelfLQ/Bexd0cpJgNMjUOOWY2DxfCnFe/wATBP4x6t+/SvXQ9VFnut8Tu6cWRILfEMtaDMcxkhOfyjA5ksDvaZxGh+hWc3s+VzGuw0qNBn57OlF7st/uAwygSN27/sUkMBewxYgSdKd0eeYPKoQr/i/Yxi9XxOeG4aVOoz89T1qvEdnltBrmf1HJo5fYLNA+APeZA4uBNBSrdeGvVLVfb392IYRoKZuPlp0QnFup+xmNnigP5vfdsAoRl+nZ1qFilvaSVwbGC0bm5mnE7vJILoBJdK4NAzIrR3M10+KyvvdkfdgaP9xH7J6oW/OF8mOzXUxoxTPA/SDnyO2vALPHf2A/kNa0Nz7zah2emEb/AN0UeG6pJTjlcWje7WnI+Ec1LifAA5rGhwFKuOm2mZzPRQ1ctBuLTSt/Zulx+l5lGstUPq9gfF3mZfo8TRyxLfbsviG0NxwSskbtwmtOBGrTwK4ybCx7AHNBy5EdRmoJuV8bg+zyuY4aUcWuHJzVzPXF918nqR+nNZw/g/QCLj11elK12YhtqjEzd57j/wCZowu8uq324vSBY7VQNlwPPsSdx1dwNcLuhKmNSLwJUZRzx3RsiIi0MQiIgCIiAIiICDftsMVmmkaQHMje5uIVGINOEEVFamgXBbff89sP+omc81yYThZ0YKNr8ea/Q5FVofa/0Wxz1ks1I5NS3Rjv/qfgs5p3uvBrTkrOLxfnscss5DXA4A6mwiv7K2WGTE0GhHAqgtAmsrzHaIyHDfrwz9oK8scuJgIIPFtacs86q0ZRexm6dSD6srhmZERWIMFu/hvpl3T8lSwX4S3DK0SN3nXrv56qXfV0PlzZIRT2D4D9jzr0WuSF0bsMjS08fnxCsmc9aMnmJdNueoMlneDnWgJBBoMgTnXnRfJ70koI3gVGZq3vZCo1yBpt4qDdLXmRxjrkQSQQBTCMjXLOlFsTgJGUmDS6hzbXKopqdNeIVzBJvbBrDrS5+TjWmny2K8sFpYyLvAOoDUZEjPMZ5bR5qvtF1uYThBdXSniA3U2niP8AHyxOiDsMhcBTCCD3c/FWmevTIKFgu49bt2Jz7pjmGKB1Dtaf3VvxCi2eaWzuIIoKE0ObTQagj6LLaLkc3vwuxDUUPe6Ea9Est7VJE7S8UOuygz7uhPHVSZPDzh/Bm/EQWjxj1b9+leuh6qO+6nRSNJILa5HbofZ18qrNLcrJBigeD+kn4V1HVQbPZ3MlaHgg8d1DpvHJBK/3L3JFnugyuc4uAbV24nInZs6rO+8IoQWwtDne9/8ArbyGSro7G+R7gwbTU6DXaVZssEUFDKcTtg+zdvMoI3thW9SN+FltDquNG1NCcgM9g2/vNSaw2fId+TPjTI9G/NRn2uSVxbEC0bQDlrqToOlOqzNu6KEYpnVOwD6DU8zkhK7ryzBHDLaP0srxDeg2qdFdkVCxpLnAgl1dDnSuzfkon4qafusqG78hluLgPgB5q1u2wCJpGKpJz503bFDL04pvb3M8TKAAmvH/AAvaIsztPjmAihAI3HMKrtfZ6N3h7h82+RVqsFrtrYxV5puG08htVZRi11GkJzi+kwXb2it9hpgkL4x7LqyMpyPeYORAXS+wvbj/AKgHgwmN0YbiIcHMOLFSmh9k5U6rldjstpvB/q4WEM27qb3Hby0XWexnYpthaTjLpHgY8yG5aZbaVOZ37FlC9+nY3qtaepLV6f2bMiItzkCIiAIiIAiIgKy/ezsNrjwTMB3O0c3iCuSdo+w1pu9xkiJki94CtBue36/FduXxzQRQ5gqkoKRpCo4Y47HB7vvpsmR7r92w8j9NeasVs/a/0WRzVkstI5NSz2HcvdPwXPBbJrK8xWhjsss/EOp8QVdbjiXk0dOM80/H6LxYrTZGSNwvaHDj8wdhX2C0NeMTSCOHy4Hgsi1OfY1e2dn5IjjgJcB7PtDl7371WS7u0I0kFDpX7gZ1WyKDeFzslzPdf7w16+8FKdijimfY7T3cQcA3YahoPU6+exV5hs8r6esAfwFK8KmgP7zVReF2vhzcKt2Ob4c9/un95qAx1XDnop1BrBsb7PNZjVpq3bTNvUbOfxWVlsjnP5tIzSgI21FPEdnCnVRbDfT48j3m7jqOR+6kuskdoNYu4dtcq/8AEfPIc1c4otP+PgxWi6ZYTijJI3t1pxG7zXmK8nyvaHmoFcgAM6HPmvTLRNZiA4VbsBzaeR2fvJY7dejXODmRhrhqTtyoRQZHnqhCSvZY9D5HecrasYdpAFKkZ7FJs9zH+JO6m0iufV2xYbFezY2n8sY/errz2jkFkZY5bQcTzhbsy+TfqfigjZ+p9depH5cAqNhw58aAa8yKr0y6cjJO+m3M16E7eQ80/HsgBaxoLtrgag8zr0GXFVVptbnmrzX5DkNiBtc5ZYWi+zhwxgNA2jLyHs/NSrgtLcJaXDHiJoTmagZ566KkslkfMaRjLa4+Efc8B8Fsd3XMyLPxP9469B7IVGzoownfVInosNqtbY21eaDZvPADaqmMz21/q4WGhyoNv+4j5DLespTUccndCk5Z2XczW+/Q3uxd92ldWg9PEeSuey3o5mtbhNaSWsO/xOG4DYPhz0W3dkfRpFZgHzgSSbtWt+/y5rdwFVQcsy8F3UUMU/PP+iHdl0xWdgZEwNaN2p4k7VMRFqc4REQBERAEREAREQBERAFVX/2agtjMMzKnY4ZObyP0VqiEp22OG9ouxFpu9xkjJfF74Fctgc398FHu6+2yUa7uv+B5H6H4rvD2AgggEHIg5grnva/0VMlrJZKMfqYz4XctxWOlxzHwdCqRqYqb9/2a2ioW26azPMU7HZZUPiHInxDgfNXNntLXtxMII/eRGwq8ZqRnOlKH47mQiuqory7Ltd3oe473fZPL3flyV8iuZGiyOdG7DK0tP7z4jisrH6EHkQtvtVjZI3C9ocPlxB2LWrw7Ovi70RL27vaHT2unkrJnPOgnmOCbZL+ywzDG07aZ9RoVEvVkIzicTXUUyHU59M1WxWgHgVkcrXwc8dSkoyXJbXc+BjcTiXPGwjbwGh5k+Sw2++HyVA7rdw1PM7eSgE0WaxXe+fwijNrzp094/uqN2IgpzwtjAX5gAVJyAGZPRW9g7Ok96bT3Af8AyI+Q81aXfdTIR3RVx1cdT9hwCz2m1NjbieaD58ANpVGzsp0VHbLPccYAAaAANAMgqy8L9azuso52n6Qemp4DzUV1rmtT/VwtNDlQamu8jTkPiui9kPRcyKklp7z9jNg5/YeexYanPEfJ3KnGnmpv2/ZqXZnsFPbnesmJbHtcdSNwH0HwXXbl7Pw2VmCFgG87TzP0VgxgAAAAAyAGQA3L0rxgomU6jnvt2CIiuZhERAEREAREQBERAEREAREQBERAEREBUdoey0FsZhlbn7Lxk4ddo4LkHaLsVabvfjZV0ex7RXLc4fvhvXdl5kjDgQ4Ag5EEVB6KkoKX5NadVwxx2OC3ffjX0a+jXf0nkdh4H4q0Wwdr/RU19ZLJRrtTGdDy3clz1tvmszjHKw1GWF1QR12jh8lTW44n5NPpRqZp+DYkUexWjExhOrgDlkM9yp7/AL5kjOBjS0e/tPLdz+Su5pK5lClKctKJt53FHNU+F/vD6jb81rk92zRuDC0ur4S0VB/fGi83VNKJKxuoXHPEe6eddfmt3HFRCeotWo/Tdm7lHd/Zz2pu8fcHhHM+1y05q8ApkF4tFoaxuJ5AH7yG88FRWi85J3YIWkA7vEeZHhHAeexTKaiVp0nLbYnXjfjY6tZRzv6RzO08B8F77PdjrRb34nVDNrnZADcBs5DP5raux/osphktXMM0893z5LpUEDWNDWANaNABQBU0ueZeDV1I08U9+/6Krs92VhsbAI297a8jM7+Q/ZqrlEWxzN3CIiAIiIAiIgCIiAIiIAiIgCIiAIiIAiIgCIiAIiIAqftB2VgtjaSMGIeF9BUbq+8OBVwiBOxyi+ez0lmNHtqw5Bw8J3D9J4FaR2gnPrA1wIaB3SRka0rntHPNfouaFr2lrgHNORBFQei0ntF2ByLoAHDUxuzpTa0nXkc+OxQ1dFoy0u9jlVhul0lPYZvpm7kPrpzVlbr4bF3WnG4ZUJ05n6a8l9v50oLY2VBcXBwAo7KmVfZ1zWw9j/Rc59JLT3W6hu09D8z0G1Y5vpj5OhaWtU9uEv8Avk1m5OzVpt8gNDTa45NAO7YB8+K6/wBmOxUNjaMIDpNriNvDdz1+SurHYmRMDI2hrRsHz4niVnWkYKOeTKpVc8bLsERFcyCIiAIiIAiIgCIiAIiIAiIgCIiAIiIAiIgCIiAIiIAiIgCIiAIiICivCyMNtgJY0ktfUloJOEDD5bFeBfUQBERAEREAREQBERAEREAREQBERAEREB//2Q=="/>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75784" name="AutoShape 6" descr="data:image/jpeg;base64,/9j/4AAQSkZJRgABAQAAAQABAAD/2wCEAAkGBhQSERUUEhMWFRUWFxgXFxgYFxgVGBgYFRQVFRQWHxkXHCYfFxkjGRQVHy8gIygpLCwsFx4xNTAqNSYrLCkBCQoKDgwOGg8PGiwlHyQsLCwsKi4uLCwwKSwpLCksKSwpLCkpLCwpLCwsLCwsLCkpLCwpLCkpLCw1LCwsLCwpLP/AABEIAMIBAwMBIgACEQEDEQH/xAAcAAEAAgMBAQEAAAAAAAAAAAAABAUDBgcCAQj/xABCEAABAwEFBQQIBAUDAwUAAAABAAIDEQQFEiExQVFhcYEGIjKRBxNCUqGxwdEUI2LwM5Ki4fEkcoIVU7I0Q8LS4v/EABkBAQADAQEAAAAAAAAAAAAAAAABAgMEBf/EACwRAAIBAwMDAwQCAwEAAAAAAAABAgMRIRIxQSJRkWGBoRNCcdEywXLh8AT/2gAMAwEAAhEDEQA/AO4oiIAiIgCIiAIixWq1NjY57zha0EuJ0AGpQGVFol7+mWwQ+Fz5TswtLR5vofIFateHpstDx/p7OyNp0dIS888qDzCWK6kdkUG8L8ggH500cf8AucAfKtSuDW/tZb7R/Etbw0+zH3B/TQFVQu5pNXVcd7iT/ZVcki2WdjvL0xWGOojMk7t0bDTzdT5Fa1eXpltDqiGzxxD3nkyH+mg+a0qOzgaCiythVfqLsHB9y6b6V7cAR61jq6H1TajloPMFUl49rLVP/FnkcN2Ihv8AK2jfgvrrA07Fgfc59k+aupxM3CRPu3t5bYPBaHkbnn1g8pK06UW1Xb6aZRlPCx/FhMZ8jiB+C0dt1AeI1Xv8O1ugRziSoTOw3T6UrHMQHOdCT/3QA3+cEtHWi2uzWtkjcUb2vbva4OHmF+cCxfYJHRuxRucx29ri0+bSCqazTSz9JouGXf6Q7dDT871gGyVof/Vk7+pbJYPTNSgtFn5uif8A/B9P/JWUkyHg6eipOznbCz20H1BfVoq4Ojc2ldO9TDXXIHYVdqwCIiAIiIAiIgCIiAIiIAiIgCIiAIiIAoN+x4rNONaxSDzY4KcsNqszZGlrxVp1BQH5Qk7QubI5r2Bwa4gey4UOWas7NfbJanEQQKnHzAHe25kDM7VsfaZ8JtM0U0DJGske1rhk8NDjh72pyptCoT2VgfjFnmLC9uEMl31DsnDP2eKtZnOpQeOTJgGoy4tOXw+y9Nc7YQ74HzC161XDbLLngeG+8w429aaf8gFYXFeDpmux0JaRQgUOdd3JRZPdFrOOUy1baRtBHPTzCkxuB0NVVi8GYzHjo4GlHDUnSh26rMWbaUO8f2+yo6aexZVWt0WjVkaqyO0OGhDhx+4+qkMvEe0C34jzCydOSNVUizPIsJYsb7fXwtPM90fdYXPcdXU4Ny+OqlU5MOrFGWQgakBYTNuBPE5D4o2ID95+ZXui1VNcmLrPgxYHHU05fcr62EDZ9fmvbnAamijvtzdlXcldJIzblI3Tsx27Njbh/CREECr2FzJHU0LnOxYjruHJbtd/pUscmUhfCf1sqP5mVHnRcdbbXBoNKADPFkBxqDn1AVXbL/jHtF53MFG+f+UNE2tj9O2C9IpxWGVkg/Q4O+RyUpcy9Bzg+zzS4Q0uc0ZZ5NDtvVdNVTRO6CIiEhERAEREAREQBERAEREAREQBeJmktIaQDsJGKnSoqva8vdQEgV4CmfnkgOHdqbui/GTMfJglDu8aUY4uaHVA9nIjaqG2XNIwjIPFdWnFlhcK012rY+29zySWyV4FCcJLHOBeO40DPQ1pl9VrDbRLA4AFzDUVB0NSBocitDzprqyvc9WW85I/C8gDYcx5HRZIHete4kNBIqS1jW1odtBU67VIF8MkyniBPvNyP76rzZhGJD6ouIwnxADaNv8AZSVTa2eDX7dcv+oxh2Ye0kcsOnQLPf0z2RYmEghwqRsFDrw01Uy2E4zUUOVRrsCup7zfG3ukEVoQcxmCosaxqu/VwaHZ+0zv/cYHcR3T9vkrax3rHJXC6hAqQ4UoN9eo2qwtFlsdo/iQ+qd78eXUgCn9J5qCOxRAkNnlEwLHNAIwEEkEZnI6cFWzRveEtiUH7x1Gf916Eg3hajLHaLKaOEkXMd08vZPRTrD2gL3NZIxrsRAqMjmaafaiag6bLqS2tGmZ4fdePWyO0GEKJed4CAhrWAkitToMyNOiqvXz2h2FuN591gNPIbOaXEY3Le0yxxjFI8uzpl3s6Vpwy5Ksn7SnSJgaN5zP2HxVxB2KeYm+veIWhxcdHuoWtAGRoDkd/JWFmsljs/8ACi9a8e3JnnvFRQdG9Us2S5Qj/JmuQXXaLVEygLqvccTiGtphYBmdla6VVtZ+xMMWdqmxH3I/qdfg1WFtviSQULqA7G5DWnMrxZLokk0bQbzkPueinSjF128QR2P0b3O2KyMfESyOQYxHQZeyCXEkk0A2rblr/YqrbJFGWPGBjRidTC7IZtzrTbp1WwKrOuOwREUEhERAEREAREQBERAEREAREQBfCaL6iA4p6R8TraZojibgaMbARQtxCh26Uz0WvMv11AJWiVtRrkdRnkM1ufpTt0kVsjLMgYsxkQ4h7s99aEDfktPktcE38Rvqjte2tNa6D6rRbHBLE3ZnsWKCX+E/1bvdfp0/yV4gsD4pKPpmDQggjZ1HVfLRcLwMUZEjeGvlt6FR7vaRLQihoa1yOikzeHlHi3uBeSDUED5UVw+zwlnfcWVIzAFK7CclU3mPzDyCsp7BI+M4Ri0I0GmuuqEx3dskebs++mKMtkbwOf2+KgxhzHHVrgDvaRl5o174nZFzHdQfLarCz31iqJmiQUPCmW7RCvS32McN/wAgGF4bI06hwrX79QVCtVisj3NfHC6OQOB7rgGVB93MEcg1Wn4CCX+FJgd7rv7/AEJUWa55IyC5tWgjvDMajXaOqGilUisO6I8lig9aDaGOfQAUDqN35gUJ139FNdfmFuGCNsTeAHyAp814msD5ZDgbUZCvs6DapH/SYos55Kn3W/up+CDVUeOCtkc+QiuJ7jXeTqp0FwOpilcI28SCfsPNfZ74DQBCwMFNdDqdgyPWqg/mTO9p586fQBCnSn3ZPfa4Yaeqbjd7zhUanSufkolqvSWXIk5+y3KvlmeqlC5wyhnfhG4Z16/2XsXsxndgjArlidrnlzPU9EJd+Xb0O6XD/wCmiHd7sbG904h3Wga78lYKLd9jjjaPVtDQeBBPOuZ6qUsj0UEREJCIiAIiIAiIgCIiAIiIAiIgCIiA5d6TnR2eWKkQLZA/GCDSoLKEVy9o/wBlo81ghmBELi15B7jtNN5OXmV0H0oxRtMRmc54cXADKseQNRSlAafDaue2q5gWl0Lw9u4kA8uJ4ZFaLY4qt9T5MMkM0Die83PUZtP0PIrLHeL5ZG4yMq6AD2Tt1SC+JYu6/vDa19a+Zz86r7+JidI0xxlh255aH2f8KTHHD9iLeTKP1Jy28SVOmtZayrS5pGHPStaab1DvOuMVpps3VNFax24MizY1wo2oyrQ0Qlbsix39iGGZgkG+gB+3lReo7BFKT6l2E0OTjvGwar7+Ds838N3q3e6dPI/Q9FEtF2SRE4hlQ0Iz2eYQl6ucox2u65I/E003jMeY06rHFK4loLiQCKAkkDNSbJfkrNuIbnZ/HVZJ7dHI5uGLC8kVINBruAofghS0eGR7bKWyuLSQcswSNg3LzZbukl8LSR7xyHmdVKFrjZI7HHjNcjXgPZOS82u/pH5N7g3DXz+1EFo7tkh93xQ09c7EaeFpodSdNSM94Xie/wAgYYWiNvIV8tB8Vgs11PkI2ZDN2u+tNTrr8VLLLPBr+a8dQPoPiUL54wiFFYJZnVzOnecctBt29FaXfdkLJY2Ofjkc9jQBoC5wANBuJ2noq613nJI6jRTYA3U8yMyrHs7cTxPE54GUjSGbXEOBw8K0QRSv0q/qd0sUDmNo95kO+gb8B9VIWGyOJYMTMBp4QQacKjJZlkeiEREAREQBERAEREAREQBERAEREAREQGg+lGyYo4zM9oj9ZRlBRzXFrtSa1FAdw0XM5rpliOOM4hsczWnLd5hdT9J1jMsADg1rQ9pElQTizAbQ0oDXeVyuSGaz8WV4lh5jZ1otFscdZdV2vcyQX22RobaGB2Q7wFCMhXLZ0pyXl1nia9hikxVPhINR1p86LIy1QTgesb6t9PEMh5/fzWKS6HRPa6oc3EMxlt3faqkyld+pgvR1XDIjKmfPXlmrKCCN0QxuLatbnkBspnzVfexBcORH1+qmwWB0kPdOrW5EimVDz80Iju7Ea1XA9oq2kjf06+W3pVY7Beb4iaZ5GocNw36jReWSzWc0zbwObT9DzCmx3jHMfzm4TQ5tHDOpzd9EIVr4wz7+Is83jb6p28aedKeYWGe6TE5rg9rmkimYBOe7b0qvU9wGmKFwkbzFfPQ/BQIIi2VocCDiGRFDqhMr/cvcmsuwyyOOJrQDnU97ID2dR1os/r7PB4B6x+/WnXQdFWWiIulcGgk10Gan2e4aDFM4MG6o+eg6VQRv9q9yPbLwkmIbyIa0bwOpWez3DQYpnBjd1RXz0HxXqa9WRGkDeZIyOWX6j1NOCjRWaa0GpqR7xyaOX9kGL92SZL1bFUQtHFxH11I5qd2R9Y+2wzSucGNcSXU07rqYQRQ500ChCOGAnGMb9aZEeWzqr7sFeL5rwjrhDGhxodPDQZ7XZ5aKGXj/ACSk/Y7HDKHNDm5g6ZU+a9oizO8IiIAiIgCIiAIiIAiIgCIvMkgaCXEADMkmgA312ID0i02/PSnZIKiMmd42R0wV4yHL+XEtGvLt7b7ZURn1EZ/7fdy4yHvH/jTks3USwsm0aEmrvC9Tqt9dq7NZB+fM1rtjB3nn/g2p66LQL39L0shLLFDh/W8Yncwxvdb1J5LVbP2eFayOLyczqATxOp+CtIoWtFGgAbgKKOuXoWvShtl/BX2iz2q01daJy4nQOOKmewDusH+3yUL8VPB3X1LeOYpuDiDTl8FdWyymSNzQQDs5ggjTkqf/AKjLF3Jm4gfeFcuejv3mt4R0qx5//plqnqePwfWWWCcfln1b8+6dtCQctuY2eSiSWB8T24xliFCMxrv2clJF1RytJgfmCatOVDWvMZniOKx+tmDmskLqAjI+13gAK+0K89CrnNJcte6PN7jNvX6LPFj9VVtcmihbWooeHBYL2jAII21+nkpVkvB0cQpsbXMd050pzQhbsx2e/wA0wzNEjelfLQ/Bexd0cpJgNMjUOOWY2DxfCnFe/wATBP4x6t+/SvXQ9VFnut8Tu6cWRILfEMtaDMcxkhOfyjA5ksDvaZxGh+hWc3s+VzGuw0qNBn57OlF7st/uAwygSN27/sUkMBewxYgSdKd0eeYPKoQr/i/Yxi9XxOeG4aVOoz89T1qvEdnltBrmf1HJo5fYLNA+APeZA4uBNBSrdeGvVLVfb392IYRoKZuPlp0QnFup+xmNnigP5vfdsAoRl+nZ1qFilvaSVwbGC0bm5mnE7vJILoBJdK4NAzIrR3M10+KyvvdkfdgaP9xH7J6oW/OF8mOzXUxoxTPA/SDnyO2vALPHf2A/kNa0Nz7zah2emEb/AN0UeG6pJTjlcWje7WnI+Ec1LifAA5rGhwFKuOm2mZzPRQ1ctBuLTSt/Zulx+l5lGstUPq9gfF3mZfo8TRyxLfbsviG0NxwSskbtwmtOBGrTwK4ybCx7AHNBy5EdRmoJuV8bg+zyuY4aUcWuHJzVzPXF918nqR+nNZw/g/QCLj11elK12YhtqjEzd57j/wCZowu8uq324vSBY7VQNlwPPsSdx1dwNcLuhKmNSLwJUZRzx3RsiIi0MQiIgCIiAIiICDftsMVmmkaQHMje5uIVGINOEEVFamgXBbff89sP+omc81yYThZ0YKNr8ea/Q5FVofa/0Wxz1ks1I5NS3Rjv/qfgs5p3uvBrTkrOLxfnscss5DXA4A6mwiv7K2WGTE0GhHAqgtAmsrzHaIyHDfrwz9oK8scuJgIIPFtacs86q0ZRexm6dSD6srhmZERWIMFu/hvpl3T8lSwX4S3DK0SN3nXrv56qXfV0PlzZIRT2D4D9jzr0WuSF0bsMjS08fnxCsmc9aMnmJdNueoMlneDnWgJBBoMgTnXnRfJ70koI3gVGZq3vZCo1yBpt4qDdLXmRxjrkQSQQBTCMjXLOlFsTgJGUmDS6hzbXKopqdNeIVzBJvbBrDrS5+TjWmny2K8sFpYyLvAOoDUZEjPMZ5bR5qvtF1uYThBdXSniA3U2niP8AHyxOiDsMhcBTCCD3c/FWmevTIKFgu49bt2Jz7pjmGKB1Dtaf3VvxCi2eaWzuIIoKE0ObTQagj6LLaLkc3vwuxDUUPe6Ea9Est7VJE7S8UOuygz7uhPHVSZPDzh/Bm/EQWjxj1b9+leuh6qO+6nRSNJILa5HbofZ18qrNLcrJBigeD+kn4V1HVQbPZ3MlaHgg8d1DpvHJBK/3L3JFnugyuc4uAbV24nInZs6rO+8IoQWwtDne9/8ArbyGSro7G+R7gwbTU6DXaVZssEUFDKcTtg+zdvMoI3thW9SN+FltDquNG1NCcgM9g2/vNSaw2fId+TPjTI9G/NRn2uSVxbEC0bQDlrqToOlOqzNu6KEYpnVOwD6DU8zkhK7ryzBHDLaP0srxDeg2qdFdkVCxpLnAgl1dDnSuzfkon4qafusqG78hluLgPgB5q1u2wCJpGKpJz503bFDL04pvb3M8TKAAmvH/AAvaIsztPjmAihAI3HMKrtfZ6N3h7h82+RVqsFrtrYxV5puG08htVZRi11GkJzi+kwXb2it9hpgkL4x7LqyMpyPeYORAXS+wvbj/AKgHgwmN0YbiIcHMOLFSmh9k5U6rldjstpvB/q4WEM27qb3Hby0XWexnYpthaTjLpHgY8yG5aZbaVOZ37FlC9+nY3qtaepLV6f2bMiItzkCIiAIiIAiIgKy/ezsNrjwTMB3O0c3iCuSdo+w1pu9xkiJki94CtBue36/FduXxzQRQ5gqkoKRpCo4Y47HB7vvpsmR7r92w8j9NeasVs/a/0WRzVkstI5NSz2HcvdPwXPBbJrK8xWhjsss/EOp8QVdbjiXk0dOM80/H6LxYrTZGSNwvaHDj8wdhX2C0NeMTSCOHy4Hgsi1OfY1e2dn5IjjgJcB7PtDl7371WS7u0I0kFDpX7gZ1WyKDeFzslzPdf7w16+8FKdijimfY7T3cQcA3YahoPU6+exV5hs8r6esAfwFK8KmgP7zVReF2vhzcKt2Ob4c9/un95qAx1XDnop1BrBsb7PNZjVpq3bTNvUbOfxWVlsjnP5tIzSgI21FPEdnCnVRbDfT48j3m7jqOR+6kuskdoNYu4dtcq/8AEfPIc1c4otP+PgxWi6ZYTijJI3t1pxG7zXmK8nyvaHmoFcgAM6HPmvTLRNZiA4VbsBzaeR2fvJY7dejXODmRhrhqTtyoRQZHnqhCSvZY9D5HecrasYdpAFKkZ7FJs9zH+JO6m0iufV2xYbFezY2n8sY/errz2jkFkZY5bQcTzhbsy+TfqfigjZ+p9depH5cAqNhw58aAa8yKr0y6cjJO+m3M16E7eQ80/HsgBaxoLtrgag8zr0GXFVVptbnmrzX5DkNiBtc5ZYWi+zhwxgNA2jLyHs/NSrgtLcJaXDHiJoTmagZ566KkslkfMaRjLa4+Efc8B8Fsd3XMyLPxP9469B7IVGzoownfVInosNqtbY21eaDZvPADaqmMz21/q4WGhyoNv+4j5DLespTUccndCk5Z2XczW+/Q3uxd92ldWg9PEeSuey3o5mtbhNaSWsO/xOG4DYPhz0W3dkfRpFZgHzgSSbtWt+/y5rdwFVQcsy8F3UUMU/PP+iHdl0xWdgZEwNaN2p4k7VMRFqc4REQBERAEREAREQBERAFVX/2agtjMMzKnY4ZObyP0VqiEp22OG9ouxFpu9xkjJfF74Fctgc398FHu6+2yUa7uv+B5H6H4rvD2AgggEHIg5grnva/0VMlrJZKMfqYz4XctxWOlxzHwdCqRqYqb9/2a2ioW26azPMU7HZZUPiHInxDgfNXNntLXtxMII/eRGwq8ZqRnOlKH47mQiuqory7Ltd3oe473fZPL3flyV8iuZGiyOdG7DK0tP7z4jisrH6EHkQtvtVjZI3C9ocPlxB2LWrw7Ovi70RL27vaHT2unkrJnPOgnmOCbZL+ywzDG07aZ9RoVEvVkIzicTXUUyHU59M1WxWgHgVkcrXwc8dSkoyXJbXc+BjcTiXPGwjbwGh5k+Sw2++HyVA7rdw1PM7eSgE0WaxXe+fwijNrzp094/uqN2IgpzwtjAX5gAVJyAGZPRW9g7Ok96bT3Af8AyI+Q81aXfdTIR3RVx1cdT9hwCz2m1NjbieaD58ANpVGzsp0VHbLPccYAAaAANAMgqy8L9azuso52n6Qemp4DzUV1rmtT/VwtNDlQamu8jTkPiui9kPRcyKklp7z9jNg5/YeexYanPEfJ3KnGnmpv2/ZqXZnsFPbnesmJbHtcdSNwH0HwXXbl7Pw2VmCFgG87TzP0VgxgAAAAAyAGQA3L0rxgomU6jnvt2CIiuZhERAEREAREQBERAEREAREQBERAEREBUdoey0FsZhlbn7Lxk4ddo4LkHaLsVabvfjZV0ex7RXLc4fvhvXdl5kjDgQ4Ag5EEVB6KkoKX5NadVwxx2OC3ffjX0a+jXf0nkdh4H4q0Wwdr/RU19ZLJRrtTGdDy3clz1tvmszjHKw1GWF1QR12jh8lTW44n5NPpRqZp+DYkUexWjExhOrgDlkM9yp7/AL5kjOBjS0e/tPLdz+Su5pK5lClKctKJt53FHNU+F/vD6jb81rk92zRuDC0ur4S0VB/fGi83VNKJKxuoXHPEe6eddfmt3HFRCeotWo/Tdm7lHd/Zz2pu8fcHhHM+1y05q8ApkF4tFoaxuJ5AH7yG88FRWi85J3YIWkA7vEeZHhHAeexTKaiVp0nLbYnXjfjY6tZRzv6RzO08B8F77PdjrRb34nVDNrnZADcBs5DP5raux/osphktXMM0893z5LpUEDWNDWANaNABQBU0ueZeDV1I08U9+/6Krs92VhsbAI297a8jM7+Q/ZqrlEWxzN3CIiAIiIAiIgCIiAIiIAiIgCIiAIiIAiIgCIiAIiIAqftB2VgtjaSMGIeF9BUbq+8OBVwiBOxyi+ez0lmNHtqw5Bw8J3D9J4FaR2gnPrA1wIaB3SRka0rntHPNfouaFr2lrgHNORBFQei0ntF2ByLoAHDUxuzpTa0nXkc+OxQ1dFoy0u9jlVhul0lPYZvpm7kPrpzVlbr4bF3WnG4ZUJ05n6a8l9v50oLY2VBcXBwAo7KmVfZ1zWw9j/Rc59JLT3W6hu09D8z0G1Y5vpj5OhaWtU9uEv8Avk1m5OzVpt8gNDTa45NAO7YB8+K6/wBmOxUNjaMIDpNriNvDdz1+SurHYmRMDI2hrRsHz4niVnWkYKOeTKpVc8bLsERFcyCIiAIiIAiIgCIiAIiIAiIgCIiAIiIAiIgCIiAIiIAiIgCIiAIiICivCyMNtgJY0ktfUloJOEDD5bFeBfUQBERAEREAREQBERAEREAREQBERAEREB//2Q=="/>
          <p:cNvSpPr>
            <a:spLocks noChangeAspect="1" noChangeArrowheads="1"/>
          </p:cNvSpPr>
          <p:nvPr/>
        </p:nvSpPr>
        <p:spPr bwMode="auto">
          <a:xfrm>
            <a:off x="765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75785" name="AutoShape 9" descr="data:image/jpeg;base64,/9j/4AAQSkZJRgABAQAAAQABAAD/2wCEAAkGBhQSERUUEhMWFRUWFxgXFxgYFxgVGBgYFRQVFRQWHxkXHCYfFxkjGRQVHy8gIygpLCwsFx4xNTAqNSYrLCkBCQoKDgwOGg8PGiwlHyQsLCwsKi4uLCwwKSwpLCksKSwpLCkpLCwpLCwsLCwsLCkpLCwpLCkpLCw1LCwsLCwpLP/AABEIAMIBAwMBIgACEQEDEQH/xAAcAAEAAgMBAQEAAAAAAAAAAAAABAUDBgcCAQj/xABCEAABAwEFBQQIBAUDAwUAAAABAAIDEQQFEiExQVFhcYEGIjKRBxNCUqGxwdEUI2LwM5Ki4fEkcoIVU7I0Q8LS4v/EABkBAQADAQEAAAAAAAAAAAAAAAABAgMEBf/EACwRAAIBAwMDAwQCAwEAAAAAAAABAgMRIRIxQSJRkWGBoRNCcdEywXLh8AT/2gAMAwEAAhEDEQA/AO4oiIAiIgCIiAIixWq1NjY57zha0EuJ0AGpQGVFol7+mWwQ+Fz5TswtLR5vofIFateHpstDx/p7OyNp0dIS888qDzCWK6kdkUG8L8ggH500cf8AucAfKtSuDW/tZb7R/Etbw0+zH3B/TQFVQu5pNXVcd7iT/ZVcki2WdjvL0xWGOojMk7t0bDTzdT5Fa1eXpltDqiGzxxD3nkyH+mg+a0qOzgaCiythVfqLsHB9y6b6V7cAR61jq6H1TajloPMFUl49rLVP/FnkcN2Ihv8AK2jfgvrrA07Fgfc59k+aupxM3CRPu3t5bYPBaHkbnn1g8pK06UW1Xb6aZRlPCx/FhMZ8jiB+C0dt1AeI1Xv8O1ugRziSoTOw3T6UrHMQHOdCT/3QA3+cEtHWi2uzWtkjcUb2vbva4OHmF+cCxfYJHRuxRucx29ri0+bSCqazTSz9JouGXf6Q7dDT871gGyVof/Vk7+pbJYPTNSgtFn5uif8A/B9P/JWUkyHg6eipOznbCz20H1BfVoq4Ojc2ldO9TDXXIHYVdqwCIiAIiIAiIgCIiAIiIAiIgCIiAIiIAoN+x4rNONaxSDzY4KcsNqszZGlrxVp1BQH5Qk7QubI5r2Bwa4gey4UOWas7NfbJanEQQKnHzAHe25kDM7VsfaZ8JtM0U0DJGske1rhk8NDjh72pyptCoT2VgfjFnmLC9uEMl31DsnDP2eKtZnOpQeOTJgGoy4tOXw+y9Nc7YQ74HzC161XDbLLngeG+8w429aaf8gFYXFeDpmux0JaRQgUOdd3JRZPdFrOOUy1baRtBHPTzCkxuB0NVVi8GYzHjo4GlHDUnSh26rMWbaUO8f2+yo6aexZVWt0WjVkaqyO0OGhDhx+4+qkMvEe0C34jzCydOSNVUizPIsJYsb7fXwtPM90fdYXPcdXU4Ny+OqlU5MOrFGWQgakBYTNuBPE5D4o2ID95+ZXui1VNcmLrPgxYHHU05fcr62EDZ9fmvbnAamijvtzdlXcldJIzblI3Tsx27Njbh/CREECr2FzJHU0LnOxYjruHJbtd/pUscmUhfCf1sqP5mVHnRcdbbXBoNKADPFkBxqDn1AVXbL/jHtF53MFG+f+UNE2tj9O2C9IpxWGVkg/Q4O+RyUpcy9Bzg+zzS4Q0uc0ZZ5NDtvVdNVTRO6CIiEhERAEREAREQBERAEREAREQBeJmktIaQDsJGKnSoqva8vdQEgV4CmfnkgOHdqbui/GTMfJglDu8aUY4uaHVA9nIjaqG2XNIwjIPFdWnFlhcK012rY+29zySWyV4FCcJLHOBeO40DPQ1pl9VrDbRLA4AFzDUVB0NSBocitDzprqyvc9WW85I/C8gDYcx5HRZIHete4kNBIqS1jW1odtBU67VIF8MkyniBPvNyP76rzZhGJD6ouIwnxADaNv8AZSVTa2eDX7dcv+oxh2Ye0kcsOnQLPf0z2RYmEghwqRsFDrw01Uy2E4zUUOVRrsCup7zfG3ukEVoQcxmCosaxqu/VwaHZ+0zv/cYHcR3T9vkrax3rHJXC6hAqQ4UoN9eo2qwtFlsdo/iQ+qd78eXUgCn9J5qCOxRAkNnlEwLHNAIwEEkEZnI6cFWzRveEtiUH7x1Gf916Eg3hajLHaLKaOEkXMd08vZPRTrD2gL3NZIxrsRAqMjmaafaiag6bLqS2tGmZ4fdePWyO0GEKJed4CAhrWAkitToMyNOiqvXz2h2FuN591gNPIbOaXEY3Le0yxxjFI8uzpl3s6Vpwy5Ksn7SnSJgaN5zP2HxVxB2KeYm+veIWhxcdHuoWtAGRoDkd/JWFmsljs/8ACi9a8e3JnnvFRQdG9Us2S5Qj/JmuQXXaLVEygLqvccTiGtphYBmdla6VVtZ+xMMWdqmxH3I/qdfg1WFtviSQULqA7G5DWnMrxZLokk0bQbzkPueinSjF128QR2P0b3O2KyMfESyOQYxHQZeyCXEkk0A2rblr/YqrbJFGWPGBjRidTC7IZtzrTbp1WwKrOuOwREUEhERAEREAREQBERAEREAREQBfCaL6iA4p6R8TraZojibgaMbARQtxCh26Uz0WvMv11AJWiVtRrkdRnkM1ufpTt0kVsjLMgYsxkQ4h7s99aEDfktPktcE38Rvqjte2tNa6D6rRbHBLE3ZnsWKCX+E/1bvdfp0/yV4gsD4pKPpmDQggjZ1HVfLRcLwMUZEjeGvlt6FR7vaRLQihoa1yOikzeHlHi3uBeSDUED5UVw+zwlnfcWVIzAFK7CclU3mPzDyCsp7BI+M4Ri0I0GmuuqEx3dskebs++mKMtkbwOf2+KgxhzHHVrgDvaRl5o174nZFzHdQfLarCz31iqJmiQUPCmW7RCvS32McN/wAgGF4bI06hwrX79QVCtVisj3NfHC6OQOB7rgGVB93MEcg1Wn4CCX+FJgd7rv7/AEJUWa55IyC5tWgjvDMajXaOqGilUisO6I8lig9aDaGOfQAUDqN35gUJ139FNdfmFuGCNsTeAHyAp814msD5ZDgbUZCvs6DapH/SYos55Kn3W/up+CDVUeOCtkc+QiuJ7jXeTqp0FwOpilcI28SCfsPNfZ74DQBCwMFNdDqdgyPWqg/mTO9p586fQBCnSn3ZPfa4Yaeqbjd7zhUanSufkolqvSWXIk5+y3KvlmeqlC5wyhnfhG4Z16/2XsXsxndgjArlidrnlzPU9EJd+Xb0O6XD/wCmiHd7sbG904h3Wga78lYKLd9jjjaPVtDQeBBPOuZ6qUsj0UEREJCIiAIiIAiIgCIiAIiIAiIgCIiA5d6TnR2eWKkQLZA/GCDSoLKEVy9o/wBlo81ghmBELi15B7jtNN5OXmV0H0oxRtMRmc54cXADKseQNRSlAafDaue2q5gWl0Lw9u4kA8uJ4ZFaLY4qt9T5MMkM0Die83PUZtP0PIrLHeL5ZG4yMq6AD2Tt1SC+JYu6/vDa19a+Zz86r7+JidI0xxlh255aH2f8KTHHD9iLeTKP1Jy28SVOmtZayrS5pGHPStaab1DvOuMVpps3VNFax24MizY1wo2oyrQ0Qlbsix39iGGZgkG+gB+3lReo7BFKT6l2E0OTjvGwar7+Ds838N3q3e6dPI/Q9FEtF2SRE4hlQ0Iz2eYQl6ucox2u65I/E003jMeY06rHFK4loLiQCKAkkDNSbJfkrNuIbnZ/HVZJ7dHI5uGLC8kVINBruAofghS0eGR7bKWyuLSQcswSNg3LzZbukl8LSR7xyHmdVKFrjZI7HHjNcjXgPZOS82u/pH5N7g3DXz+1EFo7tkh93xQ09c7EaeFpodSdNSM94Xie/wAgYYWiNvIV8tB8Vgs11PkI2ZDN2u+tNTrr8VLLLPBr+a8dQPoPiUL54wiFFYJZnVzOnecctBt29FaXfdkLJY2Ofjkc9jQBoC5wANBuJ2noq613nJI6jRTYA3U8yMyrHs7cTxPE54GUjSGbXEOBw8K0QRSv0q/qd0sUDmNo95kO+gb8B9VIWGyOJYMTMBp4QQacKjJZlkeiEREAREQBERAEREAREQBERAEREAREQGg+lGyYo4zM9oj9ZRlBRzXFrtSa1FAdw0XM5rpliOOM4hsczWnLd5hdT9J1jMsADg1rQ9pElQTizAbQ0oDXeVyuSGaz8WV4lh5jZ1otFscdZdV2vcyQX22RobaGB2Q7wFCMhXLZ0pyXl1nia9hikxVPhINR1p86LIy1QTgesb6t9PEMh5/fzWKS6HRPa6oc3EMxlt3faqkyld+pgvR1XDIjKmfPXlmrKCCN0QxuLatbnkBspnzVfexBcORH1+qmwWB0kPdOrW5EimVDz80Iju7Ea1XA9oq2kjf06+W3pVY7Beb4iaZ5GocNw36jReWSzWc0zbwObT9DzCmx3jHMfzm4TQ5tHDOpzd9EIVr4wz7+Is83jb6p28aedKeYWGe6TE5rg9rmkimYBOe7b0qvU9wGmKFwkbzFfPQ/BQIIi2VocCDiGRFDqhMr/cvcmsuwyyOOJrQDnU97ID2dR1os/r7PB4B6x+/WnXQdFWWiIulcGgk10Gan2e4aDFM4MG6o+eg6VQRv9q9yPbLwkmIbyIa0bwOpWez3DQYpnBjd1RXz0HxXqa9WRGkDeZIyOWX6j1NOCjRWaa0GpqR7xyaOX9kGL92SZL1bFUQtHFxH11I5qd2R9Y+2wzSucGNcSXU07rqYQRQ500ChCOGAnGMb9aZEeWzqr7sFeL5rwjrhDGhxodPDQZ7XZ5aKGXj/ACSk/Y7HDKHNDm5g6ZU+a9oizO8IiIAiIgCIiAIiIAiIgCIvMkgaCXEADMkmgA312ID0i02/PSnZIKiMmd42R0wV4yHL+XEtGvLt7b7ZURn1EZ/7fdy4yHvH/jTks3USwsm0aEmrvC9Tqt9dq7NZB+fM1rtjB3nn/g2p66LQL39L0shLLFDh/W8Yncwxvdb1J5LVbP2eFayOLyczqATxOp+CtIoWtFGgAbgKKOuXoWvShtl/BX2iz2q01daJy4nQOOKmewDusH+3yUL8VPB3X1LeOYpuDiDTl8FdWyymSNzQQDs5ggjTkqf/AKjLF3Jm4gfeFcuejv3mt4R0qx5//plqnqePwfWWWCcfln1b8+6dtCQctuY2eSiSWB8T24xliFCMxrv2clJF1RytJgfmCatOVDWvMZniOKx+tmDmskLqAjI+13gAK+0K89CrnNJcte6PN7jNvX6LPFj9VVtcmihbWooeHBYL2jAII21+nkpVkvB0cQpsbXMd050pzQhbsx2e/wA0wzNEjelfLQ/Bexd0cpJgNMjUOOWY2DxfCnFe/wATBP4x6t+/SvXQ9VFnut8Tu6cWRILfEMtaDMcxkhOfyjA5ksDvaZxGh+hWc3s+VzGuw0qNBn57OlF7st/uAwygSN27/sUkMBewxYgSdKd0eeYPKoQr/i/Yxi9XxOeG4aVOoz89T1qvEdnltBrmf1HJo5fYLNA+APeZA4uBNBSrdeGvVLVfb392IYRoKZuPlp0QnFup+xmNnigP5vfdsAoRl+nZ1qFilvaSVwbGC0bm5mnE7vJILoBJdK4NAzIrR3M10+KyvvdkfdgaP9xH7J6oW/OF8mOzXUxoxTPA/SDnyO2vALPHf2A/kNa0Nz7zah2emEb/AN0UeG6pJTjlcWje7WnI+Ec1LifAA5rGhwFKuOm2mZzPRQ1ctBuLTSt/Zulx+l5lGstUPq9gfF3mZfo8TRyxLfbsviG0NxwSskbtwmtOBGrTwK4ybCx7AHNBy5EdRmoJuV8bg+zyuY4aUcWuHJzVzPXF918nqR+nNZw/g/QCLj11elK12YhtqjEzd57j/wCZowu8uq324vSBY7VQNlwPPsSdx1dwNcLuhKmNSLwJUZRzx3RsiIi0MQiIgCIiAIiICDftsMVmmkaQHMje5uIVGINOEEVFamgXBbff89sP+omc81yYThZ0YKNr8ea/Q5FVofa/0Wxz1ks1I5NS3Rjv/qfgs5p3uvBrTkrOLxfnscss5DXA4A6mwiv7K2WGTE0GhHAqgtAmsrzHaIyHDfrwz9oK8scuJgIIPFtacs86q0ZRexm6dSD6srhmZERWIMFu/hvpl3T8lSwX4S3DK0SN3nXrv56qXfV0PlzZIRT2D4D9jzr0WuSF0bsMjS08fnxCsmc9aMnmJdNueoMlneDnWgJBBoMgTnXnRfJ70koI3gVGZq3vZCo1yBpt4qDdLXmRxjrkQSQQBTCMjXLOlFsTgJGUmDS6hzbXKopqdNeIVzBJvbBrDrS5+TjWmny2K8sFpYyLvAOoDUZEjPMZ5bR5qvtF1uYThBdXSniA3U2niP8AHyxOiDsMhcBTCCD3c/FWmevTIKFgu49bt2Jz7pjmGKB1Dtaf3VvxCi2eaWzuIIoKE0ObTQagj6LLaLkc3vwuxDUUPe6Ea9Est7VJE7S8UOuygz7uhPHVSZPDzh/Bm/EQWjxj1b9+leuh6qO+6nRSNJILa5HbofZ18qrNLcrJBigeD+kn4V1HVQbPZ3MlaHgg8d1DpvHJBK/3L3JFnugyuc4uAbV24nInZs6rO+8IoQWwtDne9/8ArbyGSro7G+R7gwbTU6DXaVZssEUFDKcTtg+zdvMoI3thW9SN+FltDquNG1NCcgM9g2/vNSaw2fId+TPjTI9G/NRn2uSVxbEC0bQDlrqToOlOqzNu6KEYpnVOwD6DU8zkhK7ryzBHDLaP0srxDeg2qdFdkVCxpLnAgl1dDnSuzfkon4qafusqG78hluLgPgB5q1u2wCJpGKpJz503bFDL04pvb3M8TKAAmvH/AAvaIsztPjmAihAI3HMKrtfZ6N3h7h82+RVqsFrtrYxV5puG08htVZRi11GkJzi+kwXb2it9hpgkL4x7LqyMpyPeYORAXS+wvbj/AKgHgwmN0YbiIcHMOLFSmh9k5U6rldjstpvB/q4WEM27qb3Hby0XWexnYpthaTjLpHgY8yG5aZbaVOZ37FlC9+nY3qtaepLV6f2bMiItzkCIiAIiIAiIgKy/ezsNrjwTMB3O0c3iCuSdo+w1pu9xkiJki94CtBue36/FduXxzQRQ5gqkoKRpCo4Y47HB7vvpsmR7r92w8j9NeasVs/a/0WRzVkstI5NSz2HcvdPwXPBbJrK8xWhjsss/EOp8QVdbjiXk0dOM80/H6LxYrTZGSNwvaHDj8wdhX2C0NeMTSCOHy4Hgsi1OfY1e2dn5IjjgJcB7PtDl7371WS7u0I0kFDpX7gZ1WyKDeFzslzPdf7w16+8FKdijimfY7T3cQcA3YahoPU6+exV5hs8r6esAfwFK8KmgP7zVReF2vhzcKt2Ob4c9/un95qAx1XDnop1BrBsb7PNZjVpq3bTNvUbOfxWVlsjnP5tIzSgI21FPEdnCnVRbDfT48j3m7jqOR+6kuskdoNYu4dtcq/8AEfPIc1c4otP+PgxWi6ZYTijJI3t1pxG7zXmK8nyvaHmoFcgAM6HPmvTLRNZiA4VbsBzaeR2fvJY7dejXODmRhrhqTtyoRQZHnqhCSvZY9D5HecrasYdpAFKkZ7FJs9zH+JO6m0iufV2xYbFezY2n8sY/errz2jkFkZY5bQcTzhbsy+TfqfigjZ+p9depH5cAqNhw58aAa8yKr0y6cjJO+m3M16E7eQ80/HsgBaxoLtrgag8zr0GXFVVptbnmrzX5DkNiBtc5ZYWi+zhwxgNA2jLyHs/NSrgtLcJaXDHiJoTmagZ566KkslkfMaRjLa4+Efc8B8Fsd3XMyLPxP9469B7IVGzoownfVInosNqtbY21eaDZvPADaqmMz21/q4WGhyoNv+4j5DLespTUccndCk5Z2XczW+/Q3uxd92ldWg9PEeSuey3o5mtbhNaSWsO/xOG4DYPhz0W3dkfRpFZgHzgSSbtWt+/y5rdwFVQcsy8F3UUMU/PP+iHdl0xWdgZEwNaN2p4k7VMRFqc4REQBERAEREAREQBERAFVX/2agtjMMzKnY4ZObyP0VqiEp22OG9ouxFpu9xkjJfF74Fctgc398FHu6+2yUa7uv+B5H6H4rvD2AgggEHIg5grnva/0VMlrJZKMfqYz4XctxWOlxzHwdCqRqYqb9/2a2ioW26azPMU7HZZUPiHInxDgfNXNntLXtxMII/eRGwq8ZqRnOlKH47mQiuqory7Ltd3oe473fZPL3flyV8iuZGiyOdG7DK0tP7z4jisrH6EHkQtvtVjZI3C9ocPlxB2LWrw7Ovi70RL27vaHT2unkrJnPOgnmOCbZL+ywzDG07aZ9RoVEvVkIzicTXUUyHU59M1WxWgHgVkcrXwc8dSkoyXJbXc+BjcTiXPGwjbwGh5k+Sw2++HyVA7rdw1PM7eSgE0WaxXe+fwijNrzp094/uqN2IgpzwtjAX5gAVJyAGZPRW9g7Ok96bT3Af8AyI+Q81aXfdTIR3RVx1cdT9hwCz2m1NjbieaD58ANpVGzsp0VHbLPccYAAaAANAMgqy8L9azuso52n6Qemp4DzUV1rmtT/VwtNDlQamu8jTkPiui9kPRcyKklp7z9jNg5/YeexYanPEfJ3KnGnmpv2/ZqXZnsFPbnesmJbHtcdSNwH0HwXXbl7Pw2VmCFgG87TzP0VgxgAAAAAyAGQA3L0rxgomU6jnvt2CIiuZhERAEREAREQBERAEREAREQBERAEREBUdoey0FsZhlbn7Lxk4ddo4LkHaLsVabvfjZV0ex7RXLc4fvhvXdl5kjDgQ4Ag5EEVB6KkoKX5NadVwxx2OC3ffjX0a+jXf0nkdh4H4q0Wwdr/RU19ZLJRrtTGdDy3clz1tvmszjHKw1GWF1QR12jh8lTW44n5NPpRqZp+DYkUexWjExhOrgDlkM9yp7/AL5kjOBjS0e/tPLdz+Su5pK5lClKctKJt53FHNU+F/vD6jb81rk92zRuDC0ur4S0VB/fGi83VNKJKxuoXHPEe6eddfmt3HFRCeotWo/Tdm7lHd/Zz2pu8fcHhHM+1y05q8ApkF4tFoaxuJ5AH7yG88FRWi85J3YIWkA7vEeZHhHAeexTKaiVp0nLbYnXjfjY6tZRzv6RzO08B8F77PdjrRb34nVDNrnZADcBs5DP5raux/osphktXMM0893z5LpUEDWNDWANaNABQBU0ueZeDV1I08U9+/6Krs92VhsbAI297a8jM7+Q/ZqrlEWxzN3CIiAIiIAiIgCIiAIiIAiIgCIiAIiIAiIgCIiAIiIAqftB2VgtjaSMGIeF9BUbq+8OBVwiBOxyi+ez0lmNHtqw5Bw8J3D9J4FaR2gnPrA1wIaB3SRka0rntHPNfouaFr2lrgHNORBFQei0ntF2ByLoAHDUxuzpTa0nXkc+OxQ1dFoy0u9jlVhul0lPYZvpm7kPrpzVlbr4bF3WnG4ZUJ05n6a8l9v50oLY2VBcXBwAo7KmVfZ1zWw9j/Rc59JLT3W6hu09D8z0G1Y5vpj5OhaWtU9uEv8Avk1m5OzVpt8gNDTa45NAO7YB8+K6/wBmOxUNjaMIDpNriNvDdz1+SurHYmRMDI2hrRsHz4niVnWkYKOeTKpVc8bLsERFcyCIiAIiIAiIgCIiAIiIAiIgCIiAIiIAiIgCIiAIiIAiIgCIiAIiICivCyMNtgJY0ktfUloJOEDD5bFeBfUQBERAEREAREQBERAEREAREQBERAEREB//2Q=="/>
          <p:cNvSpPr>
            <a:spLocks noChangeAspect="1" noChangeArrowheads="1"/>
          </p:cNvSpPr>
          <p:nvPr/>
        </p:nvSpPr>
        <p:spPr bwMode="auto">
          <a:xfrm>
            <a:off x="91757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 name="Title 3"/>
          <p:cNvSpPr>
            <a:spLocks noGrp="1"/>
          </p:cNvSpPr>
          <p:nvPr>
            <p:ph type="title"/>
          </p:nvPr>
        </p:nvSpPr>
        <p:spPr/>
        <p:txBody>
          <a:bodyPr>
            <a:noAutofit/>
          </a:bodyPr>
          <a:lstStyle/>
          <a:p>
            <a:r>
              <a:rPr lang="en-US" sz="3600" dirty="0" smtClean="0"/>
              <a:t>CAT Model Output - Hurricane Risk</a:t>
            </a:r>
            <a:br>
              <a:rPr lang="en-US" sz="3600" dirty="0" smtClean="0"/>
            </a:br>
            <a:endParaRPr lang="en-US" sz="3600"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6800" y="1448610"/>
            <a:ext cx="6756200" cy="5103779"/>
          </a:xfrm>
        </p:spPr>
      </p:pic>
      <p:sp>
        <p:nvSpPr>
          <p:cNvPr id="2" name="Slide Number Placeholder 1"/>
          <p:cNvSpPr>
            <a:spLocks noGrp="1"/>
          </p:cNvSpPr>
          <p:nvPr>
            <p:ph type="sldNum" sz="quarter" idx="12"/>
          </p:nvPr>
        </p:nvSpPr>
        <p:spPr/>
        <p:txBody>
          <a:bodyPr/>
          <a:lstStyle/>
          <a:p>
            <a:fld id="{AA10C721-AE2B-4C04-8E90-2142017EF61E}" type="slidenum">
              <a:rPr lang="en-US" smtClean="0"/>
              <a:t>44</a:t>
            </a:fld>
            <a:endParaRPr lang="en-US" dirty="0"/>
          </a:p>
        </p:txBody>
      </p:sp>
    </p:spTree>
    <p:extLst>
      <p:ext uri="{BB962C8B-B14F-4D97-AF65-F5344CB8AC3E}">
        <p14:creationId xmlns:p14="http://schemas.microsoft.com/office/powerpoint/2010/main" val="1155505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1133" y="4288050"/>
            <a:ext cx="2504530" cy="1803260"/>
          </a:xfrm>
          <a:prstGeom prst="rect">
            <a:avLst/>
          </a:prstGeom>
        </p:spPr>
      </p:pic>
      <p:sp>
        <p:nvSpPr>
          <p:cNvPr id="79875" name="AutoShape 6" descr="data:image/jpeg;base64,/9j/4AAQSkZJRgABAQAAAQABAAD/2wCEAAkGBhESEBASEhIVERAVFhsUGBcUEBYYFxgdGBcfGhgWFxUXHCceGBwnJRsbHy8gLyc1MCwuHB8xNTwqNSYrLCkBCQoKBQUFDQUFDSkYEhgpKSkpKSkpKSkpKSkpKSkpKSkpKSkpKSkpKSkpKSkpKSkpKSkpKSkpKSkpKSkpKSkpKf/AABEIAHgAoAMBIgACEQEDEQH/xAAbAAEAAgMBAQAAAAAAAAAAAAAABQYDBAcBAv/EAEwQAAEDAgMEBAkGCggHAAAAAAEAAgMEEQUSIRMxQVEGIjJhBxVScYGRkqHCFCQlM0KTI1NjZIKipLHB0zVDVGJyo9HSFiZEZXOyw//EABQBAQAAAAAAAAAAAAAAAAAAAAD/xAAUEQEAAAAAAAAAAAAAAAAAAAAA/9oADAMBAAIRAxEAPwDuKIiAiXXgKD1ERAREQEREBERAREQEREBERAREQEREEZ0nnyUVY/yYJXeqMlYuh774dQnnTQn/ACmr46Z60M7fLyxfeSNZ8S0cJmy4K0+RSuHsMcP4ILQCvVC9DJc2G0DudNCf8pt1MgoPUREBERAREQEUF0n6bUWHtzVUzYyRdrB1pHf4WDX07lUZfCZiM4zUOEvEO8TVkohYRzym2nfmQdLRciPT3G79vBgfI+XNv5vrVIw+EnE4G56zCnSQ7zNRTNmaBzygnT9JB0xFX+i/TuhxAfNpg54F3Ru6sjfOw627xcKwICIiAiIghOlhvFA3y6qnHqma74VEQOy4HUd0VS31PkapfpELy4eznU5vYhkd/BQk7voisb+VqI/aqnD4kGzgz8mBj8lSyM+7a5vwqS6FTZsNoHc6aG/n2bQVEOflwasA4fK4/XPI0fvWXDX7PBpfyUVQz7p0jR/6oLYCvVB9CJi7DaEntCnja7ztYGu94KmwUHqIiAqJ066dyxStw/D2ibEpRe57FOy2sshOm7UA+c8AZ7pt0mbh9DPVOsSxtmNP2nu0Y3zX39wK4/R4c6z6eeUxzTx/LsWqT244j1mUjTwLri7e+2oFkDDaMB8s9O+OomYb1OL12sEbhvbSsdo8jcHa8LWBCzw4cysOeOlrMdf/AGmsnNPS34mNnk9yzRRNnbSyy02eJ3VwvCmmzS0f9VU8LfaJPPjdSVVT7eQwTibGaxlg6lpn7DD6blG9+gJG7W503BBFeIpOz4vwAHyDUnP5s2fevifCmUh2ktDV4Mf7Vh9SZ6fuMjODVN/8My3yeK8EB/FGY7XzZsm9Y4KYU0jYoxNgVW82ZHLJt8OqHH+rv2QT+ideKCBxWma7Z1FU9gzO/AYzQDKA/gKuJu48CdCO9X3oP06mM/i7Eg1lcG5opWkbOqZa4ewjQm2um/XcQQqnLCYTVSw0wimjH0lhZ1hniO+pphutbW43buHWjqjCg9sVJBI5zHMNZg9QT12FvWkonO56aDgQOegd9RVzwf8ASoYhQQ1BFpexK0fZkbo4W4A7wORCsaAi8PdvUFtcT/F0f30/8tB9YrrX4e3kJ5PZY1n/ANFCzN+Y1bPz/J7VYw/Epmhoat1U2eo2LQyJ8TWxOkcSZHscSS9ot9WB6VDT9ioZzxSIet8T0CoH0fWs/PXx+3Vj/clQ8jC69nHb1EX3lSR8aVB/B1LOeKRD1yQvSoP4Krj54nE32pYZP9UGeCfZ4TWW0MXytg9EsgYPeFJ9CnHxfStd2ombBx74SYif1FCVf1FdD5WIMj9EskTz7nFfdTM6OlxOFptIal0LO41eQtI8xlJ9CC5gr1VukwytpW7Gn2ElM3SITSSh7G8Irta7M1u4G97WHC6zbXE/xdH99P8Ay0FS8JkgqMSwehd9SHvrJgdxbCLi/MaPuqph0JrI6OJ+j8XrJKyoN9fk9OepETwby9K2emr6zxy4vbAJvFU+UNkkLctpbkEsBz79LW71G4K6p2mH5Gw3GDS7PrybruzHRv1ndu70Fhp6qSe08B2dZikrqameBrTUUB6z2DgbAu8728lvNZA2nyM2sWFRyGnhhpyRUYhMCQ9zntIcWlwcNCM2VznENFlC9HHVYlwrZNguMJeYLyS21LMx0Z9Zu03d63+jTqrPggYylLRh7zT5pZcpfaLaONmfWWJ05F+qCSHRd+WwwXCw219i6YfKCP8AybEtv6bd/FYH7AU8gc2R+F5xBWUdU4ukonGwbLG8kuDBdp3kZSHNOhChaXblwfOylEOxO0lY+9eKuxsAXWmE20sAwDLl0FwrLig/D1u2ABdg16sC2XOC7Je3G22t3AIIatklphI57jLW4O9rhIe1U0M29r/KIF9eBYDxKh8Xpvk7MSggI+YyxYvREcI5CNowW+wL7u9TdTcynado9HSZ78+F+++ZRM3bZm3noydp7PVv39lBYfB3WNixjE6dmkFVHHiMQ4DaAF9vPnHsrqC4x0Gv43wnn4mjzfD7sq7OgIiICpNQPnEreeJwn9nY/wDgrsqTUf0ll51kT/VQv/2oFUPnUjOeJQO/ZWv+FKo/PHx+ViED/VSB3740nH0sGc6iKT1UUw+Be1ItjcbOeSf2YKiO/wC5B5V3OImHy6uCb0NpXn98K+q2AnGY4rHI9rKx3K8AfFb1vhPoWWppicehP2BRuk/SZIYx7pirZsxfNYZrWvbW3K/JB9oiIOZ+EmFsGKYPWP8AqXufRSk7g2YENueXWf6lVcKnNIyglk7WF1cuH1Wn9TOepIR5OvvXVunfRcYhQT02ge4Zo3H7L26sPmvoe4lcipcUzNkqqiNz7MFDjFPbr2b1Y6wDiRbU8CDzugnqaCSmDY4mmSrweV8kbBq6ooZ9+TyiBp/iYBxW9npxA1we/wAVukNVSVkAzOopHEl0cjbHLHdzhci1nOY61gVCQSmE0sMtSIpox9GYlvhniO6mqDutawsd3D+9uy1oppnPdI/Aa2Q3kDo9th1S7y2nstJ53BHG+9BNDFZ9JvleCuIFhWEkSW3XyB1r920stO0MsEwErn0DnCavxCYZBUhlrQQCwuw2DOqMob1W5nOJWqaqQnaX6Nudv25dr57b7+lYvlzaqVpMr8eq2EFkMEeyw+F3B8rj1XW5kk8ggV21qmzEtMdVjD2QQxkdaGii1dK4fZu0ucRzc0cFFY1UCZuKzwAEVL4sGogD2mtI2jm826b/ADrbqKiWWWpiiqGT4jKzLXVw0pqGAaughcfTxuTcnXsxk2KMiZFVwMcKanBpMJhIu+eZ/Vkqy22tib7tTlGnELZ4PqJsmNYjKzWCjhiw6M8zGAHW82T9ZdRVY8HXRU4fQRQv1ncTLM697yP1drxto2/crOgIiICpU+mNMbzLJPVTVDFdVTKof8wQj8yMnsyOZ8aDyqH09C3nTiX2RLHf9cLYmpicehf9kUD/AFidoHueV9S0307FJ/2+Rv7Qz/Uq0bMXzWGa1r21tvtfkgbMXzWGa1r21tvtfkvpEQEREBc/6ddB5jOMSw7K2ua3LJE4DZ1TLWMbwdCbaa79NxAK6AiDgWFVDXiWCkiY9rnE1GDVrsjmPHadRyu3HiBvHLlnpsXbT3ggxCXDtLGixemMkQ7mS2Nmcl1PpV4P6HEADURfhR2ZWHLK226zxvHcbhVKs8HeLxN2dPiMdZBwixGnElu7OQ6/uQV7bP7WXowT+MzN9eW+/wBCx1GNNmAgnxJ1WNwosGpi1rv7plsOrzW8eg2LX/ozBSfK2Pw7vcpai8H2MSNyTV8NDAd8eHUwjJ7s4DbefVBU8VmZFHHBVxtpaYEGLCKR2aoncey6rlbqL6abzwGmt46D9B53ztxLEmtbUhoZT0zABHSxgdVobuzW9WvE6T3RXwdUOHnPDGXTntTSnPKb7+sezfuAurOgIiICIiAqvLB9ORP/ADCRv7RGf4q0L52YvmsM1rXtrblfkg82YvmsM1rXtrbfa/JfaIgIiICIiAiIgIiICIiAiIgIiICIiAiIgIiICIiAiIgIiICIiAiIgIiICIiD/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79876" name="AutoShape 8" descr="data:image/jpeg;base64,/9j/4AAQSkZJRgABAQAAAQABAAD/2wCEAAkGBhESEBASEhIVERAVFhsUGBcUEBYYFxgdGBcfGhgWFxUXHCceGBwnJRsbHy8gLyc1MCwuHB8xNTwqNSYrLCkBCQoKBQUFDQUFDSkYEhgpKSkpKSkpKSkpKSkpKSkpKSkpKSkpKSkpKSkpKSkpKSkpKSkpKSkpKSkpKSkpKSkpKf/AABEIAHgAoAMBIgACEQEDEQH/xAAbAAEAAgMBAQAAAAAAAAAAAAAABQYDBAcBAv/EAEwQAAEDAgMEBAkGCggHAAAAAAEAAgMEEQUSIRMxQVEGIjJhBxVScYGRkqHCFCQlM0KTI1NjZIKipLHB0zVDVGJyo9HSFiZEZXOyw//EABQBAQAAAAAAAAAAAAAAAAAAAAD/xAAUEQEAAAAAAAAAAAAAAAAAAAAA/9oADAMBAAIRAxEAPwDuKIiAiXXgKD1ERAREQEREBERAREQEREBERAREQEREEZ0nnyUVY/yYJXeqMlYuh774dQnnTQn/ACmr46Z60M7fLyxfeSNZ8S0cJmy4K0+RSuHsMcP4ILQCvVC9DJc2G0DudNCf8pt1MgoPUREBERAREQEUF0n6bUWHtzVUzYyRdrB1pHf4WDX07lUZfCZiM4zUOEvEO8TVkohYRzym2nfmQdLRciPT3G79vBgfI+XNv5vrVIw+EnE4G56zCnSQ7zNRTNmaBzygnT9JB0xFX+i/TuhxAfNpg54F3Ru6sjfOw627xcKwICIiAiIghOlhvFA3y6qnHqma74VEQOy4HUd0VS31PkapfpELy4eznU5vYhkd/BQk7voisb+VqI/aqnD4kGzgz8mBj8lSyM+7a5vwqS6FTZsNoHc6aG/n2bQVEOflwasA4fK4/XPI0fvWXDX7PBpfyUVQz7p0jR/6oLYCvVB9CJi7DaEntCnja7ztYGu94KmwUHqIiAqJ066dyxStw/D2ibEpRe57FOy2sshOm7UA+c8AZ7pt0mbh9DPVOsSxtmNP2nu0Y3zX39wK4/R4c6z6eeUxzTx/LsWqT244j1mUjTwLri7e+2oFkDDaMB8s9O+OomYb1OL12sEbhvbSsdo8jcHa8LWBCzw4cysOeOlrMdf/AGmsnNPS34mNnk9yzRRNnbSyy02eJ3VwvCmmzS0f9VU8LfaJPPjdSVVT7eQwTibGaxlg6lpn7DD6blG9+gJG7W503BBFeIpOz4vwAHyDUnP5s2fevifCmUh2ktDV4Mf7Vh9SZ6fuMjODVN/8My3yeK8EB/FGY7XzZsm9Y4KYU0jYoxNgVW82ZHLJt8OqHH+rv2QT+ideKCBxWma7Z1FU9gzO/AYzQDKA/gKuJu48CdCO9X3oP06mM/i7Eg1lcG5opWkbOqZa4ewjQm2um/XcQQqnLCYTVSw0wimjH0lhZ1hniO+pphutbW43buHWjqjCg9sVJBI5zHMNZg9QT12FvWkonO56aDgQOegd9RVzwf8ASoYhQQ1BFpexK0fZkbo4W4A7wORCsaAi8PdvUFtcT/F0f30/8tB9YrrX4e3kJ5PZY1n/ANFCzN+Y1bPz/J7VYw/Epmhoat1U2eo2LQyJ8TWxOkcSZHscSS9ot9WB6VDT9ioZzxSIet8T0CoH0fWs/PXx+3Vj/clQ8jC69nHb1EX3lSR8aVB/B1LOeKRD1yQvSoP4Krj54nE32pYZP9UGeCfZ4TWW0MXytg9EsgYPeFJ9CnHxfStd2ombBx74SYif1FCVf1FdD5WIMj9EskTz7nFfdTM6OlxOFptIal0LO41eQtI8xlJ9CC5gr1VukwytpW7Gn2ElM3SITSSh7G8Irta7M1u4G97WHC6zbXE/xdH99P8Ay0FS8JkgqMSwehd9SHvrJgdxbCLi/MaPuqph0JrI6OJ+j8XrJKyoN9fk9OepETwby9K2emr6zxy4vbAJvFU+UNkkLctpbkEsBz79LW71G4K6p2mH5Gw3GDS7PrybruzHRv1ndu70Fhp6qSe08B2dZikrqameBrTUUB6z2DgbAu8728lvNZA2nyM2sWFRyGnhhpyRUYhMCQ9zntIcWlwcNCM2VznENFlC9HHVYlwrZNguMJeYLyS21LMx0Z9Zu03d63+jTqrPggYylLRh7zT5pZcpfaLaONmfWWJ05F+qCSHRd+WwwXCw219i6YfKCP8AybEtv6bd/FYH7AU8gc2R+F5xBWUdU4ukonGwbLG8kuDBdp3kZSHNOhChaXblwfOylEOxO0lY+9eKuxsAXWmE20sAwDLl0FwrLig/D1u2ABdg16sC2XOC7Je3G22t3AIIatklphI57jLW4O9rhIe1U0M29r/KIF9eBYDxKh8Xpvk7MSggI+YyxYvREcI5CNowW+wL7u9TdTcynado9HSZ78+F+++ZRM3bZm3noydp7PVv39lBYfB3WNixjE6dmkFVHHiMQ4DaAF9vPnHsrqC4x0Gv43wnn4mjzfD7sq7OgIiICpNQPnEreeJwn9nY/wDgrsqTUf0ll51kT/VQv/2oFUPnUjOeJQO/ZWv+FKo/PHx+ViED/VSB3740nH0sGc6iKT1UUw+Be1ItjcbOeSf2YKiO/wC5B5V3OImHy6uCb0NpXn98K+q2AnGY4rHI9rKx3K8AfFb1vhPoWWppicehP2BRuk/SZIYx7pirZsxfNYZrWvbW3K/JB9oiIOZ+EmFsGKYPWP8AqXufRSk7g2YENueXWf6lVcKnNIyglk7WF1cuH1Wn9TOepIR5OvvXVunfRcYhQT02ge4Zo3H7L26sPmvoe4lcipcUzNkqqiNz7MFDjFPbr2b1Y6wDiRbU8CDzugnqaCSmDY4mmSrweV8kbBq6ooZ9+TyiBp/iYBxW9npxA1we/wAVukNVSVkAzOopHEl0cjbHLHdzhci1nOY61gVCQSmE0sMtSIpox9GYlvhniO6mqDutawsd3D+9uy1oppnPdI/Aa2Q3kDo9th1S7y2nstJ53BHG+9BNDFZ9JvleCuIFhWEkSW3XyB1r920stO0MsEwErn0DnCavxCYZBUhlrQQCwuw2DOqMob1W5nOJWqaqQnaX6Nudv25dr57b7+lYvlzaqVpMr8eq2EFkMEeyw+F3B8rj1XW5kk8ggV21qmzEtMdVjD2QQxkdaGii1dK4fZu0ucRzc0cFFY1UCZuKzwAEVL4sGogD2mtI2jm826b/ADrbqKiWWWpiiqGT4jKzLXVw0pqGAaughcfTxuTcnXsxk2KMiZFVwMcKanBpMJhIu+eZ/Vkqy22tib7tTlGnELZ4PqJsmNYjKzWCjhiw6M8zGAHW82T9ZdRVY8HXRU4fQRQv1ncTLM697yP1drxto2/crOgIiICpU+mNMbzLJPVTVDFdVTKof8wQj8yMnsyOZ8aDyqH09C3nTiX2RLHf9cLYmpicehf9kUD/AFidoHueV9S0307FJ/2+Rv7Qz/Uq0bMXzWGa1r21tvtfkgbMXzWGa1r21tvtfkvpEQEREBc/6ddB5jOMSw7K2ua3LJE4DZ1TLWMbwdCbaa79NxAK6AiDgWFVDXiWCkiY9rnE1GDVrsjmPHadRyu3HiBvHLlnpsXbT3ggxCXDtLGixemMkQ7mS2Nmcl1PpV4P6HEADURfhR2ZWHLK226zxvHcbhVKs8HeLxN2dPiMdZBwixGnElu7OQ6/uQV7bP7WXowT+MzN9eW+/wBCx1GNNmAgnxJ1WNwosGpi1rv7plsOrzW8eg2LX/ozBSfK2Pw7vcpai8H2MSNyTV8NDAd8eHUwjJ7s4DbefVBU8VmZFHHBVxtpaYEGLCKR2aoncey6rlbqL6abzwGmt46D9B53ztxLEmtbUhoZT0zABHSxgdVobuzW9WvE6T3RXwdUOHnPDGXTntTSnPKb7+sezfuAurOgIiICIiAqvLB9ORP/ADCRv7RGf4q0L52YvmsM1rXtrblfkg82YvmsM1rXtrbfa/JfaIgIiICIiAiIgIiICIiAiIgIiICIiAiIgIiICIiAiIgIiICIiAiIgIiICIiD/9k="/>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AutoShape 2" descr="data:image/jpeg;base64,/9j/4AAQSkZJRgABAQAAAQABAAD/2wBDAAMCAgICAgMCAgIDAwMDBAYEBAQEBAgGBgUGCQgKCgkICQkKDA8MCgsOCwkJDRENDg8QEBEQCgwSExIQEw8QEBD/2wBDAQMDAwQDBAgEBAgQCwkLEBAQEBAQEBAQEBAQEBAQEBAQEBAQEBAQEBAQEBAQEBAQEBAQEBAQEBAQEBAQEBAQEBD/wAARCABEAXU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U6KKKACkyB1pa+cf20PixeeB/Cuk+FfD1+1tq+r3aXjSRnDw29u6uD7FpQmPUI4oWoH0YXQOIy6h2BIXPJAxk4/EfnTq8xi8Sah8Vfg3pvj/AMDSJFrq2yapYoOVF7ECJbZh3VyJYT7PkYODXQfC34laF8VvCFr4r0QmMv8Auru1c5ktLhcb4n9xnIOOQQe9AHXUUUUAFFFFABRRRQAUUUUAFFFFABRRRQAUUUUAFFFFABRRRQAUUUUAFFFFABRRRQAUUUUAFFFFABRRRQAUUUUAFFFFABRRRQAUUUUAFFFFABRRRQAUUUUAIzKoLMQABkk9hX5hfH/4jN8UPinrHiOGYyafFJ9i07ngWsRIUj/eO5/q5r7a/au+JH/CvfhJfxWdx5ep+IM6XaYPzKHB81x34j3DPZmWvzgq4rqJn17+wf8AEfZNrHwt1C44kB1XTQx/iGFmQfUbGA9nNR+Odf1P9lf9oifxDYwSyeD/ABp/pl3aJ905b99sHTzI3JdR02yBeM5HzP8AD3xlf/D7xto3jPTsmXSrpJmQHHmR9JI/oyFl/Gvu/wDaZ8E2Hxh+CX/CSeHQt1c6bAuu6ZKgyZYCm6RB3+aM7sd2RRQ9GI9m0bWNM8Q6Vaa5ot7Fd2F9Cs9vPGcrIjDII/w7Vdr4Q/ZG/aC/4QbVY/hx4uvtvh/U5v8AQriVvlsLlj0JPSNz17K3PALGvu+pasUFFFFIAorF8Y+L9B8BeG73xb4nvDa6bp6q00gQuRuYIoCjkksygfWmeCfGvh34heGrTxZ4VvTdabebxG7IUYFGKsGVuQQVPX69CKAN2iiuY0n4j+FNa8cax8O7C8lfW9ChjnvIWgZVVHCEEORhuJF6etAHT0VU1fVLLQ9Jvdb1KQx2mn28l1O4UsVjjUsxwOTwDwK8ftP2xfgFcyiOTxXdWwP8cumXG3/x1CaLAe10VS0bWdJ8Q6Xba3oeoQX1heRiWC4gcOkinuCPy9iCKu0AFFFcp4R+J3hDxvrviDw1oF9LJqPhi5+yajDLA0ZR97r8pIw4zG3IyOnqKAOrorgfG3xx+HHw88U6d4O8VaxJaalqiRSwKLd3QJJI0aszgYUblbr0AzXTeLvFeh+B/Dl94r8SXZttN06MSTyBC5ALBQABySWYAD1NAGxRWZ4Z8Rab4t8P2HibRzM1jqcC3Nu0sTRs0bcq21uRkcj1BBrJ8f8AxO8DfDDTI9V8b+IINOinYpAhVpJZ2A5CRoCzYyMnGBkZIzQB1NFeN+Ff2tvgl4r1SPR4/ENxplxO4SE6lbNDHIT0/ecqv/AiteyUAFFcR8TPjJ4E+EaadJ421C4tRqhlFt5Vs827y9u/O0HGN69fWsvwT+0d8HPiBq0Og+HPF8balc58m1ubaW3aQ/3VLqFZv9kEn2osB6XRRXLaf8SvCep/EDU/hjaXsra/pFot7dQGBgixMIyCHI2k/vo+Ae/saAOpoorlviN8S/CXwr0KLxH4yvJraymuls0aKBpSZWVmAwoJ6I3PtQB1NFeQaH+1l8Btdu47GPxutlNK4RPt1pNBHk9zIy7FHuzAV65FLFPEk8EqSRyKHR0YFWUjIII6gigB9Fcp4v8Aib4R8C634f8AD/iS9mt7vxPcm007bAzo8u5FwzAYXmVOTxz7Gr/jbxn4f+H3hm88XeKLt7fTbHy/OkSNpGBd1RQFXk5ZgKANyiue8B+PfDPxJ8OQ+KvCV811p80kkQZ4zG6ujYYMp5B7/Qg96reGPib4S8YeJtf8JeH7ye5v/DUog1L/AEd1jikLMu3eRgnKOMD+6fSgDqqK5f4ifEnwn8LdCj8R+MbyW2sZblLRHigaUmRlZgMKCeiNz7V1FABRXmvxD/aG+GHwu15PDXjDVbu3vnt0ugkVnJKPLYsAcqMdVPFWvAvx7+EvxHvhpPhPxlbXGoMuVtJ45LeZ+CSEWVV3kAEnbnAGaLAegUUVwHxK+OPw8+Et5ZWPjXUrm2m1CN5YFitXlyqkAklRxyaAO/oryHw9+1V8HfFOof2Toer39xeMhaKH7BIrStkBUUsANzMQoBIySOa7PwF8SNA+IlrPc6JFdwm3WORo7lFVjG5cI42swwTHIOucoeMYJLAdXRRRQAUUVxPxm+IMPww+G2t+L2dftNtAYrJG533T/LEMdwGIJ/2VNAHxR+2L8SP+E3+K02hWVxv03wsrafEAcq1xnM7fXcAn/bIV4TT555rqeS5uZXllmcySO5yzMTkknuSa9G+GH7PnxO+K7xz+H9Da20tjhtTvsw2wHfacZk+iA++K12J3PNq/QL9izxHr2s/CX+xdd0u8jg0e4aGwup4WWO5tnywCMRh9jb1OMgAoKq+Bf2Xfg58IoIdb8d3sXiHVUG5WvkHkK3/TO2Gd31bd68V1PiH4z3DIbLwrYraxKNizzKCwA6bU+6v45+gr5rPeLMqyCNsXV9/+Vayfy6ersvMqMWz4z/aI+D2rfCzx9qi2+kXMfhy8uTPpl2Ij5Gx/m8kP0DISVwecKD3r6R/ZC/aC/wCEv02L4YeML7drenRY024lb5r23UfcJPWRAPqyjPVWJ6bTfiley2cmjeMdMtde024XZNHcRKSynsQRtcexH41wniH9mnwL4q1CLxd8CPFR8LeIrSUXUOn3DsIllU7gUPLx885XevQYArnyPjTKOIEoUKnLUf2ZaS+XR/JsHBxPrKiuS+G3iLxRrehLa+OtAk0jxHp+Ib+HAMEzdp4HGVaN8ZwDlTlT0yepuZ0tbeW6lDlIUaRgiF2IAycKoJY+wBJr6gD5/wDj1Kfif8VfBPwFtD5liJx4g8Rbc4FtFnZExXldwDjB7yRGq/wLk/4VR8ZvGnwJuv3WmX0p8QeHQeF8pwN8Sk8sQm0embeQ965r4efAS9+NureJ/iz8UpvFnhq/1jVHjsLKCT7HNHaIFCh98ZJUAIg4H+qJ5yKj+Jn7P198Grzw38V/hTceLPEmq6LqkQu7O4l+1yyWpB3BfLQMFPzIwweJc8YNV5CPrWvnf4a/8nhfFH/sFWn/AKLtq+gbK7jv7K3voo5US4iSVVmjaN1DAEBlYAqeeQRkHg14b8PfD+vWn7VvxI1670S/h0y8021S2vZLZ1gmYR2+QkhG1iNrcA9j6UhnqPxS/wCSZeLv+wDf/wDpO9fHXhD4++AdB/Zzt/hjrHgTUdU1SS2vbWKa5tYVsDLNPMyP5zPuGwSA5CghlOCPvV9lfEm2ub34d+KbOzt5Z7ifRb6KKKJCzyO0DhVVRySSQABXknwp+F8/i39kyx+G/ijTJ9NvLu2v0WO9geKS2n+2TSQyMjAMMNsb3Hsaa2Edf+zd4D174cfCPSPDfiW4R77dNdPFHKJEtxK5YRqykhsA5JHG5mwSOT6fXj/7LuteL7r4aQ+F/HOgappmreGJP7NBvrWSLz7df9SyMygMFUGP5SfuAn7wr2Ck9xhXzbPGPht+2dBcgLHp3xF0do2YjZGlyijgdi5a3T8Z/evpKvCv2r/CviG+0Hwv4/8ABuj3Wpa74M1uG9ggtomldomZS+I1BLfvI4c4HChieKEDPFfin4Xf4t+Jfjh47gjmdvBcVpp+nqTwht5B9pcH2W3mOP8AprXdfHjxxefEr4M/DbwvpF2v9p/Eu7sUm2D938gTzlPoEuHi/wC+T6V2f7M3w8vbP4JXlh42sLuG98YXV/dapb3cLRThZf3JVgwyNyJu5/v15L+zV8PPiHN8UdFtfHfh7U7DSvhzYX8WnvdWbpBNcSzvnYzABifOdgRniJPamI+wdJ0yy0TS7PRtNhENpYW8drbxg/cjRQqj8AAK+aPDelaf8Wf2u/Ft74ttUvrHwXZpb6bZXADxpIpRQ+0jDDcZn5HDMp7CvqKvm74j+F/iF8JfjVN8c/h94Vn8TaTrtotprml2a5uEICDeiqpOD5cb7gG5DhsBgaSA9H/aD8A+HfHXwr8QR6xYQvc6Zp1zfWFztHmW80UZddrYyFJUBh3BPtVL9lrxNqPir4G+G77Vp3nuraOaxaV+rrDKyR898RhAT1JBrznx98b/ABz8YPDl18PPhL8JvFlvda3E1jfahq9mLeG0icYkG7LKNy7l3MykZOATivcPhR4Dh+GXw80TwPDcfaG0y3ImmHSSZ2aSVh/sl3bAPIGKOgHiH7YOtWvhzxt8IPEN9bT3FtpmtTXk0NugeWRI5bRmVFJALEAgAkZNcpq/ibSv2l/jP4Nh+G/hOXQ5vC10uqatqOorBa3ZgSWJsCNGZn27QF5OGkGQoyx9L/aM8P69rHxN+DN7pGiX99b6b4i868mtrZ5Uto/PtDukZQQi4Vjk4Hyn0qv+0X4X8SeGvHXg346+AdBvdU1LSLkWGq2djA0stzZsGP3VU8bTKhYg48yP+7TQH0JXzl4J/wCT3/iB/wBi1B/6BYV9EWtxHd20V3EJAkyLIokjZGAIyMqwBU88ggEd6+Wtb13xN8M/2qvGPjwfDPxZr+majpFtYQyaXpskqs5itGLB8bSAYmU4PX8aSBn1VXzp+3T/AMkk0j/sZLb/ANJ7ivT/AIXfFG6+JP8Aaf2n4feJfDH9neTt/tm0MH2jzN/+rz127OfTcvrXn37aOga94i+FmmWfh3Q9Q1W5i1+3meGytnnkEYgnBYqgJAyQM9MketC0YM9X8afDfwV8QNGn0PxT4es7uGaNkWQwqJoCf443xlGHqP1HFeO/saa7rH/CN+KPh7q1212vg7V2s7WcnI8piw8tf9kNG7D/AH8dAKk1b9on4p65aNpnw+/Z58Yx6ndqYoLvV7Rre2gc8B2JXaQPRnUeprsP2dfhHefCLwM9hrlzHc67q902oanKh3BZGAAjDfxBQOT/AHmbHGKOgHO/tk+FJdc+EEniGxBW/wDC19BqcTouZAm7y3APYDern/rnXMfHvxRF8WPB3wj8J2eYx8Q9Ts7y48ltwhhVFEyEd9rT5+sRr6N8Q6JZ+JdA1Lw5qIY2uq2c1lPt6+XIhRse+GNfIn7M/gL4if8AC2NGg8ceHNU06w+HmlahbWM09pIkE80txICFdgFYkXEhBBPyxrTQM7b4Ba1afCi/+MXgTUozDYeD9Qn161hJ/etZNGzZHqBHFCfrJ71t/sc+H7uH4cX/AI91jEmqeNNVuNSnmOd7xq5Rd2f9sTMPaSvN/wBqLwT8QLb4oX+o/D7wvqmoQ+OvD8OlajPa2skqJItxHuDMoITMcMK/N2LV9W+FPD1p4S8MaT4WsDut9IsobKNioBYRoF3EDucZPuTQwPCv26v+SN2H/YwW3/omevoqvBP20PD+veJPhNZWHh3RL/VLpdct5WhsrZ55AghmBYqgJxkgZ9xXvdLoB84a7Gkn7cGgpIisp8MPwwyPu3FXP2tfhp4Xk+HF98R9K06HS/Evhya3vLbUbJRBM+ZkQq7LgtjcGUnlWUYIyQcL4rX3iTwV+1HpfxEtPh94l8QaZaaALZzpWnyTZd/OXG4DbkbgSM5pnjzWvjT+0hZp8ONE+FmreCvDtzPHJq2qa7G0TtCjBlVY2VScMoOE3FiFBKLuJYHvnww8RXni74c+GfE2pf8AH5qelWtzcnaFDStGpcgDgAtkj2IrwL9pnxFa+Evjz8MfEd9pt9qEFhFcSvbWUIlnlG7GEQkBjz0yK+lPD2h2PhnQNN8N6YHFnpVnDZW+85by4kCLk9zhRmvnz9oweItG+NPw68c6X4L17X7LQ4p5LlNLspJ2GWwFyoIB5zyaFuB3Pgn4qeEPjPd33hCLwB4t0hVtPtbXGp6clog2SR7fLkSRiJAxV1xjGwnPFdx4P8DaL4Khmj0tp5ZJ1RHlmKA+WhYoiqiqiqGkkbCqMs7E5JJrjfAHxyvvHPiWHw7cfCPxtoKTRyP9u1PTzFbptXOGY9CcYHvivVKTGFFFFIAr5r/ab8EfEv42eJ9I+HHgzTDDomkAXupaldkxWouXGEXOCZGSMk4QN/recV9KVn6rp99qKeRBrE1jERhmt0XzT9GbIH4DPvWdWpKlByhFyfZW/VpBufPvgr9mT4L/AAgih1bx7ex+JNYUB1S6jHkq3/TO2Gd31csO/wAtdR4g+MeoXEf2HwxZpp1so2LIygybRwMD7qcfX613UPwp8HiVri9t7q/lY5aS5uXLMfU7SM1sWfg/wrYYNr4esFI6MYFZvzOTXw+aYDirOb04VqeGpv8AlcpT+crK3/btvVlLlR85N/autXTzsLq+uHOWbDSOT+prUs/APjK+x5Hh28GehlTyh/4/ivo+OOOJQkSKijoFGAKdXzdDwjwzlzYzFSk3vZJfi3IfOeE2fwa8Y3GDP9itR38ybJ/8cBrdsfgbOjrLeeJBGynIEEByD7MWGPyr1mivocL4Z8P4aznTlN/3pP8A9t5Rc7M7Q9JuNHtBaz6ze6hjGHuipZR6AgAn8Sa0aKK+6oUYYemqVPZaLVv8XdkhRRRWoBRRRQAUUUUAFFFFABRRRQAUUUUAFFFFABRRRQAUUUUAFFFFABRRRQAUUUUAFFFFABRRRQAUUUUAFFFFABRRRQAUUUUAFFFFABRRRQAUUUUAFFFFABRRRQAUUUUAFFFFABRRRQAUUUUAFFFFABRRRQAUUUUAFFFFABRRRQAUUUUAFFFFABRRRQAUUUUAFFFFABRRRQAUUUUAFFFFABRRRQAUUUUAFFFFAH//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202724" y="1924050"/>
            <a:ext cx="4674076" cy="852110"/>
          </a:xfrm>
          <a:prstGeom prst="rect">
            <a:avLst/>
          </a:prstGeom>
        </p:spPr>
      </p:pic>
      <p:pic>
        <p:nvPicPr>
          <p:cNvPr id="4" name="Picture 3"/>
          <p:cNvPicPr>
            <a:picLocks noChangeAspect="1"/>
          </p:cNvPicPr>
          <p:nvPr/>
        </p:nvPicPr>
        <p:blipFill>
          <a:blip r:embed="rId4"/>
          <a:stretch>
            <a:fillRect/>
          </a:stretch>
        </p:blipFill>
        <p:spPr>
          <a:xfrm>
            <a:off x="2362200" y="3131155"/>
            <a:ext cx="1683810" cy="1522856"/>
          </a:xfrm>
          <a:prstGeom prst="rect">
            <a:avLst/>
          </a:prstGeom>
        </p:spPr>
      </p:pic>
      <p:pic>
        <p:nvPicPr>
          <p:cNvPr id="6" name="Picture 5"/>
          <p:cNvPicPr>
            <a:picLocks noChangeAspect="1"/>
          </p:cNvPicPr>
          <p:nvPr/>
        </p:nvPicPr>
        <p:blipFill>
          <a:blip r:embed="rId5"/>
          <a:stretch>
            <a:fillRect/>
          </a:stretch>
        </p:blipFill>
        <p:spPr>
          <a:xfrm>
            <a:off x="4343400" y="3626080"/>
            <a:ext cx="1581152" cy="1324746"/>
          </a:xfrm>
          <a:prstGeom prst="rect">
            <a:avLst/>
          </a:prstGeom>
        </p:spPr>
      </p:pic>
      <p:pic>
        <p:nvPicPr>
          <p:cNvPr id="8" name="Picture 7"/>
          <p:cNvPicPr>
            <a:picLocks noChangeAspect="1"/>
          </p:cNvPicPr>
          <p:nvPr/>
        </p:nvPicPr>
        <p:blipFill>
          <a:blip r:embed="rId6"/>
          <a:stretch>
            <a:fillRect/>
          </a:stretch>
        </p:blipFill>
        <p:spPr>
          <a:xfrm>
            <a:off x="5553166" y="1569055"/>
            <a:ext cx="2881206" cy="1562100"/>
          </a:xfrm>
          <a:prstGeom prst="rect">
            <a:avLst/>
          </a:prstGeom>
        </p:spPr>
      </p:pic>
      <p:pic>
        <p:nvPicPr>
          <p:cNvPr id="9" name="Picture 8"/>
          <p:cNvPicPr>
            <a:picLocks noChangeAspect="1"/>
          </p:cNvPicPr>
          <p:nvPr/>
        </p:nvPicPr>
        <p:blipFill>
          <a:blip r:embed="rId7"/>
          <a:stretch>
            <a:fillRect/>
          </a:stretch>
        </p:blipFill>
        <p:spPr>
          <a:xfrm>
            <a:off x="6648899" y="3762375"/>
            <a:ext cx="2310766" cy="2310766"/>
          </a:xfrm>
          <a:prstGeom prst="rect">
            <a:avLst/>
          </a:prstGeom>
        </p:spPr>
      </p:pic>
      <p:sp>
        <p:nvSpPr>
          <p:cNvPr id="11" name="Title 10"/>
          <p:cNvSpPr>
            <a:spLocks noGrp="1"/>
          </p:cNvSpPr>
          <p:nvPr>
            <p:ph type="title"/>
          </p:nvPr>
        </p:nvSpPr>
        <p:spPr/>
        <p:txBody>
          <a:bodyPr>
            <a:noAutofit/>
          </a:bodyPr>
          <a:lstStyle/>
          <a:p>
            <a:r>
              <a:rPr lang="en-US" sz="3600" dirty="0" smtClean="0"/>
              <a:t>Model Vendors</a:t>
            </a:r>
            <a:br>
              <a:rPr lang="en-US" sz="3600" dirty="0" smtClean="0"/>
            </a:br>
            <a:endParaRPr lang="en-US" sz="3600" dirty="0"/>
          </a:p>
        </p:txBody>
      </p:sp>
      <p:sp>
        <p:nvSpPr>
          <p:cNvPr id="10" name="Slide Number Placeholder 9"/>
          <p:cNvSpPr>
            <a:spLocks noGrp="1"/>
          </p:cNvSpPr>
          <p:nvPr>
            <p:ph type="sldNum" sz="quarter" idx="12"/>
          </p:nvPr>
        </p:nvSpPr>
        <p:spPr/>
        <p:txBody>
          <a:bodyPr/>
          <a:lstStyle/>
          <a:p>
            <a:fld id="{AA10C721-AE2B-4C04-8E90-2142017EF61E}" type="slidenum">
              <a:rPr lang="en-US" smtClean="0"/>
              <a:t>45</a:t>
            </a:fld>
            <a:endParaRPr lang="en-US" dirty="0"/>
          </a:p>
        </p:txBody>
      </p:sp>
    </p:spTree>
    <p:extLst>
      <p:ext uri="{BB962C8B-B14F-4D97-AF65-F5344CB8AC3E}">
        <p14:creationId xmlns:p14="http://schemas.microsoft.com/office/powerpoint/2010/main" val="20810943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The Future</a:t>
            </a:r>
            <a:endParaRPr lang="en-US" sz="3600" dirty="0"/>
          </a:p>
        </p:txBody>
      </p:sp>
      <p:sp>
        <p:nvSpPr>
          <p:cNvPr id="5" name="Text Placeholder 4"/>
          <p:cNvSpPr>
            <a:spLocks noGrp="1"/>
          </p:cNvSpPr>
          <p:nvPr>
            <p:ph type="body" idx="1"/>
          </p:nvPr>
        </p:nvSpPr>
        <p:spPr/>
        <p:txBody>
          <a:bodyPr/>
          <a:lstStyle/>
          <a:p>
            <a:r>
              <a:rPr lang="en-US" dirty="0" smtClean="0"/>
              <a:t>How Future Insurance Business Models Will Encourage Risk Mitigation…</a:t>
            </a:r>
            <a:endParaRPr lang="en-US" dirty="0"/>
          </a:p>
        </p:txBody>
      </p:sp>
      <p:sp>
        <p:nvSpPr>
          <p:cNvPr id="3" name="Slide Number Placeholder 2"/>
          <p:cNvSpPr>
            <a:spLocks noGrp="1"/>
          </p:cNvSpPr>
          <p:nvPr>
            <p:ph type="sldNum" sz="quarter" idx="12"/>
          </p:nvPr>
        </p:nvSpPr>
        <p:spPr/>
        <p:txBody>
          <a:bodyPr/>
          <a:lstStyle/>
          <a:p>
            <a:fld id="{AA10C721-AE2B-4C04-8E90-2142017EF61E}" type="slidenum">
              <a:rPr lang="en-US" smtClean="0"/>
              <a:t>46</a:t>
            </a:fld>
            <a:endParaRPr lang="en-US" dirty="0"/>
          </a:p>
        </p:txBody>
      </p:sp>
    </p:spTree>
    <p:extLst>
      <p:ext uri="{BB962C8B-B14F-4D97-AF65-F5344CB8AC3E}">
        <p14:creationId xmlns:p14="http://schemas.microsoft.com/office/powerpoint/2010/main" val="16344338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Reducing Risk - Future Business Models</a:t>
            </a:r>
            <a:endParaRPr lang="en-US" sz="3600" dirty="0"/>
          </a:p>
        </p:txBody>
      </p:sp>
      <p:sp>
        <p:nvSpPr>
          <p:cNvPr id="6" name="Content Placeholder 5"/>
          <p:cNvSpPr>
            <a:spLocks noGrp="1"/>
          </p:cNvSpPr>
          <p:nvPr>
            <p:ph idx="1"/>
          </p:nvPr>
        </p:nvSpPr>
        <p:spPr/>
        <p:txBody>
          <a:bodyPr>
            <a:normAutofit fontScale="92500" lnSpcReduction="20000"/>
          </a:bodyPr>
          <a:lstStyle/>
          <a:p>
            <a:pPr lvl="0">
              <a:buFont typeface="Arial" panose="020B0604020202020204" pitchFamily="34" charset="0"/>
              <a:buChar char="•"/>
            </a:pPr>
            <a:r>
              <a:rPr lang="en-US" dirty="0" smtClean="0"/>
              <a:t>Insurance uses a risk transfer business model</a:t>
            </a:r>
            <a:endParaRPr lang="en-US" dirty="0"/>
          </a:p>
          <a:p>
            <a:pPr lvl="1">
              <a:buFont typeface="Wingdings" panose="05000000000000000000" pitchFamily="2" charset="2"/>
              <a:buChar char="§"/>
            </a:pPr>
            <a:r>
              <a:rPr lang="en-US" dirty="0" smtClean="0"/>
              <a:t>Risk is transferred from one entity to another via contract and premium</a:t>
            </a:r>
            <a:endParaRPr lang="en-US" dirty="0"/>
          </a:p>
          <a:p>
            <a:pPr lvl="0">
              <a:buFont typeface="Arial" panose="020B0604020202020204" pitchFamily="34" charset="0"/>
              <a:buChar char="•"/>
            </a:pPr>
            <a:r>
              <a:rPr lang="en-US" dirty="0" smtClean="0"/>
              <a:t>Both sides of the contract would greatly benefit from a maturation of the model to include risk mitigation and prevention</a:t>
            </a:r>
          </a:p>
          <a:p>
            <a:pPr lvl="1">
              <a:buFont typeface="Wingdings" panose="05000000000000000000" pitchFamily="2" charset="2"/>
              <a:buChar char="§"/>
            </a:pPr>
            <a:r>
              <a:rPr lang="en-US" dirty="0" smtClean="0"/>
              <a:t>Property owners would benefit by having less disruption and with smaller losses, smaller premiums</a:t>
            </a:r>
          </a:p>
          <a:p>
            <a:pPr lvl="1">
              <a:buFont typeface="Wingdings" panose="05000000000000000000" pitchFamily="2" charset="2"/>
              <a:buChar char="§"/>
            </a:pPr>
            <a:r>
              <a:rPr lang="en-US" dirty="0" smtClean="0"/>
              <a:t>Insurers would benefit from lower claims payments</a:t>
            </a:r>
          </a:p>
          <a:p>
            <a:pPr>
              <a:buFont typeface="Arial" panose="020B0604020202020204" pitchFamily="34" charset="0"/>
              <a:buChar char="•"/>
            </a:pPr>
            <a:r>
              <a:rPr lang="en-US" dirty="0" smtClean="0"/>
              <a:t>Incentives should be aligned but they aren't</a:t>
            </a:r>
            <a:endParaRPr lang="en-US" dirty="0"/>
          </a:p>
          <a:p>
            <a:pPr lvl="0"/>
            <a:endParaRPr lang="en-US" dirty="0"/>
          </a:p>
        </p:txBody>
      </p:sp>
      <p:sp>
        <p:nvSpPr>
          <p:cNvPr id="4" name="Slide Number Placeholder 3"/>
          <p:cNvSpPr>
            <a:spLocks noGrp="1"/>
          </p:cNvSpPr>
          <p:nvPr>
            <p:ph type="sldNum" sz="quarter" idx="12"/>
          </p:nvPr>
        </p:nvSpPr>
        <p:spPr/>
        <p:txBody>
          <a:bodyPr/>
          <a:lstStyle/>
          <a:p>
            <a:fld id="{AA10C721-AE2B-4C04-8E90-2142017EF61E}" type="slidenum">
              <a:rPr lang="en-US" smtClean="0"/>
              <a:t>47</a:t>
            </a:fld>
            <a:endParaRPr lang="en-US" dirty="0"/>
          </a:p>
        </p:txBody>
      </p:sp>
    </p:spTree>
    <p:extLst>
      <p:ext uri="{BB962C8B-B14F-4D97-AF65-F5344CB8AC3E}">
        <p14:creationId xmlns:p14="http://schemas.microsoft.com/office/powerpoint/2010/main" val="18089211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Two Potential Models</a:t>
            </a:r>
            <a:br>
              <a:rPr lang="en-US" sz="3600" dirty="0" smtClean="0"/>
            </a:br>
            <a:endParaRPr lang="en-US" sz="36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338528355"/>
              </p:ext>
            </p:extLst>
          </p:nvPr>
        </p:nvGraphicFramePr>
        <p:xfrm>
          <a:off x="228600" y="1600200"/>
          <a:ext cx="8686800" cy="4371753"/>
        </p:xfrm>
        <a:graphic>
          <a:graphicData uri="http://schemas.openxmlformats.org/drawingml/2006/table">
            <a:tbl>
              <a:tblPr firstRow="1" bandRow="1">
                <a:tableStyleId>{21E4AEA4-8DFA-4A89-87EB-49C32662AFE0}</a:tableStyleId>
              </a:tblPr>
              <a:tblGrid>
                <a:gridCol w="4724400"/>
                <a:gridCol w="3962400"/>
              </a:tblGrid>
              <a:tr h="533400">
                <a:tc>
                  <a:txBody>
                    <a:bodyPr/>
                    <a:lstStyle/>
                    <a:p>
                      <a:pPr algn="ctr"/>
                      <a:r>
                        <a:rPr lang="en-US" sz="2400" dirty="0" smtClean="0"/>
                        <a:t>Insurance as a Service</a:t>
                      </a:r>
                      <a:endParaRPr lang="en-US" sz="2400" dirty="0"/>
                    </a:p>
                  </a:txBody>
                  <a:tcPr/>
                </a:tc>
                <a:tc>
                  <a:txBody>
                    <a:bodyPr/>
                    <a:lstStyle/>
                    <a:p>
                      <a:pPr algn="ctr"/>
                      <a:r>
                        <a:rPr lang="en-US" sz="2400" dirty="0" smtClean="0"/>
                        <a:t>Prevention as a Service</a:t>
                      </a:r>
                      <a:endParaRPr lang="en-US" sz="2400" dirty="0"/>
                    </a:p>
                  </a:txBody>
                  <a:tcPr/>
                </a:tc>
              </a:tr>
              <a:tr h="2121195">
                <a:tc>
                  <a:txBody>
                    <a:bodyPr/>
                    <a:lstStyle/>
                    <a:p>
                      <a:pPr marL="3429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kern="0" dirty="0" smtClean="0">
                          <a:solidFill>
                            <a:schemeClr val="tx1">
                              <a:lumMod val="50000"/>
                            </a:schemeClr>
                          </a:solidFill>
                        </a:rPr>
                        <a:t>Companies involved in risk mitigation or prevention, would offer insurance as a service in the cases where their technology does not work</a:t>
                      </a:r>
                      <a:endParaRPr kumimoji="0" lang="en-US" sz="2400" kern="0" dirty="0" smtClean="0">
                        <a:solidFill>
                          <a:schemeClr val="tx1">
                            <a:lumMod val="50000"/>
                          </a:schemeClr>
                        </a:solidFill>
                        <a:latin typeface="+mn-lt"/>
                        <a:ea typeface="+mn-ea"/>
                        <a:cs typeface="+mn-cs"/>
                      </a:endParaRPr>
                    </a:p>
                  </a:txBody>
                  <a:tcPr>
                    <a:solidFill>
                      <a:schemeClr val="bg1">
                        <a:lumMod val="95000"/>
                      </a:schemeClr>
                    </a:solidFill>
                  </a:tcPr>
                </a:tc>
                <a:tc>
                  <a:txBody>
                    <a:bodyPr/>
                    <a:lstStyle/>
                    <a:p>
                      <a:pPr marL="342900" indent="-342900">
                        <a:buFont typeface="Arial" panose="020B0604020202020204" pitchFamily="34" charset="0"/>
                        <a:buChar char="•"/>
                      </a:pPr>
                      <a:r>
                        <a:rPr lang="en-US" sz="2400" dirty="0" smtClean="0">
                          <a:solidFill>
                            <a:schemeClr val="tx1">
                              <a:lumMod val="50000"/>
                            </a:schemeClr>
                          </a:solidFill>
                        </a:rPr>
                        <a:t>Insurance company offers to finance or give away risk reducing technologies</a:t>
                      </a:r>
                    </a:p>
                    <a:p>
                      <a:endParaRPr lang="en-US" dirty="0">
                        <a:solidFill>
                          <a:schemeClr val="tx1">
                            <a:lumMod val="50000"/>
                          </a:schemeClr>
                        </a:solidFill>
                      </a:endParaRPr>
                    </a:p>
                  </a:txBody>
                  <a:tcPr>
                    <a:solidFill>
                      <a:schemeClr val="accent1">
                        <a:lumMod val="20000"/>
                        <a:lumOff val="80000"/>
                      </a:schemeClr>
                    </a:solidFill>
                  </a:tcPr>
                </a:tc>
              </a:tr>
              <a:tr h="1717158">
                <a:tc>
                  <a:txBody>
                    <a:bodyPr/>
                    <a:lstStyle/>
                    <a:p>
                      <a:pPr marL="342900" marR="0" lvl="1"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400" kern="0" dirty="0" smtClean="0">
                          <a:solidFill>
                            <a:schemeClr val="tx1">
                              <a:lumMod val="50000"/>
                            </a:schemeClr>
                          </a:solidFill>
                        </a:rPr>
                        <a:t>Flood prevention wall – once wall is installed, company can provide insurance to property owner if the wall fails</a:t>
                      </a:r>
                      <a:endParaRPr kumimoji="0" lang="en-US" sz="2400" kern="0" dirty="0" smtClean="0">
                        <a:solidFill>
                          <a:schemeClr val="tx1">
                            <a:lumMod val="50000"/>
                          </a:schemeClr>
                        </a:solidFill>
                        <a:latin typeface="+mn-lt"/>
                        <a:ea typeface="+mn-ea"/>
                        <a:cs typeface="+mn-cs"/>
                      </a:endParaRPr>
                    </a:p>
                  </a:txBody>
                  <a:tcPr>
                    <a:solidFill>
                      <a:schemeClr val="bg1">
                        <a:lumMod val="95000"/>
                      </a:schemeClr>
                    </a:solidFill>
                  </a:tcPr>
                </a:tc>
                <a:tc>
                  <a:txBody>
                    <a:bodyPr/>
                    <a:lstStyle/>
                    <a:p>
                      <a:pPr marL="342900" indent="-342900">
                        <a:buFont typeface="Symbol" panose="05050102010706020507" pitchFamily="18" charset="2"/>
                        <a:buChar char="*"/>
                      </a:pPr>
                      <a:r>
                        <a:rPr lang="en-US" sz="2400" dirty="0" smtClean="0">
                          <a:solidFill>
                            <a:schemeClr val="tx1">
                              <a:lumMod val="50000"/>
                            </a:schemeClr>
                          </a:solidFill>
                        </a:rPr>
                        <a:t>Insurer who provides free Nest equipment to reduce or prevent thefts</a:t>
                      </a:r>
                    </a:p>
                  </a:txBody>
                  <a:tcPr>
                    <a:solidFill>
                      <a:schemeClr val="accent1">
                        <a:lumMod val="20000"/>
                        <a:lumOff val="80000"/>
                      </a:schemeClr>
                    </a:solidFill>
                  </a:tcPr>
                </a:tc>
              </a:tr>
            </a:tbl>
          </a:graphicData>
        </a:graphic>
      </p:graphicFrame>
      <p:sp>
        <p:nvSpPr>
          <p:cNvPr id="4" name="Slide Number Placeholder 3"/>
          <p:cNvSpPr>
            <a:spLocks noGrp="1"/>
          </p:cNvSpPr>
          <p:nvPr>
            <p:ph type="sldNum" sz="quarter" idx="12"/>
          </p:nvPr>
        </p:nvSpPr>
        <p:spPr/>
        <p:txBody>
          <a:bodyPr/>
          <a:lstStyle/>
          <a:p>
            <a:fld id="{AA10C721-AE2B-4C04-8E90-2142017EF61E}" type="slidenum">
              <a:rPr lang="en-US" smtClean="0"/>
              <a:t>48</a:t>
            </a:fld>
            <a:endParaRPr lang="en-US" dirty="0"/>
          </a:p>
        </p:txBody>
      </p:sp>
    </p:spTree>
    <p:extLst>
      <p:ext uri="{BB962C8B-B14F-4D97-AF65-F5344CB8AC3E}">
        <p14:creationId xmlns:p14="http://schemas.microsoft.com/office/powerpoint/2010/main" val="75378908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Review of Key Learning Objectives</a:t>
            </a:r>
            <a:br>
              <a:rPr lang="en-US" sz="3600" dirty="0" smtClean="0"/>
            </a:br>
            <a:endParaRPr lang="en-US" sz="3600" dirty="0"/>
          </a:p>
        </p:txBody>
      </p:sp>
      <p:sp>
        <p:nvSpPr>
          <p:cNvPr id="4" name="Content Placeholder 3"/>
          <p:cNvSpPr>
            <a:spLocks noGrp="1"/>
          </p:cNvSpPr>
          <p:nvPr>
            <p:ph idx="1"/>
          </p:nvPr>
        </p:nvSpPr>
        <p:spPr/>
        <p:txBody>
          <a:bodyPr>
            <a:noAutofit/>
          </a:bodyPr>
          <a:lstStyle/>
          <a:p>
            <a:pPr marL="493776" indent="-457200">
              <a:buFont typeface="+mj-lt"/>
              <a:buAutoNum type="arabicPeriod"/>
            </a:pPr>
            <a:r>
              <a:rPr lang="en-US" dirty="0"/>
              <a:t>State the leading causes of catastrophe (CAT) losses in the US and globally</a:t>
            </a:r>
          </a:p>
          <a:p>
            <a:pPr marL="493776" indent="-457200">
              <a:buFont typeface="+mj-lt"/>
              <a:buAutoNum type="arabicPeriod"/>
            </a:pPr>
            <a:r>
              <a:rPr lang="en-US" dirty="0"/>
              <a:t>Define the protection gap </a:t>
            </a:r>
          </a:p>
          <a:p>
            <a:pPr marL="493776" indent="-457200">
              <a:buFont typeface="+mj-lt"/>
              <a:buAutoNum type="arabicPeriod"/>
            </a:pPr>
            <a:r>
              <a:rPr lang="en-US" dirty="0"/>
              <a:t>Describe the features of CAT models and why they are important</a:t>
            </a:r>
          </a:p>
          <a:p>
            <a:pPr marL="493776" indent="-457200">
              <a:buFont typeface="+mj-lt"/>
              <a:buAutoNum type="arabicPeriod"/>
            </a:pPr>
            <a:r>
              <a:rPr lang="en-US" dirty="0"/>
              <a:t>Identify business models that could be implemented to solve the protection </a:t>
            </a:r>
            <a:r>
              <a:rPr lang="en-US" dirty="0" smtClean="0"/>
              <a:t>gap</a:t>
            </a:r>
            <a:endParaRPr lang="en-US" dirty="0"/>
          </a:p>
        </p:txBody>
      </p:sp>
      <p:sp>
        <p:nvSpPr>
          <p:cNvPr id="3" name="Slide Number Placeholder 2"/>
          <p:cNvSpPr>
            <a:spLocks noGrp="1"/>
          </p:cNvSpPr>
          <p:nvPr>
            <p:ph type="sldNum" sz="quarter" idx="12"/>
          </p:nvPr>
        </p:nvSpPr>
        <p:spPr/>
        <p:txBody>
          <a:bodyPr/>
          <a:lstStyle/>
          <a:p>
            <a:fld id="{AA10C721-AE2B-4C04-8E90-2142017EF61E}" type="slidenum">
              <a:rPr lang="en-US" smtClean="0"/>
              <a:t>49</a:t>
            </a:fld>
            <a:endParaRPr lang="en-US" dirty="0"/>
          </a:p>
        </p:txBody>
      </p:sp>
    </p:spTree>
    <p:extLst>
      <p:ext uri="{BB962C8B-B14F-4D97-AF65-F5344CB8AC3E}">
        <p14:creationId xmlns:p14="http://schemas.microsoft.com/office/powerpoint/2010/main" val="20252140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199"/>
            <a:ext cx="8686800" cy="1097461"/>
          </a:xfrm>
        </p:spPr>
        <p:txBody>
          <a:bodyPr>
            <a:noAutofit/>
          </a:bodyPr>
          <a:lstStyle/>
          <a:p>
            <a:r>
              <a:rPr lang="en-US" sz="3600" dirty="0" smtClean="0"/>
              <a:t>2016 United States CAT Year In Review</a:t>
            </a:r>
            <a:br>
              <a:rPr lang="en-US" sz="3600" dirty="0" smtClean="0"/>
            </a:br>
            <a:endParaRPr lang="en-US" sz="3600" dirty="0"/>
          </a:p>
        </p:txBody>
      </p:sp>
      <p:pic>
        <p:nvPicPr>
          <p:cNvPr id="5" name="Content Placeholder 4"/>
          <p:cNvPicPr>
            <a:picLocks noGrp="1" noChangeAspect="1"/>
          </p:cNvPicPr>
          <p:nvPr>
            <p:ph idx="1"/>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1245" t="1981" r="678"/>
          <a:stretch/>
        </p:blipFill>
        <p:spPr>
          <a:xfrm>
            <a:off x="428625" y="1390650"/>
            <a:ext cx="8286750" cy="4712281"/>
          </a:xfrm>
        </p:spPr>
      </p:pic>
      <p:sp>
        <p:nvSpPr>
          <p:cNvPr id="3" name="Slide Number Placeholder 2"/>
          <p:cNvSpPr>
            <a:spLocks noGrp="1"/>
          </p:cNvSpPr>
          <p:nvPr>
            <p:ph type="sldNum" sz="quarter" idx="12"/>
          </p:nvPr>
        </p:nvSpPr>
        <p:spPr/>
        <p:txBody>
          <a:bodyPr/>
          <a:lstStyle/>
          <a:p>
            <a:fld id="{AA10C721-AE2B-4C04-8E90-2142017EF61E}" type="slidenum">
              <a:rPr lang="en-US" smtClean="0"/>
              <a:t>5</a:t>
            </a:fld>
            <a:endParaRPr lang="en-US" dirty="0"/>
          </a:p>
        </p:txBody>
      </p:sp>
    </p:spTree>
    <p:extLst>
      <p:ext uri="{BB962C8B-B14F-4D97-AF65-F5344CB8AC3E}">
        <p14:creationId xmlns:p14="http://schemas.microsoft.com/office/powerpoint/2010/main" val="24229584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Thank You for Your Participation!</a:t>
            </a:r>
            <a:r>
              <a:rPr lang="en-US" dirty="0" smtClean="0"/>
              <a:t/>
            </a:r>
            <a:br>
              <a:rPr lang="en-US" dirty="0" smtClean="0"/>
            </a:br>
            <a:endParaRPr lang="en-US" dirty="0"/>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809625" y="2057400"/>
            <a:ext cx="3333749" cy="3810000"/>
          </a:xfrm>
        </p:spPr>
      </p:pic>
      <p:sp>
        <p:nvSpPr>
          <p:cNvPr id="4" name="Content Placeholder 3"/>
          <p:cNvSpPr>
            <a:spLocks noGrp="1"/>
          </p:cNvSpPr>
          <p:nvPr>
            <p:ph sz="half" idx="2"/>
          </p:nvPr>
        </p:nvSpPr>
        <p:spPr>
          <a:xfrm>
            <a:off x="4267200" y="2057400"/>
            <a:ext cx="4648200" cy="4114800"/>
          </a:xfrm>
        </p:spPr>
        <p:txBody>
          <a:bodyPr>
            <a:normAutofit/>
          </a:bodyPr>
          <a:lstStyle/>
          <a:p>
            <a:r>
              <a:rPr lang="en-US" b="1" dirty="0" smtClean="0"/>
              <a:t>Questions and/or comments</a:t>
            </a:r>
          </a:p>
          <a:p>
            <a:r>
              <a:rPr lang="en-US" b="1" dirty="0" smtClean="0"/>
              <a:t>Contact information</a:t>
            </a:r>
          </a:p>
          <a:p>
            <a:pPr marL="402336" lvl="1" indent="0">
              <a:spcAft>
                <a:spcPts val="0"/>
              </a:spcAft>
              <a:buNone/>
            </a:pPr>
            <a:r>
              <a:rPr lang="en-US" dirty="0">
                <a:solidFill>
                  <a:schemeClr val="tx2">
                    <a:lumMod val="50000"/>
                  </a:schemeClr>
                </a:solidFill>
              </a:rPr>
              <a:t>Natural Hazard Mitigation Association</a:t>
            </a:r>
          </a:p>
          <a:p>
            <a:pPr marL="402336" lvl="1" indent="0">
              <a:spcAft>
                <a:spcPts val="0"/>
              </a:spcAft>
              <a:buNone/>
            </a:pPr>
            <a:r>
              <a:rPr lang="en-US" dirty="0">
                <a:solidFill>
                  <a:schemeClr val="tx2">
                    <a:lumMod val="50000"/>
                  </a:schemeClr>
                </a:solidFill>
              </a:rPr>
              <a:t>P.O. Box </a:t>
            </a:r>
            <a:r>
              <a:rPr lang="en-US" dirty="0" smtClean="0">
                <a:solidFill>
                  <a:schemeClr val="tx2">
                    <a:lumMod val="50000"/>
                  </a:schemeClr>
                </a:solidFill>
              </a:rPr>
              <a:t>170984</a:t>
            </a:r>
            <a:endParaRPr lang="en-US" dirty="0">
              <a:solidFill>
                <a:schemeClr val="tx2">
                  <a:lumMod val="50000"/>
                </a:schemeClr>
              </a:solidFill>
            </a:endParaRPr>
          </a:p>
          <a:p>
            <a:pPr marL="402336" lvl="1" indent="0">
              <a:spcAft>
                <a:spcPts val="0"/>
              </a:spcAft>
              <a:buNone/>
            </a:pPr>
            <a:r>
              <a:rPr lang="en-US" dirty="0" smtClean="0">
                <a:solidFill>
                  <a:schemeClr val="tx2">
                    <a:lumMod val="50000"/>
                  </a:schemeClr>
                </a:solidFill>
              </a:rPr>
              <a:t>Boston, MA 02117</a:t>
            </a:r>
          </a:p>
          <a:p>
            <a:pPr marL="402336" lvl="1" indent="0">
              <a:spcAft>
                <a:spcPts val="0"/>
              </a:spcAft>
              <a:buNone/>
            </a:pPr>
            <a:r>
              <a:rPr lang="en-US" dirty="0" smtClean="0">
                <a:solidFill>
                  <a:schemeClr val="tx2">
                    <a:lumMod val="50000"/>
                  </a:schemeClr>
                </a:solidFill>
              </a:rPr>
              <a:t>Email: </a:t>
            </a:r>
            <a:r>
              <a:rPr lang="en-US" dirty="0">
                <a:solidFill>
                  <a:schemeClr val="tx2">
                    <a:lumMod val="50000"/>
                  </a:schemeClr>
                </a:solidFill>
                <a:hlinkClick r:id="rId4"/>
              </a:rPr>
              <a:t>nathazma@gmail.com</a:t>
            </a:r>
            <a:endParaRPr lang="en-US" dirty="0">
              <a:solidFill>
                <a:schemeClr val="tx2">
                  <a:lumMod val="50000"/>
                </a:schemeClr>
              </a:solidFill>
            </a:endParaRPr>
          </a:p>
          <a:p>
            <a:pPr marL="402336" lvl="1" indent="0">
              <a:spcAft>
                <a:spcPts val="0"/>
              </a:spcAft>
              <a:buNone/>
            </a:pPr>
            <a:r>
              <a:rPr lang="en-US" dirty="0" smtClean="0">
                <a:solidFill>
                  <a:schemeClr val="tx2">
                    <a:lumMod val="50000"/>
                  </a:schemeClr>
                </a:solidFill>
                <a:hlinkClick r:id="rId5"/>
              </a:rPr>
              <a:t>www.nhma.info</a:t>
            </a:r>
            <a:endParaRPr lang="en-US" dirty="0">
              <a:solidFill>
                <a:schemeClr val="tx2">
                  <a:lumMod val="50000"/>
                </a:schemeClr>
              </a:solidFill>
            </a:endParaRPr>
          </a:p>
        </p:txBody>
      </p:sp>
      <p:sp>
        <p:nvSpPr>
          <p:cNvPr id="5" name="Slide Number Placeholder 4"/>
          <p:cNvSpPr>
            <a:spLocks noGrp="1"/>
          </p:cNvSpPr>
          <p:nvPr>
            <p:ph type="sldNum" sz="quarter" idx="12"/>
          </p:nvPr>
        </p:nvSpPr>
        <p:spPr/>
        <p:txBody>
          <a:bodyPr/>
          <a:lstStyle/>
          <a:p>
            <a:fld id="{0D9C4C27-3F92-447F-917C-AFF9186DA294}" type="slidenum">
              <a:rPr lang="en-US" smtClean="0"/>
              <a:pPr/>
              <a:t>50</a:t>
            </a:fld>
            <a:endParaRPr lang="en-US" dirty="0"/>
          </a:p>
        </p:txBody>
      </p:sp>
      <p:pic>
        <p:nvPicPr>
          <p:cNvPr id="3" name="Picture 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52400" y="5943472"/>
            <a:ext cx="914528" cy="914528"/>
          </a:xfrm>
          <a:prstGeom prst="rect">
            <a:avLst/>
          </a:prstGeom>
        </p:spPr>
      </p:pic>
    </p:spTree>
    <p:extLst>
      <p:ext uri="{BB962C8B-B14F-4D97-AF65-F5344CB8AC3E}">
        <p14:creationId xmlns:p14="http://schemas.microsoft.com/office/powerpoint/2010/main" val="22210346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199"/>
            <a:ext cx="8686800" cy="1097461"/>
          </a:xfrm>
        </p:spPr>
        <p:txBody>
          <a:bodyPr>
            <a:noAutofit/>
          </a:bodyPr>
          <a:lstStyle/>
          <a:p>
            <a:r>
              <a:rPr lang="en-US" sz="3600" dirty="0" smtClean="0"/>
              <a:t>2016 United States CAT Year In Review</a:t>
            </a:r>
            <a:br>
              <a:rPr lang="en-US" sz="3600" dirty="0" smtClean="0"/>
            </a:br>
            <a:endParaRPr lang="en-US" sz="3600" dirty="0"/>
          </a:p>
        </p:txBody>
      </p:sp>
      <p:pic>
        <p:nvPicPr>
          <p:cNvPr id="5" name="Content Placeholder 4"/>
          <p:cNvPicPr>
            <a:picLocks noGrp="1" noChangeAspect="1"/>
          </p:cNvPicPr>
          <p:nvPr>
            <p:ph idx="1"/>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1470" t="1502" r="1127" b="798"/>
          <a:stretch/>
        </p:blipFill>
        <p:spPr>
          <a:xfrm>
            <a:off x="429768" y="1390651"/>
            <a:ext cx="8284464" cy="4698365"/>
          </a:xfrm>
        </p:spPr>
      </p:pic>
      <p:sp>
        <p:nvSpPr>
          <p:cNvPr id="3" name="Slide Number Placeholder 2"/>
          <p:cNvSpPr>
            <a:spLocks noGrp="1"/>
          </p:cNvSpPr>
          <p:nvPr>
            <p:ph type="sldNum" sz="quarter" idx="12"/>
          </p:nvPr>
        </p:nvSpPr>
        <p:spPr/>
        <p:txBody>
          <a:bodyPr/>
          <a:lstStyle/>
          <a:p>
            <a:fld id="{AA10C721-AE2B-4C04-8E90-2142017EF61E}" type="slidenum">
              <a:rPr lang="en-US" smtClean="0"/>
              <a:t>6</a:t>
            </a:fld>
            <a:endParaRPr lang="en-US" dirty="0"/>
          </a:p>
        </p:txBody>
      </p:sp>
    </p:spTree>
    <p:extLst>
      <p:ext uri="{BB962C8B-B14F-4D97-AF65-F5344CB8AC3E}">
        <p14:creationId xmlns:p14="http://schemas.microsoft.com/office/powerpoint/2010/main" val="42878648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1073" t="2147" r="1299" b="1973"/>
          <a:stretch/>
        </p:blipFill>
        <p:spPr>
          <a:xfrm>
            <a:off x="429768" y="1371600"/>
            <a:ext cx="8284464" cy="4649249"/>
          </a:xfrm>
        </p:spPr>
      </p:pic>
      <p:sp>
        <p:nvSpPr>
          <p:cNvPr id="2" name="Title 1"/>
          <p:cNvSpPr>
            <a:spLocks noGrp="1"/>
          </p:cNvSpPr>
          <p:nvPr>
            <p:ph type="title"/>
          </p:nvPr>
        </p:nvSpPr>
        <p:spPr/>
        <p:txBody>
          <a:bodyPr>
            <a:normAutofit fontScale="90000"/>
          </a:bodyPr>
          <a:lstStyle/>
          <a:p>
            <a:r>
              <a:rPr lang="en-US" sz="3600" dirty="0" smtClean="0"/>
              <a:t>2016 Global CAT Year In Review</a:t>
            </a:r>
            <a:br>
              <a:rPr lang="en-US" sz="3600" dirty="0" smtClean="0"/>
            </a:br>
            <a:endParaRPr lang="en-US" sz="3600" dirty="0"/>
          </a:p>
        </p:txBody>
      </p:sp>
      <p:sp>
        <p:nvSpPr>
          <p:cNvPr id="3" name="Slide Number Placeholder 2"/>
          <p:cNvSpPr>
            <a:spLocks noGrp="1"/>
          </p:cNvSpPr>
          <p:nvPr>
            <p:ph type="sldNum" sz="quarter" idx="12"/>
          </p:nvPr>
        </p:nvSpPr>
        <p:spPr/>
        <p:txBody>
          <a:bodyPr/>
          <a:lstStyle/>
          <a:p>
            <a:fld id="{AA10C721-AE2B-4C04-8E90-2142017EF61E}" type="slidenum">
              <a:rPr lang="en-US" smtClean="0"/>
              <a:t>7</a:t>
            </a:fld>
            <a:endParaRPr lang="en-US" dirty="0"/>
          </a:p>
        </p:txBody>
      </p:sp>
    </p:spTree>
    <p:extLst>
      <p:ext uri="{BB962C8B-B14F-4D97-AF65-F5344CB8AC3E}">
        <p14:creationId xmlns:p14="http://schemas.microsoft.com/office/powerpoint/2010/main" val="23656623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2016 Global CAT Year In Review</a:t>
            </a:r>
            <a:br>
              <a:rPr lang="en-US" sz="3600" dirty="0" smtClean="0"/>
            </a:br>
            <a:endParaRPr lang="en-US" sz="3600" dirty="0"/>
          </a:p>
        </p:txBody>
      </p:sp>
      <p:pic>
        <p:nvPicPr>
          <p:cNvPr id="5" name="Content Placeholder 4"/>
          <p:cNvPicPr>
            <a:picLocks noGrp="1" noChangeAspect="1"/>
          </p:cNvPicPr>
          <p:nvPr>
            <p:ph idx="1"/>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47472" y="1295400"/>
            <a:ext cx="8449056" cy="4800198"/>
          </a:xfrm>
        </p:spPr>
      </p:pic>
      <p:sp>
        <p:nvSpPr>
          <p:cNvPr id="3" name="Slide Number Placeholder 2"/>
          <p:cNvSpPr>
            <a:spLocks noGrp="1"/>
          </p:cNvSpPr>
          <p:nvPr>
            <p:ph type="sldNum" sz="quarter" idx="12"/>
          </p:nvPr>
        </p:nvSpPr>
        <p:spPr/>
        <p:txBody>
          <a:bodyPr/>
          <a:lstStyle/>
          <a:p>
            <a:fld id="{AA10C721-AE2B-4C04-8E90-2142017EF61E}" type="slidenum">
              <a:rPr lang="en-US" smtClean="0"/>
              <a:t>8</a:t>
            </a:fld>
            <a:endParaRPr lang="en-US" dirty="0"/>
          </a:p>
        </p:txBody>
      </p:sp>
    </p:spTree>
    <p:extLst>
      <p:ext uri="{BB962C8B-B14F-4D97-AF65-F5344CB8AC3E}">
        <p14:creationId xmlns:p14="http://schemas.microsoft.com/office/powerpoint/2010/main" val="38812434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2016 Global CAT Year In Review</a:t>
            </a:r>
            <a:br>
              <a:rPr lang="en-US" sz="3600" dirty="0" smtClean="0"/>
            </a:br>
            <a:endParaRPr lang="en-US" sz="3600" dirty="0"/>
          </a:p>
        </p:txBody>
      </p:sp>
      <p:sp>
        <p:nvSpPr>
          <p:cNvPr id="5" name="Content Placeholder 4"/>
          <p:cNvSpPr>
            <a:spLocks noGrp="1"/>
          </p:cNvSpPr>
          <p:nvPr>
            <p:ph idx="1"/>
          </p:nvPr>
        </p:nvSpPr>
        <p:spPr/>
        <p:txBody>
          <a:bodyPr/>
          <a:lstStyle/>
          <a:p>
            <a:endParaRPr lang="en-US"/>
          </a:p>
        </p:txBody>
      </p:sp>
      <p:sp>
        <p:nvSpPr>
          <p:cNvPr id="3" name="Slide Number Placeholder 2"/>
          <p:cNvSpPr>
            <a:spLocks noGrp="1"/>
          </p:cNvSpPr>
          <p:nvPr>
            <p:ph type="sldNum" sz="quarter" idx="12"/>
          </p:nvPr>
        </p:nvSpPr>
        <p:spPr/>
        <p:txBody>
          <a:bodyPr/>
          <a:lstStyle/>
          <a:p>
            <a:fld id="{AA10C721-AE2B-4C04-8E90-2142017EF61E}" type="slidenum">
              <a:rPr lang="en-US" smtClean="0"/>
              <a:t>9</a:t>
            </a:fld>
            <a:endParaRPr lang="en-US" dirty="0"/>
          </a:p>
        </p:txBody>
      </p:sp>
      <p:pic>
        <p:nvPicPr>
          <p:cNvPr id="9" name="Picture 8" descr="MunichRe_2016_CAT-losses_3.jpg"/>
          <p:cNvPicPr>
            <a:picLocks noChangeAspect="1"/>
          </p:cNvPicPr>
          <p:nvPr/>
        </p:nvPicPr>
        <p:blipFill rotWithShape="1">
          <a:blip r:embed="rId3">
            <a:extLst>
              <a:ext uri="{28A0092B-C50C-407E-A947-70E740481C1C}">
                <a14:useLocalDpi xmlns:a14="http://schemas.microsoft.com/office/drawing/2010/main" val="0"/>
              </a:ext>
            </a:extLst>
          </a:blip>
          <a:srcRect l="1716" t="2701" r="1786" b="2754"/>
          <a:stretch/>
        </p:blipFill>
        <p:spPr>
          <a:xfrm>
            <a:off x="429768" y="1396352"/>
            <a:ext cx="8284464" cy="4623448"/>
          </a:xfrm>
          <a:prstGeom prst="rect">
            <a:avLst/>
          </a:prstGeom>
        </p:spPr>
      </p:pic>
    </p:spTree>
    <p:extLst>
      <p:ext uri="{BB962C8B-B14F-4D97-AF65-F5344CB8AC3E}">
        <p14:creationId xmlns:p14="http://schemas.microsoft.com/office/powerpoint/2010/main" val="165309004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Custom 5">
      <a:dk1>
        <a:srgbClr val="7F7F7F"/>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0F6FC6"/>
      </a:hlink>
      <a:folHlink>
        <a:srgbClr val="0F6FC6"/>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12440</TotalTime>
  <Words>3605</Words>
  <Application>Microsoft Office PowerPoint</Application>
  <PresentationFormat>On-screen Show (4:3)</PresentationFormat>
  <Paragraphs>386</Paragraphs>
  <Slides>50</Slides>
  <Notes>47</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Urban</vt:lpstr>
      <vt:lpstr>Linking Catastrophe Insurance  to Disaster Risk Reduction</vt:lpstr>
      <vt:lpstr>Welcome! </vt:lpstr>
      <vt:lpstr>Purpose of Module </vt:lpstr>
      <vt:lpstr>Learning Objectives </vt:lpstr>
      <vt:lpstr>2016 United States CAT Year In Review </vt:lpstr>
      <vt:lpstr>2016 United States CAT Year In Review </vt:lpstr>
      <vt:lpstr>2016 Global CAT Year In Review </vt:lpstr>
      <vt:lpstr>2016 Global CAT Year In Review </vt:lpstr>
      <vt:lpstr>2016 Global CAT Year In Review </vt:lpstr>
      <vt:lpstr>2016 Global CAT Year In Review </vt:lpstr>
      <vt:lpstr>2016 Global CAT Year In Review </vt:lpstr>
      <vt:lpstr>2016 Global CAT Year In Review </vt:lpstr>
      <vt:lpstr>Wind Coverage </vt:lpstr>
      <vt:lpstr>Wind Coverage (cont.) </vt:lpstr>
      <vt:lpstr>Earthquake Coverage </vt:lpstr>
      <vt:lpstr>Earthquake Coverage (cont.) </vt:lpstr>
      <vt:lpstr>Flood Coverage </vt:lpstr>
      <vt:lpstr>Flood Coverage (cont.) </vt:lpstr>
      <vt:lpstr>The Protection Gap </vt:lpstr>
      <vt:lpstr>Why Does The Protection Gap Exist </vt:lpstr>
      <vt:lpstr>Solutions To Protection Gap </vt:lpstr>
      <vt:lpstr>Reinsurance Capital Is Plentiful </vt:lpstr>
      <vt:lpstr>Reinsurance Capital Is Being Challenged </vt:lpstr>
      <vt:lpstr>Insurance-Linked Securities (ILS) </vt:lpstr>
      <vt:lpstr>The Disruptive Effect of this New Capital</vt:lpstr>
      <vt:lpstr>The Disruptive Effect of this New Capital (cont.)</vt:lpstr>
      <vt:lpstr>Introducing The CAT Model! </vt:lpstr>
      <vt:lpstr>The Proto-Typical CAT Model </vt:lpstr>
      <vt:lpstr>The Event Catalog </vt:lpstr>
      <vt:lpstr>The Damage Module </vt:lpstr>
      <vt:lpstr>The Damage Module (cont.) </vt:lpstr>
      <vt:lpstr>Secondary Uncertainty - Why CAT Models Lack Accuracy</vt:lpstr>
      <vt:lpstr>Secondary Uncertainty - Why CAT Models Lack Accuracy (cont.)</vt:lpstr>
      <vt:lpstr>Secondary Uncertainty - Why CAT Models Lack Accuracy (cont.)</vt:lpstr>
      <vt:lpstr>Why We Can't Rely On Historical Experience</vt:lpstr>
      <vt:lpstr>Why We Can't Rely On Historical Experience (cont.)</vt:lpstr>
      <vt:lpstr>Questions CAT Models "Help" Answer </vt:lpstr>
      <vt:lpstr>The Pricing Problem </vt:lpstr>
      <vt:lpstr>Quantifying Risk - Pop Quiz 1 </vt:lpstr>
      <vt:lpstr>Quantifying Risk - Pop Quiz 2 </vt:lpstr>
      <vt:lpstr>Quantifying Risk - Pop Quiz 3 </vt:lpstr>
      <vt:lpstr>CAT Model Output - Tornado Risk </vt:lpstr>
      <vt:lpstr>CAT Model Output - Earthquake Risk </vt:lpstr>
      <vt:lpstr>CAT Model Output - Hurricane Risk </vt:lpstr>
      <vt:lpstr>Model Vendors </vt:lpstr>
      <vt:lpstr>The Future</vt:lpstr>
      <vt:lpstr>Reducing Risk - Future Business Models</vt:lpstr>
      <vt:lpstr>Two Potential Models </vt:lpstr>
      <vt:lpstr>Review of Key Learning Objectives </vt:lpstr>
      <vt:lpstr>Thank You for Your Participation! </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Disaster Risk reduction (drr) ambassador curriculum</dc:title>
  <dc:creator>NHMA</dc:creator>
  <cp:lastModifiedBy>Veronica Wightman</cp:lastModifiedBy>
  <cp:revision>217</cp:revision>
  <dcterms:created xsi:type="dcterms:W3CDTF">2016-10-13T15:09:23Z</dcterms:created>
  <dcterms:modified xsi:type="dcterms:W3CDTF">2017-04-29T14:06:37Z</dcterms:modified>
</cp:coreProperties>
</file>