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73" r:id="rId5"/>
    <p:sldId id="301" r:id="rId6"/>
    <p:sldId id="321" r:id="rId7"/>
    <p:sldId id="316" r:id="rId8"/>
    <p:sldId id="313" r:id="rId9"/>
    <p:sldId id="323" r:id="rId10"/>
    <p:sldId id="324" r:id="rId11"/>
    <p:sldId id="325" r:id="rId12"/>
    <p:sldId id="326" r:id="rId13"/>
    <p:sldId id="314" r:id="rId14"/>
    <p:sldId id="315" r:id="rId15"/>
    <p:sldId id="322" r:id="rId16"/>
    <p:sldId id="317" r:id="rId17"/>
    <p:sldId id="318" r:id="rId18"/>
    <p:sldId id="319" r:id="rId19"/>
    <p:sldId id="320" r:id="rId20"/>
    <p:sldId id="29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6197B0-2322-AE8F-B3DE-335F53887F6A}" name="Castro, Diana" initials="CD" userId="S::Diana.Castro@atkinsglobal.com::b8d7c2a8-f53a-40a5-ada4-2396f85b09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005288"/>
    <a:srgbClr val="0051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24" autoAdjust="0"/>
  </p:normalViewPr>
  <p:slideViewPr>
    <p:cSldViewPr snapToGrid="0">
      <p:cViewPr varScale="1">
        <p:scale>
          <a:sx n="49" d="100"/>
          <a:sy n="49" d="100"/>
        </p:scale>
        <p:origin x="1304" y="48"/>
      </p:cViewPr>
      <p:guideLst>
        <p:guide orient="horz" pos="944"/>
        <p:guide pos="46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10/27/2022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10/27/2022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kern="1200">
                <a:solidFill>
                  <a:schemeClr val="tx1"/>
                </a:solidFill>
                <a:latin typeface="+mn-lt"/>
                <a:ea typeface="+mn-ea"/>
                <a:cs typeface="Times New Roman" panose="02020603050405020304" pitchFamily="18" charset="0"/>
              </a:rPr>
              <a:t>(Title Slide Option 1)</a:t>
            </a:r>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165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162705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11</a:t>
            </a:fld>
            <a:endParaRPr lang="en-US"/>
          </a:p>
        </p:txBody>
      </p:sp>
    </p:spTree>
    <p:extLst>
      <p:ext uri="{BB962C8B-B14F-4D97-AF65-F5344CB8AC3E}">
        <p14:creationId xmlns:p14="http://schemas.microsoft.com/office/powerpoint/2010/main" val="339455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178440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Table 3-1</a:t>
            </a:r>
          </a:p>
          <a:p>
            <a:r>
              <a:rPr lang="en-US" sz="1200" b="0" i="0" u="none" strike="noStrike" kern="1200" baseline="0" dirty="0">
                <a:solidFill>
                  <a:schemeClr val="tx1"/>
                </a:solidFill>
                <a:latin typeface="+mn-lt"/>
                <a:ea typeface="+mn-ea"/>
                <a:cs typeface="+mn-cs"/>
              </a:rPr>
              <a:t>Neighborhood A pre and post FIRM claim similar to the claims across ALL neighborhoods</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32206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68749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281258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into greater detail about these activities on the following slides.</a:t>
            </a:r>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30+years, component of the FEMA Building Science Branch</a:t>
            </a:r>
          </a:p>
          <a:p>
            <a:pPr marL="171450" indent="-171450">
              <a:buFont typeface="Arial" panose="020B0604020202020204" pitchFamily="34" charset="0"/>
              <a:buChar char="•"/>
            </a:pPr>
            <a:r>
              <a:rPr lang="en-US" dirty="0"/>
              <a:t>FEMA has deployed MATs to support significant disasters large and small</a:t>
            </a:r>
          </a:p>
          <a:p>
            <a:pPr marL="171450" indent="-171450">
              <a:buFont typeface="Arial" panose="020B0604020202020204" pitchFamily="34" charset="0"/>
              <a:buChar char="•"/>
            </a:pPr>
            <a:r>
              <a:rPr lang="en-US" dirty="0"/>
              <a:t>Application</a:t>
            </a:r>
          </a:p>
          <a:p>
            <a:pPr marL="628650" lvl="1" indent="-171450">
              <a:buFont typeface="Arial" panose="020B0604020202020204" pitchFamily="34" charset="0"/>
              <a:buChar char="•"/>
            </a:pPr>
            <a:r>
              <a:rPr lang="en-US" dirty="0"/>
              <a:t>Hazard mitigation publications and best practice documents</a:t>
            </a:r>
          </a:p>
          <a:p>
            <a:pPr marL="628650" lvl="1" indent="-171450">
              <a:buFont typeface="Arial" panose="020B0604020202020204" pitchFamily="34" charset="0"/>
              <a:buChar char="•"/>
            </a:pPr>
            <a:r>
              <a:rPr lang="en-US" dirty="0"/>
              <a:t>Recommendations for building codes and standard changes</a:t>
            </a:r>
          </a:p>
          <a:p>
            <a:pPr marL="628650" lvl="1" indent="-171450">
              <a:buFont typeface="Arial" panose="020B0604020202020204" pitchFamily="34" charset="0"/>
              <a:buChar char="•"/>
            </a:pPr>
            <a:r>
              <a:rPr lang="en-US" dirty="0"/>
              <a:t>Influence hazard mitigation programs</a:t>
            </a:r>
          </a:p>
          <a:p>
            <a:pPr marL="171450" indent="-171450">
              <a:buFont typeface="Arial" panose="020B0604020202020204" pitchFamily="34" charset="0"/>
              <a:buChar char="•"/>
            </a:pPr>
            <a:r>
              <a:rPr lang="en-US" dirty="0"/>
              <a:t>Supports FEMA’s mission, strategic plans, and National Disaster Recovery Framework (NDRF)</a:t>
            </a:r>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22581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team stakeholders shown here, the MAT serves the impacted community, from state and local officials, to individuals interested in building science best practices. </a:t>
            </a:r>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33866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major natural disasters are forecasted, FMEA Building Science begins collecting data about the hazard and impacts of the disaster. Data about wind speed, rainfall, surge,  As the disaster occurs, Building Science staff collect data about the impacts to the local infrastructure: damage to critical infrastructure (hospitals, shelters, schools, police/fire/EMA, etc.), residential structures and non-residential structures. The data are evaluated by FEMA to determine if the infrastructure performed to design and if there are potential lessons learned that could benefit national resilience. </a:t>
            </a:r>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59517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27226 Barefoot Ln, Bonita Springs, FL 34135 Zone AE “Imperial River”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2016 on the left vs 1994 on the right</a:t>
            </a:r>
          </a:p>
          <a:p>
            <a:pPr algn="l" rtl="0" fontAlgn="base"/>
            <a:endParaRPr lang="en-US" sz="1800" b="0" i="0" u="none" strike="noStrike" dirty="0">
              <a:solidFill>
                <a:srgbClr val="000000"/>
              </a:solidFill>
              <a:effectLst/>
              <a:latin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solidFill>
                  <a:srgbClr val="0070C0"/>
                </a:solidFill>
                <a:effectLst/>
                <a:latin typeface="Calibri" panose="020F0502020204030204" pitchFamily="34" charset="0"/>
                <a:ea typeface="Times New Roman" panose="02020603050405020304" pitchFamily="18" charset="0"/>
              </a:rPr>
              <a:t>After Hurricane Ian, the Building Science Disaster Support Program (BSDS) conducted preliminary Mitigation Assessment Team (Pre-MAT) field work from Oct. 12th to Oct. 14</a:t>
            </a:r>
            <a:r>
              <a:rPr lang="en-US" sz="1100" baseline="30000" dirty="0">
                <a:solidFill>
                  <a:srgbClr val="0070C0"/>
                </a:solidFill>
                <a:effectLst/>
                <a:latin typeface="Calibri" panose="020F0502020204030204" pitchFamily="34" charset="0"/>
                <a:ea typeface="Times New Roman" panose="02020603050405020304" pitchFamily="18" charset="0"/>
              </a:rPr>
              <a:t>th</a:t>
            </a:r>
            <a:r>
              <a:rPr lang="en-US" sz="1100" dirty="0">
                <a:solidFill>
                  <a:srgbClr val="0070C0"/>
                </a:solidFill>
                <a:effectLst/>
                <a:latin typeface="Calibri" panose="020F0502020204030204" pitchFamily="34" charset="0"/>
                <a:ea typeface="Times New Roman" panose="02020603050405020304" pitchFamily="18" charset="0"/>
              </a:rPr>
              <a:t>.</a:t>
            </a:r>
            <a:endParaRPr lang="en-US" sz="1100" dirty="0">
              <a:solidFill>
                <a:srgbClr val="0070C0"/>
              </a:solidFill>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100" dirty="0">
                <a:solidFill>
                  <a:srgbClr val="0070C0"/>
                </a:solidFill>
                <a:effectLst/>
                <a:latin typeface="Calibri" panose="020F0502020204030204" pitchFamily="34" charset="0"/>
                <a:ea typeface="Times New Roman" panose="02020603050405020304" pitchFamily="18" charset="0"/>
              </a:rPr>
              <a:t>3 teams were deployed to the affected are in Florida</a:t>
            </a:r>
            <a:endParaRPr lang="en-US" sz="1100" dirty="0">
              <a:solidFill>
                <a:srgbClr val="0070C0"/>
              </a:solidFill>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solidFill>
                  <a:srgbClr val="0070C0"/>
                </a:solidFill>
                <a:effectLst/>
                <a:latin typeface="Calibri" panose="020F0502020204030204" pitchFamily="34" charset="0"/>
                <a:ea typeface="Times New Roman" panose="02020603050405020304" pitchFamily="18" charset="0"/>
              </a:rPr>
              <a:t>Team 1 – Coastal – focused on the barrier islands and frontal surge areas</a:t>
            </a:r>
            <a:endParaRPr lang="en-US" sz="1100" dirty="0">
              <a:solidFill>
                <a:srgbClr val="0070C0"/>
              </a:solidFill>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solidFill>
                  <a:srgbClr val="0070C0"/>
                </a:solidFill>
                <a:effectLst/>
                <a:latin typeface="Calibri" panose="020F0502020204030204" pitchFamily="34" charset="0"/>
                <a:ea typeface="Times New Roman" panose="02020603050405020304" pitchFamily="18" charset="0"/>
              </a:rPr>
              <a:t>Team 2 – Inland flood &amp; wind – focused north of Ft. Myers</a:t>
            </a:r>
            <a:endParaRPr lang="en-US" sz="1100" dirty="0">
              <a:solidFill>
                <a:srgbClr val="0070C0"/>
              </a:solidFill>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solidFill>
                  <a:srgbClr val="0070C0"/>
                </a:solidFill>
                <a:effectLst/>
                <a:latin typeface="Calibri" panose="020F0502020204030204" pitchFamily="34" charset="0"/>
                <a:ea typeface="Times New Roman" panose="02020603050405020304" pitchFamily="18" charset="0"/>
              </a:rPr>
              <a:t>Team 3 -Inland flood &amp; wind – focused south of Ft. Myers</a:t>
            </a:r>
            <a:endParaRPr lang="en-US" sz="1100" dirty="0">
              <a:solidFill>
                <a:srgbClr val="0070C0"/>
              </a:solidFill>
              <a:effectLst/>
              <a:latin typeface="Calibri" panose="020F0502020204030204" pitchFamily="34" charset="0"/>
              <a:ea typeface="Calibri" panose="020F0502020204030204" pitchFamily="34" charset="0"/>
            </a:endParaRPr>
          </a:p>
          <a:p>
            <a:pPr marL="1600200" marR="0" lvl="3" indent="-228600">
              <a:lnSpc>
                <a:spcPct val="105000"/>
              </a:lnSpc>
              <a:spcBef>
                <a:spcPts val="0"/>
              </a:spcBef>
              <a:spcAft>
                <a:spcPts val="0"/>
              </a:spcAft>
              <a:buFont typeface="Symbol" panose="05050102010706020507" pitchFamily="18" charset="2"/>
              <a:buChar char=""/>
            </a:pPr>
            <a:r>
              <a:rPr lang="en-US" sz="1100" dirty="0">
                <a:solidFill>
                  <a:srgbClr val="0070C0"/>
                </a:solidFill>
                <a:effectLst/>
                <a:latin typeface="Calibri" panose="020F0502020204030204" pitchFamily="34" charset="0"/>
                <a:ea typeface="Times New Roman" panose="02020603050405020304" pitchFamily="18" charset="0"/>
              </a:rPr>
              <a:t>Midday on day 2, followed the track of Ian across to the east coast.</a:t>
            </a:r>
            <a:endParaRPr lang="en-US" sz="1100" dirty="0">
              <a:solidFill>
                <a:srgbClr val="0070C0"/>
              </a:solidFill>
              <a:effectLst/>
              <a:latin typeface="Calibri" panose="020F0502020204030204" pitchFamily="34" charset="0"/>
              <a:ea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73541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Left photo – 1980's condos with significant structural damage on boca </a:t>
            </a:r>
            <a:r>
              <a:rPr lang="en-US" sz="1800" b="0" i="0" u="none" strike="noStrike" dirty="0" err="1">
                <a:solidFill>
                  <a:srgbClr val="000000"/>
                </a:solidFill>
                <a:effectLst/>
                <a:latin typeface="Calibri" panose="020F0502020204030204" pitchFamily="34" charset="0"/>
              </a:rPr>
              <a:t>grande</a:t>
            </a:r>
            <a:r>
              <a:rPr lang="en-US" sz="1800" b="0" i="0" u="none" strike="noStrike" dirty="0">
                <a:solidFill>
                  <a:srgbClr val="000000"/>
                </a:solidFill>
                <a:effectLst/>
                <a:latin typeface="Calibri" panose="020F0502020204030204" pitchFamily="34" charset="0"/>
              </a:rPr>
              <a:t> causeway</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Right two photos – new construction on the southern tip of Boca Grande.  Single ply failure on flat roof portion of home on the right.  Impact slider failed on home on the right likely due to installation issues.</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Estimated wind speed is 120 mph</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325886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https://pbs.twimg.com/media/FeUo6PaXgAAczXK?format=jpg&amp;name=small</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Everglades City School - 415 E School Dr, </a:t>
            </a:r>
            <a:r>
              <a:rPr lang="en-US" sz="1800" b="0" i="0" u="none" strike="noStrike" dirty="0" err="1">
                <a:solidFill>
                  <a:srgbClr val="000000"/>
                </a:solidFill>
                <a:effectLst/>
                <a:latin typeface="Calibri" panose="020F0502020204030204" pitchFamily="34" charset="0"/>
              </a:rPr>
              <a:t>Ochopee</a:t>
            </a:r>
            <a:r>
              <a:rPr lang="en-US" sz="1800" b="0" i="0" u="none" strike="noStrike" dirty="0">
                <a:solidFill>
                  <a:srgbClr val="000000"/>
                </a:solidFill>
                <a:effectLst/>
                <a:latin typeface="Calibri" panose="020F0502020204030204" pitchFamily="34" charset="0"/>
              </a:rPr>
              <a:t>, FL 34141 (Zone AE)</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PA 406 HM after Hurricane Irma</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Andrew - DFE based on ASCE 24, entire campus surrounded by floodwall (gymnasium lowest point on west side, modular classrooms in center as well</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Interior drainage/sump, pump on emergency power, check valve on all utilities, passive barriers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Brandon – manually deployed barriers before event</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School up and running Monday after event, Asst Principal could not have been happier with project</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155769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2718267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891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833"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113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10/27/2022</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2.JP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profslusos.blogspot.com/2013/08/para-quando-publicitacao-das-listas-d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ema.gov/building-sc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cs typeface="Times New Roman" panose="02020603050405020304" pitchFamily="18" charset="0"/>
              </a:rPr>
              <a:t>FEMA Building Science Disaster Support</a:t>
            </a:r>
            <a:endParaRPr lang="en-US" b="0" dirty="0">
              <a:latin typeface="+mj-lt"/>
              <a:cs typeface="Times New Roman" panose="02020603050405020304" pitchFamily="18" charset="0"/>
            </a:endParaRPr>
          </a:p>
        </p:txBody>
      </p:sp>
      <p:sp>
        <p:nvSpPr>
          <p:cNvPr id="3" name="Text Placeholder 2"/>
          <p:cNvSpPr>
            <a:spLocks noGrp="1"/>
          </p:cNvSpPr>
          <p:nvPr>
            <p:ph type="body" sz="quarter" idx="10"/>
          </p:nvPr>
        </p:nvSpPr>
        <p:spPr>
          <a:xfrm>
            <a:off x="745067" y="2917372"/>
            <a:ext cx="10708748" cy="1148366"/>
          </a:xfrm>
        </p:spPr>
        <p:txBody>
          <a:bodyPr>
            <a:normAutofit/>
          </a:bodyPr>
          <a:lstStyle/>
          <a:p>
            <a:r>
              <a:rPr lang="en-US" sz="1400" dirty="0">
                <a:latin typeface="+mn-lt"/>
                <a:ea typeface="Open Sans" panose="020B0606030504020204" pitchFamily="34" charset="0"/>
                <a:cs typeface="Open Sans" panose="020B0606030504020204" pitchFamily="34" charset="0"/>
              </a:rPr>
              <a:t>Overview | October 2022</a:t>
            </a:r>
          </a:p>
        </p:txBody>
      </p:sp>
      <p:pic>
        <p:nvPicPr>
          <p:cNvPr id="4" name="Picture 12">
            <a:extLst>
              <a:ext uri="{FF2B5EF4-FFF2-40B4-BE49-F238E27FC236}">
                <a16:creationId xmlns:a16="http://schemas.microsoft.com/office/drawing/2014/main" id="{23B4F7D2-251F-46CA-9CA0-40ACED3F78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72562" y="4508172"/>
            <a:ext cx="27844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04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Building Science Disaster Support Activities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90" y="1524000"/>
            <a:ext cx="4515982" cy="4106412"/>
          </a:xfrm>
        </p:spPr>
        <p:txBody>
          <a:bodyPr>
            <a:normAutofit lnSpcReduction="10000"/>
          </a:bodyPr>
          <a:lstStyle/>
          <a:p>
            <a:pPr>
              <a:buClr>
                <a:srgbClr val="43484E"/>
              </a:buClr>
            </a:pPr>
            <a:r>
              <a:rPr lang="en-US" dirty="0"/>
              <a:t>Disaster Support Operations</a:t>
            </a:r>
          </a:p>
          <a:p>
            <a:pPr lvl="1">
              <a:buClr>
                <a:srgbClr val="43484E"/>
              </a:buClr>
            </a:pPr>
            <a:r>
              <a:rPr lang="en-US" dirty="0"/>
              <a:t>Work may include Mitigation Assessment Team (MAT) field work to conduct building performance assessments, determine causes of structural failure, study successes – what worked!</a:t>
            </a:r>
          </a:p>
          <a:p>
            <a:pPr lvl="1">
              <a:buClr>
                <a:srgbClr val="43484E"/>
              </a:buClr>
            </a:pPr>
            <a:r>
              <a:rPr lang="en-US" dirty="0"/>
              <a:t>Development of MAT Reports, Problem-Focused Study Reports, Recovery Advisories, or Fact Sheets to promote best practices and resilience through rebuilding.</a:t>
            </a:r>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10</a:t>
            </a:fld>
            <a:endParaRPr lang="en-US"/>
          </a:p>
        </p:txBody>
      </p:sp>
      <p:pic>
        <p:nvPicPr>
          <p:cNvPr id="8" name="Picture 7">
            <a:extLst>
              <a:ext uri="{FF2B5EF4-FFF2-40B4-BE49-F238E27FC236}">
                <a16:creationId xmlns:a16="http://schemas.microsoft.com/office/drawing/2014/main" id="{D6139D71-92C1-4F81-AC58-DF0733B1F256}"/>
              </a:ext>
            </a:extLst>
          </p:cNvPr>
          <p:cNvPicPr>
            <a:picLocks noChangeAspect="1"/>
          </p:cNvPicPr>
          <p:nvPr/>
        </p:nvPicPr>
        <p:blipFill>
          <a:blip r:embed="rId3"/>
          <a:stretch>
            <a:fillRect/>
          </a:stretch>
        </p:blipFill>
        <p:spPr>
          <a:xfrm>
            <a:off x="7065575" y="3752258"/>
            <a:ext cx="3625219" cy="2421533"/>
          </a:xfrm>
          <a:prstGeom prst="rect">
            <a:avLst/>
          </a:prstGeom>
        </p:spPr>
      </p:pic>
      <p:pic>
        <p:nvPicPr>
          <p:cNvPr id="7" name="Picture 6">
            <a:extLst>
              <a:ext uri="{FF2B5EF4-FFF2-40B4-BE49-F238E27FC236}">
                <a16:creationId xmlns:a16="http://schemas.microsoft.com/office/drawing/2014/main" id="{B32ED047-FBDB-2339-73FE-B9CF0A57832E}"/>
              </a:ext>
            </a:extLst>
          </p:cNvPr>
          <p:cNvPicPr>
            <a:picLocks noGrp="1" noChangeAspect="1" noChangeArrowheads="1"/>
          </p:cNvPicPr>
          <p:nvPr/>
        </p:nvPicPr>
        <p:blipFill rotWithShape="1">
          <a:blip r:embed="rId4" cstate="email">
            <a:extLst>
              <a:ext uri="{28A0092B-C50C-407E-A947-70E740481C1C}">
                <a14:useLocalDpi xmlns:a14="http://schemas.microsoft.com/office/drawing/2010/main"/>
              </a:ext>
            </a:extLst>
          </a:blip>
          <a:srcRect l="35028" t="723" r="9990"/>
          <a:stretch/>
        </p:blipFill>
        <p:spPr bwMode="auto">
          <a:xfrm>
            <a:off x="5602515" y="1667725"/>
            <a:ext cx="2091969" cy="237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person, standing&#10;&#10;Description automatically generated">
            <a:extLst>
              <a:ext uri="{FF2B5EF4-FFF2-40B4-BE49-F238E27FC236}">
                <a16:creationId xmlns:a16="http://schemas.microsoft.com/office/drawing/2014/main" id="{053F84CC-FFEA-4126-99EB-48675EFC2F4B}"/>
              </a:ext>
            </a:extLst>
          </p:cNvPr>
          <p:cNvPicPr>
            <a:picLocks noChangeAspect="1"/>
          </p:cNvPicPr>
          <p:nvPr/>
        </p:nvPicPr>
        <p:blipFill rotWithShape="1">
          <a:blip r:embed="rId5"/>
          <a:srcRect t="13999" r="21837"/>
          <a:stretch/>
        </p:blipFill>
        <p:spPr>
          <a:xfrm>
            <a:off x="9012402" y="710236"/>
            <a:ext cx="2775479" cy="3499445"/>
          </a:xfrm>
          <a:prstGeom prst="rect">
            <a:avLst/>
          </a:prstGeom>
        </p:spPr>
      </p:pic>
      <p:pic>
        <p:nvPicPr>
          <p:cNvPr id="13" name="Picture 12">
            <a:extLst>
              <a:ext uri="{FF2B5EF4-FFF2-40B4-BE49-F238E27FC236}">
                <a16:creationId xmlns:a16="http://schemas.microsoft.com/office/drawing/2014/main" id="{E118C26D-2311-4307-AD21-2E1C58EE3BB8}"/>
              </a:ext>
            </a:extLst>
          </p:cNvPr>
          <p:cNvPicPr>
            <a:picLocks noGrp="1" noChangeAspect="1" noChangeArrowheads="1"/>
          </p:cNvPicPr>
          <p:nvPr/>
        </p:nvPicPr>
        <p:blipFill rotWithShape="1">
          <a:blip r:embed="rId4" cstate="email">
            <a:extLst>
              <a:ext uri="{28A0092B-C50C-407E-A947-70E740481C1C}">
                <a14:useLocalDpi xmlns:a14="http://schemas.microsoft.com/office/drawing/2010/main"/>
              </a:ext>
            </a:extLst>
          </a:blip>
          <a:srcRect l="35028" t="723" r="9990"/>
          <a:stretch/>
        </p:blipFill>
        <p:spPr bwMode="auto">
          <a:xfrm>
            <a:off x="5602515" y="2067091"/>
            <a:ext cx="2091969" cy="237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06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Building Science Disaster Support Activities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7796211" cy="4106412"/>
          </a:xfrm>
        </p:spPr>
        <p:txBody>
          <a:bodyPr>
            <a:normAutofit/>
          </a:bodyPr>
          <a:lstStyle/>
          <a:p>
            <a:pPr>
              <a:buClr>
                <a:srgbClr val="43484E"/>
              </a:buClr>
            </a:pPr>
            <a:r>
              <a:rPr lang="en-US" dirty="0"/>
              <a:t>Technical Assistance and Deliverables</a:t>
            </a:r>
          </a:p>
          <a:p>
            <a:pPr lvl="1">
              <a:buClr>
                <a:srgbClr val="43484E"/>
              </a:buClr>
            </a:pPr>
            <a:r>
              <a:rPr lang="en-US" dirty="0"/>
              <a:t>Include training, presentations/webinars</a:t>
            </a:r>
          </a:p>
          <a:p>
            <a:pPr lvl="1">
              <a:buClr>
                <a:srgbClr val="43484E"/>
              </a:buClr>
            </a:pPr>
            <a:r>
              <a:rPr lang="en-US" dirty="0"/>
              <a:t>SME support </a:t>
            </a:r>
          </a:p>
          <a:p>
            <a:pPr lvl="1">
              <a:buClr>
                <a:srgbClr val="43484E"/>
              </a:buClr>
            </a:pPr>
            <a:r>
              <a:rPr lang="en-US" dirty="0"/>
              <a:t>Support of mitigation strategy development </a:t>
            </a:r>
          </a:p>
          <a:p>
            <a:pPr lvl="1">
              <a:buClr>
                <a:srgbClr val="43484E"/>
              </a:buClr>
            </a:pPr>
            <a:r>
              <a:rPr lang="en-US" dirty="0"/>
              <a:t>Can also include assistance to SLTTs for promotion of the application, adoption, and enforcement of building codes through the disaster recovery efforts</a:t>
            </a:r>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11</a:t>
            </a:fld>
            <a:endParaRPr lang="en-US"/>
          </a:p>
        </p:txBody>
      </p:sp>
      <p:pic>
        <p:nvPicPr>
          <p:cNvPr id="6" name="Picture 5">
            <a:extLst>
              <a:ext uri="{FF2B5EF4-FFF2-40B4-BE49-F238E27FC236}">
                <a16:creationId xmlns:a16="http://schemas.microsoft.com/office/drawing/2014/main" id="{80A38500-8C46-49C4-8398-3BD95C3289BA}"/>
              </a:ext>
            </a:extLst>
          </p:cNvPr>
          <p:cNvPicPr>
            <a:picLocks noChangeAspect="1"/>
          </p:cNvPicPr>
          <p:nvPr/>
        </p:nvPicPr>
        <p:blipFill>
          <a:blip r:embed="rId3"/>
          <a:stretch>
            <a:fillRect/>
          </a:stretch>
        </p:blipFill>
        <p:spPr>
          <a:xfrm>
            <a:off x="8890225" y="1498600"/>
            <a:ext cx="2563586" cy="3319515"/>
          </a:xfrm>
          <a:prstGeom prst="rect">
            <a:avLst/>
          </a:prstGeom>
        </p:spPr>
      </p:pic>
    </p:spTree>
    <p:extLst>
      <p:ext uri="{BB962C8B-B14F-4D97-AF65-F5344CB8AC3E}">
        <p14:creationId xmlns:p14="http://schemas.microsoft.com/office/powerpoint/2010/main" val="223561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1DF72-BD14-43D5-8C5C-CDAA402F3456}"/>
              </a:ext>
            </a:extLst>
          </p:cNvPr>
          <p:cNvSpPr>
            <a:spLocks noGrp="1"/>
          </p:cNvSpPr>
          <p:nvPr>
            <p:ph idx="1"/>
          </p:nvPr>
        </p:nvSpPr>
        <p:spPr/>
        <p:txBody>
          <a:bodyPr/>
          <a:lstStyle/>
          <a:p>
            <a:r>
              <a:rPr lang="en-US" dirty="0"/>
              <a:t>BSDS Program Support has benefitted national resilience in many ways. </a:t>
            </a:r>
          </a:p>
          <a:p>
            <a:pPr lvl="1"/>
            <a:r>
              <a:rPr lang="en-US" dirty="0"/>
              <a:t>Forensic engineering studies of building performance help us learn what works and what doesn’t work</a:t>
            </a:r>
          </a:p>
          <a:p>
            <a:pPr lvl="1"/>
            <a:r>
              <a:rPr lang="en-US" dirty="0"/>
              <a:t>With this knowledge, recommendations are made to improve the building science state of practice through better design and construction techniques and standards</a:t>
            </a:r>
          </a:p>
          <a:p>
            <a:pPr lvl="1"/>
            <a:r>
              <a:rPr lang="en-US" dirty="0"/>
              <a:t>Recommendations resulting from BSDS work are being implemented in FEMA Policy, grant requirements, codes and standards changes, codes adoption, development of higher standards and more…</a:t>
            </a:r>
          </a:p>
          <a:p>
            <a:endParaRPr lang="en-US" dirty="0"/>
          </a:p>
        </p:txBody>
      </p:sp>
      <p:sp>
        <p:nvSpPr>
          <p:cNvPr id="3" name="Title 2">
            <a:extLst>
              <a:ext uri="{FF2B5EF4-FFF2-40B4-BE49-F238E27FC236}">
                <a16:creationId xmlns:a16="http://schemas.microsoft.com/office/drawing/2014/main" id="{3FE762B9-2865-43CC-9699-4A5A9CF5D339}"/>
              </a:ext>
            </a:extLst>
          </p:cNvPr>
          <p:cNvSpPr>
            <a:spLocks noGrp="1"/>
          </p:cNvSpPr>
          <p:nvPr>
            <p:ph type="title"/>
          </p:nvPr>
        </p:nvSpPr>
        <p:spPr/>
        <p:txBody>
          <a:bodyPr/>
          <a:lstStyle/>
          <a:p>
            <a:r>
              <a:rPr lang="en-US" dirty="0"/>
              <a:t>Impacts of BSDS Support</a:t>
            </a:r>
          </a:p>
        </p:txBody>
      </p:sp>
      <p:sp>
        <p:nvSpPr>
          <p:cNvPr id="4" name="Slide Number Placeholder 3">
            <a:extLst>
              <a:ext uri="{FF2B5EF4-FFF2-40B4-BE49-F238E27FC236}">
                <a16:creationId xmlns:a16="http://schemas.microsoft.com/office/drawing/2014/main" id="{C592E458-D759-457A-82C7-B7EA1D3A0EB6}"/>
              </a:ext>
            </a:extLst>
          </p:cNvPr>
          <p:cNvSpPr>
            <a:spLocks noGrp="1"/>
          </p:cNvSpPr>
          <p:nvPr>
            <p:ph type="sldNum" sz="quarter" idx="12"/>
          </p:nvPr>
        </p:nvSpPr>
        <p:spPr/>
        <p:txBody>
          <a:bodyPr/>
          <a:lstStyle/>
          <a:p>
            <a:fld id="{8FCC257D-A786-9244-9E17-CE618C8B9275}" type="slidenum">
              <a:rPr lang="en-US" smtClean="0"/>
              <a:pPr/>
              <a:t>12</a:t>
            </a:fld>
            <a:endParaRPr lang="en-US"/>
          </a:p>
        </p:txBody>
      </p:sp>
    </p:spTree>
    <p:extLst>
      <p:ext uri="{BB962C8B-B14F-4D97-AF65-F5344CB8AC3E}">
        <p14:creationId xmlns:p14="http://schemas.microsoft.com/office/powerpoint/2010/main" val="120329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BAEC031A-D580-4726-B1A0-63BBF388AAFF}"/>
              </a:ext>
            </a:extLst>
          </p:cNvPr>
          <p:cNvPicPr>
            <a:picLocks noChangeAspect="1"/>
          </p:cNvPicPr>
          <p:nvPr/>
        </p:nvPicPr>
        <p:blipFill rotWithShape="1">
          <a:blip r:embed="rId3"/>
          <a:srcRect l="2069" t="3018" r="2378" b="27027"/>
          <a:stretch/>
        </p:blipFill>
        <p:spPr>
          <a:xfrm>
            <a:off x="1485901" y="1342963"/>
            <a:ext cx="10420350" cy="4936336"/>
          </a:xfrm>
          <a:prstGeom prst="rect">
            <a:avLst/>
          </a:prstGeom>
        </p:spPr>
      </p:pic>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Nationwide Adoption of Building Codes Promoting Hazard Resistance </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13</a:t>
            </a:fld>
            <a:endParaRPr lang="en-US"/>
          </a:p>
        </p:txBody>
      </p:sp>
      <p:pic>
        <p:nvPicPr>
          <p:cNvPr id="15" name="Picture 14" descr="Text, letter&#10;&#10;Description automatically generated">
            <a:extLst>
              <a:ext uri="{FF2B5EF4-FFF2-40B4-BE49-F238E27FC236}">
                <a16:creationId xmlns:a16="http://schemas.microsoft.com/office/drawing/2014/main" id="{15E8F377-EC6D-4AFA-B0D7-F65690C956E9}"/>
              </a:ext>
            </a:extLst>
          </p:cNvPr>
          <p:cNvPicPr>
            <a:picLocks noChangeAspect="1"/>
          </p:cNvPicPr>
          <p:nvPr/>
        </p:nvPicPr>
        <p:blipFill>
          <a:blip r:embed="rId4"/>
          <a:stretch>
            <a:fillRect/>
          </a:stretch>
        </p:blipFill>
        <p:spPr>
          <a:xfrm>
            <a:off x="0" y="4969920"/>
            <a:ext cx="4443413" cy="1888080"/>
          </a:xfrm>
          <a:prstGeom prst="rect">
            <a:avLst/>
          </a:prstGeom>
        </p:spPr>
      </p:pic>
    </p:spTree>
    <p:extLst>
      <p:ext uri="{BB962C8B-B14F-4D97-AF65-F5344CB8AC3E}">
        <p14:creationId xmlns:p14="http://schemas.microsoft.com/office/powerpoint/2010/main" val="286154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DE62C158-451C-436D-AD9E-C2516071618B}"/>
              </a:ext>
            </a:extLst>
          </p:cNvPr>
          <p:cNvSpPr>
            <a:spLocks noGrp="1"/>
          </p:cNvSpPr>
          <p:nvPr>
            <p:ph idx="1"/>
          </p:nvPr>
        </p:nvSpPr>
        <p:spPr>
          <a:xfrm>
            <a:off x="738189" y="1375794"/>
            <a:ext cx="10715622" cy="4106412"/>
          </a:xfrm>
        </p:spPr>
        <p:txBody>
          <a:bodyPr>
            <a:normAutofit/>
          </a:bodyPr>
          <a:lstStyle/>
          <a:p>
            <a:pPr>
              <a:buClr>
                <a:srgbClr val="43484E"/>
              </a:buClr>
            </a:pPr>
            <a:r>
              <a:rPr lang="en-US" dirty="0"/>
              <a:t>National Institute of Building Science’s </a:t>
            </a:r>
            <a:r>
              <a:rPr lang="en-US" i="1" dirty="0"/>
              <a:t>Natural Hazard Mitigation Saves: 2019 Report </a:t>
            </a:r>
            <a:r>
              <a:rPr lang="en-US" dirty="0"/>
              <a:t>estimates that compared with past (1990s-era codes), modern codes improve building resilience to natural disasters and save $11 for every $1 invested. (NIBS, 2019). </a:t>
            </a:r>
          </a:p>
          <a:p>
            <a:pPr>
              <a:buClr>
                <a:srgbClr val="43484E"/>
              </a:buClr>
            </a:pPr>
            <a:r>
              <a:rPr lang="en-US" dirty="0"/>
              <a:t>Building codes promoting hazard resistant infrastructure are projected to prevent $132 billion in losses over 30 years </a:t>
            </a:r>
          </a:p>
          <a:p>
            <a:pPr>
              <a:buClr>
                <a:srgbClr val="43484E"/>
              </a:buClr>
            </a:pPr>
            <a:r>
              <a:rPr lang="en-US" dirty="0"/>
              <a:t>FEMA P-2022, </a:t>
            </a:r>
            <a:r>
              <a:rPr lang="en-US" i="1" dirty="0"/>
              <a:t>Mitigation Assessment Team Report: Hurricane Harvey in Texas </a:t>
            </a:r>
            <a:r>
              <a:rPr lang="en-US" dirty="0"/>
              <a:t>revealed that higher building code standards saved almost $100,000 on insurance claims on average </a:t>
            </a:r>
          </a:p>
          <a:p>
            <a:endParaRPr lang="en-US" dirty="0"/>
          </a:p>
          <a:p>
            <a:endParaRPr lang="en-US" dirty="0"/>
          </a:p>
          <a:p>
            <a:endParaRPr lang="en-US" dirty="0"/>
          </a:p>
        </p:txBody>
      </p:sp>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Higher Standards Matter</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14</a:t>
            </a:fld>
            <a:endParaRPr lang="en-US"/>
          </a:p>
        </p:txBody>
      </p:sp>
      <p:pic>
        <p:nvPicPr>
          <p:cNvPr id="11" name="Picture 10">
            <a:extLst>
              <a:ext uri="{FF2B5EF4-FFF2-40B4-BE49-F238E27FC236}">
                <a16:creationId xmlns:a16="http://schemas.microsoft.com/office/drawing/2014/main" id="{F8A19E94-E651-4FB4-927F-FAF225476BF9}"/>
              </a:ext>
            </a:extLst>
          </p:cNvPr>
          <p:cNvPicPr>
            <a:picLocks noChangeAspect="1"/>
          </p:cNvPicPr>
          <p:nvPr/>
        </p:nvPicPr>
        <p:blipFill>
          <a:blip r:embed="rId3"/>
          <a:stretch>
            <a:fillRect/>
          </a:stretch>
        </p:blipFill>
        <p:spPr>
          <a:xfrm>
            <a:off x="3606797" y="4131113"/>
            <a:ext cx="8253414" cy="1897535"/>
          </a:xfrm>
          <a:prstGeom prst="rect">
            <a:avLst/>
          </a:prstGeom>
          <a:ln>
            <a:solidFill>
              <a:schemeClr val="accent1"/>
            </a:solidFill>
          </a:ln>
        </p:spPr>
      </p:pic>
    </p:spTree>
    <p:extLst>
      <p:ext uri="{BB962C8B-B14F-4D97-AF65-F5344CB8AC3E}">
        <p14:creationId xmlns:p14="http://schemas.microsoft.com/office/powerpoint/2010/main" val="60558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What Questions do You Have?</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15</a:t>
            </a:fld>
            <a:endParaRPr lang="en-US"/>
          </a:p>
        </p:txBody>
      </p:sp>
      <p:pic>
        <p:nvPicPr>
          <p:cNvPr id="7" name="Content Placeholder 7">
            <a:extLst>
              <a:ext uri="{FF2B5EF4-FFF2-40B4-BE49-F238E27FC236}">
                <a16:creationId xmlns:a16="http://schemas.microsoft.com/office/drawing/2014/main" id="{C634F9A0-C02D-4215-ADE6-E6880D6834B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3800" y="1456243"/>
            <a:ext cx="4243090" cy="4525963"/>
          </a:xfrm>
          <a:prstGeom prst="rect">
            <a:avLst/>
          </a:prstGeom>
        </p:spPr>
      </p:pic>
    </p:spTree>
    <p:extLst>
      <p:ext uri="{BB962C8B-B14F-4D97-AF65-F5344CB8AC3E}">
        <p14:creationId xmlns:p14="http://schemas.microsoft.com/office/powerpoint/2010/main" val="247270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Contact Us</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16</a:t>
            </a:fld>
            <a:endParaRPr lang="en-US"/>
          </a:p>
        </p:txBody>
      </p:sp>
      <p:sp>
        <p:nvSpPr>
          <p:cNvPr id="6" name="Content Placeholder 2">
            <a:extLst>
              <a:ext uri="{FF2B5EF4-FFF2-40B4-BE49-F238E27FC236}">
                <a16:creationId xmlns:a16="http://schemas.microsoft.com/office/drawing/2014/main" id="{9940BCD0-4569-4183-B962-F784571819F0}"/>
              </a:ext>
            </a:extLst>
          </p:cNvPr>
          <p:cNvSpPr txBox="1">
            <a:spLocks/>
          </p:cNvSpPr>
          <p:nvPr/>
        </p:nvSpPr>
        <p:spPr bwMode="auto">
          <a:xfrm>
            <a:off x="1981200" y="2319351"/>
            <a:ext cx="8229600" cy="2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7963" indent="-207963" algn="l" rtl="0" eaLnBrk="1" fontAlgn="base" hangingPunct="1">
              <a:spcBef>
                <a:spcPts val="1200"/>
              </a:spcBef>
              <a:spcAft>
                <a:spcPct val="0"/>
              </a:spcAft>
              <a:buClr>
                <a:srgbClr val="005288"/>
              </a:buClr>
              <a:buFont typeface="Arial" pitchFamily="34" charset="0"/>
              <a:buChar char="•"/>
              <a:defRPr sz="2000" kern="1200">
                <a:solidFill>
                  <a:schemeClr val="tx1"/>
                </a:solidFill>
                <a:latin typeface="Arial" pitchFamily="34" charset="0"/>
                <a:ea typeface="+mn-ea"/>
                <a:cs typeface="Arial" pitchFamily="34" charset="0"/>
              </a:defRPr>
            </a:lvl1pPr>
            <a:lvl2pPr marL="669925" indent="-212725" algn="l" rtl="0" eaLnBrk="1" fontAlgn="base" hangingPunct="1">
              <a:spcBef>
                <a:spcPts val="600"/>
              </a:spcBef>
              <a:spcAft>
                <a:spcPct val="0"/>
              </a:spcAft>
              <a:buClr>
                <a:srgbClr val="005288"/>
              </a:buClr>
              <a:buFont typeface="Arial" pitchFamily="34" charset="0"/>
              <a:buChar char="•"/>
              <a:defRPr sz="2000" kern="1200">
                <a:solidFill>
                  <a:schemeClr val="tx1"/>
                </a:solidFill>
                <a:latin typeface="Arial" pitchFamily="34" charset="0"/>
                <a:ea typeface="+mn-ea"/>
                <a:cs typeface="Arial" pitchFamily="34" charset="0"/>
              </a:defRPr>
            </a:lvl2pPr>
            <a:lvl3pPr marL="1122363" indent="-207963" algn="l" rtl="0" eaLnBrk="1" fontAlgn="base" hangingPunct="1">
              <a:spcBef>
                <a:spcPct val="0"/>
              </a:spcBef>
              <a:spcAft>
                <a:spcPct val="0"/>
              </a:spcAft>
              <a:buClr>
                <a:srgbClr val="005288"/>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0"/>
              </a:spcBef>
              <a:spcAft>
                <a:spcPct val="0"/>
              </a:spcAft>
              <a:buClr>
                <a:srgbClr val="005288"/>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0"/>
              </a:spcBef>
              <a:spcAft>
                <a:spcPct val="0"/>
              </a:spcAft>
              <a:buClr>
                <a:srgbClr val="005288"/>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u="sng" dirty="0">
                <a:solidFill>
                  <a:schemeClr val="tx2"/>
                </a:solidFill>
                <a:hlinkClick r:id="rId3"/>
              </a:rPr>
              <a:t>https://www.fema.gov/building-science</a:t>
            </a:r>
            <a:endParaRPr lang="en-US" sz="2800" u="sng" dirty="0">
              <a:solidFill>
                <a:schemeClr val="tx2"/>
              </a:solidFill>
            </a:endParaRPr>
          </a:p>
          <a:p>
            <a:pPr marL="0" indent="0" algn="ctr">
              <a:buNone/>
            </a:pPr>
            <a:endParaRPr lang="en-US" u="sng" dirty="0">
              <a:solidFill>
                <a:schemeClr val="tx2"/>
              </a:solidFill>
            </a:endParaRPr>
          </a:p>
          <a:p>
            <a:pPr marL="0" indent="0" algn="ctr">
              <a:buNone/>
            </a:pPr>
            <a:r>
              <a:rPr lang="en-US" b="1" u="sng" dirty="0"/>
              <a:t>Building Science Helpline:</a:t>
            </a:r>
          </a:p>
          <a:p>
            <a:pPr marL="0" indent="0" algn="ctr">
              <a:buNone/>
            </a:pPr>
            <a:r>
              <a:rPr lang="en-US" dirty="0"/>
              <a:t>FEMA-BuildingScienceHelp@fema.dhs.gov</a:t>
            </a:r>
          </a:p>
          <a:p>
            <a:pPr marL="0" indent="0" algn="ctr">
              <a:buNone/>
            </a:pPr>
            <a:r>
              <a:rPr lang="en-US" dirty="0"/>
              <a:t>(866) 927-2104</a:t>
            </a:r>
          </a:p>
        </p:txBody>
      </p:sp>
    </p:spTree>
    <p:extLst>
      <p:ext uri="{BB962C8B-B14F-4D97-AF65-F5344CB8AC3E}">
        <p14:creationId xmlns:p14="http://schemas.microsoft.com/office/powerpoint/2010/main" val="321406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2404513"/>
            <a:ext cx="8036720" cy="743347"/>
          </a:xfrm>
        </p:spPr>
        <p:txBody>
          <a:bodyPr/>
          <a:lstStyle/>
          <a:p>
            <a:pPr algn="ctr"/>
            <a:r>
              <a:rPr lang="en-US" dirty="0"/>
              <a:t>Thank you.</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2"/>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Building Science Disaster Support (BSDS) Program</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3999"/>
            <a:ext cx="10715627" cy="4649791"/>
          </a:xfrm>
        </p:spPr>
        <p:txBody>
          <a:bodyPr>
            <a:normAutofit/>
          </a:bodyPr>
          <a:lstStyle/>
          <a:p>
            <a:pPr marL="0" indent="0">
              <a:buClr>
                <a:srgbClr val="43484E"/>
              </a:buClr>
              <a:buNone/>
            </a:pPr>
            <a:r>
              <a:rPr lang="en-US" dirty="0"/>
              <a:t>FEMA uses the BSDS Program to evaluate the performance of buildings and related infrastructure in response to the effects of natural hazards. Building Science Disaster Support includes:</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a:t>
            </a:fld>
            <a:endParaRPr lang="en-US"/>
          </a:p>
        </p:txBody>
      </p:sp>
      <p:sp>
        <p:nvSpPr>
          <p:cNvPr id="9" name="Content Placeholder 1">
            <a:extLst>
              <a:ext uri="{FF2B5EF4-FFF2-40B4-BE49-F238E27FC236}">
                <a16:creationId xmlns:a16="http://schemas.microsoft.com/office/drawing/2014/main" id="{06F60871-3E49-4686-98BE-23FD17A30CB0}"/>
              </a:ext>
            </a:extLst>
          </p:cNvPr>
          <p:cNvSpPr txBox="1">
            <a:spLocks/>
          </p:cNvSpPr>
          <p:nvPr/>
        </p:nvSpPr>
        <p:spPr>
          <a:xfrm>
            <a:off x="890589" y="2707642"/>
            <a:ext cx="3910011" cy="3618548"/>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43484E"/>
              </a:buClr>
            </a:pPr>
            <a:r>
              <a:rPr lang="en-US" dirty="0"/>
              <a:t>Disaster Readiness</a:t>
            </a:r>
          </a:p>
          <a:p>
            <a:pPr>
              <a:buClr>
                <a:srgbClr val="43484E"/>
              </a:buClr>
            </a:pPr>
            <a:r>
              <a:rPr lang="en-US" dirty="0"/>
              <a:t>Disaster Support Operations</a:t>
            </a:r>
          </a:p>
          <a:p>
            <a:pPr>
              <a:buClr>
                <a:srgbClr val="43484E"/>
              </a:buClr>
            </a:pPr>
            <a:r>
              <a:rPr lang="en-US" dirty="0"/>
              <a:t>Technical Assistance</a:t>
            </a:r>
          </a:p>
          <a:p>
            <a:pPr marL="0" indent="0">
              <a:buFont typeface="Wingdings" charset="2"/>
              <a:buNone/>
            </a:pPr>
            <a:r>
              <a:rPr lang="en-US" dirty="0"/>
              <a:t>These activities focus on the local impacted area, but lessons learned are carried forward to support nationwide resilience. </a:t>
            </a:r>
          </a:p>
        </p:txBody>
      </p:sp>
      <p:pic>
        <p:nvPicPr>
          <p:cNvPr id="11" name="Content Placeholder 8" descr="Diagram&#10;&#10;Description automatically generated">
            <a:extLst>
              <a:ext uri="{FF2B5EF4-FFF2-40B4-BE49-F238E27FC236}">
                <a16:creationId xmlns:a16="http://schemas.microsoft.com/office/drawing/2014/main" id="{670EE3CE-302F-E15C-F7B8-E9F1A0758502}"/>
              </a:ext>
            </a:extLst>
          </p:cNvPr>
          <p:cNvPicPr>
            <a:picLocks noGrp="1" noChangeAspect="1"/>
          </p:cNvPicPr>
          <p:nvPr/>
        </p:nvPicPr>
        <p:blipFill>
          <a:blip r:embed="rId3"/>
          <a:stretch>
            <a:fillRect/>
          </a:stretch>
        </p:blipFill>
        <p:spPr>
          <a:xfrm>
            <a:off x="4800600" y="1899108"/>
            <a:ext cx="6959712" cy="4639808"/>
          </a:xfrm>
          <a:prstGeom prst="rect">
            <a:avLst/>
          </a:prstGeom>
        </p:spPr>
      </p:pic>
    </p:spTree>
    <p:extLst>
      <p:ext uri="{BB962C8B-B14F-4D97-AF65-F5344CB8AC3E}">
        <p14:creationId xmlns:p14="http://schemas.microsoft.com/office/powerpoint/2010/main" val="396391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History</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3</a:t>
            </a:fld>
            <a:endParaRPr lang="en-US"/>
          </a:p>
        </p:txBody>
      </p:sp>
      <p:pic>
        <p:nvPicPr>
          <p:cNvPr id="10" name="Picture 9" descr="Timeline from 1993 to 2019 noting the year publications were released.">
            <a:extLst>
              <a:ext uri="{FF2B5EF4-FFF2-40B4-BE49-F238E27FC236}">
                <a16:creationId xmlns:a16="http://schemas.microsoft.com/office/drawing/2014/main" id="{AACF248F-E043-7DB7-1EDD-E98DDA617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857"/>
            <a:ext cx="12192000"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2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189" y="379869"/>
            <a:ext cx="10715627" cy="743347"/>
          </a:xfrm>
        </p:spPr>
        <p:txBody>
          <a:bodyPr/>
          <a:lstStyle/>
          <a:p>
            <a:r>
              <a:rPr lang="en-US" dirty="0"/>
              <a:t>Stakeholders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21670" y="1359893"/>
            <a:ext cx="10715627" cy="4649791"/>
          </a:xfrm>
        </p:spPr>
        <p:txBody>
          <a:bodyPr>
            <a:normAutofit/>
          </a:bodyPr>
          <a:lstStyle/>
          <a:p>
            <a:pPr marL="0" indent="0">
              <a:buClr>
                <a:srgbClr val="43484E"/>
              </a:buClr>
              <a:buNone/>
            </a:pPr>
            <a:r>
              <a:rPr lang="en-US" dirty="0"/>
              <a:t>BSDS Program Activities include a large selection of stakeholders including but not limited to:.  </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4</a:t>
            </a:fld>
            <a:endParaRPr lang="en-US" dirty="0"/>
          </a:p>
        </p:txBody>
      </p:sp>
      <p:pic>
        <p:nvPicPr>
          <p:cNvPr id="8" name="Picture 7">
            <a:extLst>
              <a:ext uri="{FF2B5EF4-FFF2-40B4-BE49-F238E27FC236}">
                <a16:creationId xmlns:a16="http://schemas.microsoft.com/office/drawing/2014/main" id="{B2C3F5B8-42FB-4394-A76F-C86984DC42F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14910" y="3441266"/>
            <a:ext cx="106048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22BCB92-384C-4ED5-AE53-D238AF9218E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65906" y="3829312"/>
            <a:ext cx="1295399" cy="62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AC5BC463-AFC6-4FB7-93BF-3BFE9A658B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95786" y="3900618"/>
            <a:ext cx="15628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418BFC90-C0C4-4673-AF02-5C42DDEBC7FB}"/>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262748" y="2410647"/>
            <a:ext cx="206364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2E5AC314-9502-4CC8-A78C-AEED75D4AFE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24839" y="4912470"/>
            <a:ext cx="12858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a:extLst>
              <a:ext uri="{FF2B5EF4-FFF2-40B4-BE49-F238E27FC236}">
                <a16:creationId xmlns:a16="http://schemas.microsoft.com/office/drawing/2014/main" id="{41BCFDD2-49E7-4811-9CCF-77736D121E6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99231" y="3157668"/>
            <a:ext cx="9525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a:extLst>
              <a:ext uri="{FF2B5EF4-FFF2-40B4-BE49-F238E27FC236}">
                <a16:creationId xmlns:a16="http://schemas.microsoft.com/office/drawing/2014/main" id="{917E7872-F080-4894-9C60-E5B020F9693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581920" y="4328349"/>
            <a:ext cx="1204644"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a:extLst>
              <a:ext uri="{FF2B5EF4-FFF2-40B4-BE49-F238E27FC236}">
                <a16:creationId xmlns:a16="http://schemas.microsoft.com/office/drawing/2014/main" id="{7B867071-4273-4C98-97E2-2835CA838A9C}"/>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31674" y="4486538"/>
            <a:ext cx="887615" cy="134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9E9BEB0A-A26F-43BB-9848-D991453DDD9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697977" y="2101115"/>
            <a:ext cx="1041019" cy="81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a:extLst>
              <a:ext uri="{FF2B5EF4-FFF2-40B4-BE49-F238E27FC236}">
                <a16:creationId xmlns:a16="http://schemas.microsoft.com/office/drawing/2014/main" id="{55077D52-EE6F-4D5E-B9A3-07686E7E9AE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921212" y="3791213"/>
            <a:ext cx="716093" cy="69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a:extLst>
              <a:ext uri="{FF2B5EF4-FFF2-40B4-BE49-F238E27FC236}">
                <a16:creationId xmlns:a16="http://schemas.microsoft.com/office/drawing/2014/main" id="{AB3E3B6A-9696-481E-A6C6-040792C1508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941129" y="2398344"/>
            <a:ext cx="106773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a:extLst>
              <a:ext uri="{FF2B5EF4-FFF2-40B4-BE49-F238E27FC236}">
                <a16:creationId xmlns:a16="http://schemas.microsoft.com/office/drawing/2014/main" id="{3B1243AF-A7B2-4F7D-8FF2-8A4E9F65D2EF}"/>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094505" y="2384056"/>
            <a:ext cx="1114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2">
            <a:extLst>
              <a:ext uri="{FF2B5EF4-FFF2-40B4-BE49-F238E27FC236}">
                <a16:creationId xmlns:a16="http://schemas.microsoft.com/office/drawing/2014/main" id="{1980CF75-B9C0-415F-A22F-F4B75C7F72CF}"/>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038364" y="2426919"/>
            <a:ext cx="979941"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7">
            <a:extLst>
              <a:ext uri="{FF2B5EF4-FFF2-40B4-BE49-F238E27FC236}">
                <a16:creationId xmlns:a16="http://schemas.microsoft.com/office/drawing/2014/main" id="{A7F39AC8-C347-4C37-9247-A79B5752339A}"/>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430983" y="3704451"/>
            <a:ext cx="1273587" cy="78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8">
            <a:extLst>
              <a:ext uri="{FF2B5EF4-FFF2-40B4-BE49-F238E27FC236}">
                <a16:creationId xmlns:a16="http://schemas.microsoft.com/office/drawing/2014/main" id="{5142EFEF-DCDA-4723-B358-F73F26B2556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422457" y="2267213"/>
            <a:ext cx="1290638" cy="97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9">
            <a:extLst>
              <a:ext uri="{FF2B5EF4-FFF2-40B4-BE49-F238E27FC236}">
                <a16:creationId xmlns:a16="http://schemas.microsoft.com/office/drawing/2014/main" id="{257BC290-6184-481A-AB77-1E64D885C6FC}"/>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3034887" y="2133598"/>
            <a:ext cx="1220530" cy="111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0">
            <a:extLst>
              <a:ext uri="{FF2B5EF4-FFF2-40B4-BE49-F238E27FC236}">
                <a16:creationId xmlns:a16="http://schemas.microsoft.com/office/drawing/2014/main" id="{0CD79E86-14AE-4377-97D0-60A17B76872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94512" y="2133598"/>
            <a:ext cx="9619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2">
            <a:extLst>
              <a:ext uri="{FF2B5EF4-FFF2-40B4-BE49-F238E27FC236}">
                <a16:creationId xmlns:a16="http://schemas.microsoft.com/office/drawing/2014/main" id="{66ED286A-EA79-4B54-8D4E-F4B841C546FC}"/>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606136" y="5291883"/>
            <a:ext cx="11562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http://www.rankinmfg.com/aisc.gif">
            <a:extLst>
              <a:ext uri="{FF2B5EF4-FFF2-40B4-BE49-F238E27FC236}">
                <a16:creationId xmlns:a16="http://schemas.microsoft.com/office/drawing/2014/main" id="{1A3B7598-798E-4726-A7D3-06B342A84849}"/>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697977" y="3137802"/>
            <a:ext cx="97253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8C75799C-0836-4C1B-8D02-5084BA58990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035334" y="3710526"/>
            <a:ext cx="727126" cy="87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F0C50DD7-77BA-4C4E-89B0-A778D82B62A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225438" y="4546938"/>
            <a:ext cx="839427" cy="120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761B9786-AFCA-4043-A270-71350A26A7AF}"/>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101214" y="4912470"/>
            <a:ext cx="3107715" cy="746970"/>
          </a:xfrm>
          <a:prstGeom prst="rect">
            <a:avLst/>
          </a:prstGeom>
        </p:spPr>
      </p:pic>
      <p:sp>
        <p:nvSpPr>
          <p:cNvPr id="7" name="TextBox 6">
            <a:extLst>
              <a:ext uri="{FF2B5EF4-FFF2-40B4-BE49-F238E27FC236}">
                <a16:creationId xmlns:a16="http://schemas.microsoft.com/office/drawing/2014/main" id="{D58FD619-9489-46E5-8739-8A55E465C17B}"/>
              </a:ext>
            </a:extLst>
          </p:cNvPr>
          <p:cNvSpPr txBox="1"/>
          <p:nvPr/>
        </p:nvSpPr>
        <p:spPr>
          <a:xfrm>
            <a:off x="9594317" y="4928890"/>
            <a:ext cx="1830608" cy="1169551"/>
          </a:xfrm>
          <a:prstGeom prst="rect">
            <a:avLst/>
          </a:prstGeom>
          <a:noFill/>
        </p:spPr>
        <p:txBody>
          <a:bodyPr wrap="square" rtlCol="0">
            <a:spAutoFit/>
          </a:bodyPr>
          <a:lstStyle/>
          <a:p>
            <a:r>
              <a:rPr lang="en-US" sz="1400" b="0" i="0" dirty="0">
                <a:solidFill>
                  <a:srgbClr val="000000"/>
                </a:solidFill>
                <a:effectLst/>
                <a:latin typeface="Arial Black" panose="020B0A04020102020204" pitchFamily="34" charset="0"/>
              </a:rPr>
              <a:t>Federal and SLTT officials, academia, private sector,</a:t>
            </a:r>
            <a:br>
              <a:rPr lang="en-US" sz="1400" dirty="0">
                <a:latin typeface="Arial Black" panose="020B0A04020102020204" pitchFamily="34" charset="0"/>
              </a:rPr>
            </a:br>
            <a:r>
              <a:rPr lang="en-US" sz="1400" dirty="0">
                <a:latin typeface="Arial Black" panose="020B0A04020102020204" pitchFamily="34" charset="0"/>
              </a:rPr>
              <a:t>+ many more…</a:t>
            </a:r>
          </a:p>
        </p:txBody>
      </p:sp>
      <p:sp>
        <p:nvSpPr>
          <p:cNvPr id="6" name="Oval 5">
            <a:extLst>
              <a:ext uri="{FF2B5EF4-FFF2-40B4-BE49-F238E27FC236}">
                <a16:creationId xmlns:a16="http://schemas.microsoft.com/office/drawing/2014/main" id="{0EFD46B0-CC7F-49DE-8E18-7C924775D805}"/>
              </a:ext>
            </a:extLst>
          </p:cNvPr>
          <p:cNvSpPr/>
          <p:nvPr/>
        </p:nvSpPr>
        <p:spPr>
          <a:xfrm>
            <a:off x="9360003" y="4631578"/>
            <a:ext cx="2063646" cy="1626446"/>
          </a:xfrm>
          <a:prstGeom prst="ellipse">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814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Building Science Disaster Support Activities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75794"/>
            <a:ext cx="10715627" cy="4106412"/>
          </a:xfrm>
        </p:spPr>
        <p:txBody>
          <a:bodyPr>
            <a:normAutofit/>
          </a:bodyPr>
          <a:lstStyle/>
          <a:p>
            <a:pPr>
              <a:buClr>
                <a:srgbClr val="43484E"/>
              </a:buClr>
            </a:pPr>
            <a:r>
              <a:rPr lang="en-US" dirty="0"/>
              <a:t>Disaster Readiness</a:t>
            </a:r>
          </a:p>
          <a:p>
            <a:pPr lvl="1">
              <a:buClr>
                <a:srgbClr val="43484E"/>
              </a:buClr>
            </a:pPr>
            <a:r>
              <a:rPr lang="en-US" dirty="0"/>
              <a:t>Monitoring forecasted and ongoing events to determine impacts</a:t>
            </a:r>
          </a:p>
          <a:p>
            <a:pPr lvl="1">
              <a:buClr>
                <a:srgbClr val="43484E"/>
              </a:buClr>
            </a:pPr>
            <a:r>
              <a:rPr lang="en-US" dirty="0"/>
              <a:t>May Deploy Pre-MATs to make preliminary damage assessments</a:t>
            </a:r>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5</a:t>
            </a:fld>
            <a:endParaRPr lang="en-US"/>
          </a:p>
        </p:txBody>
      </p:sp>
      <p:pic>
        <p:nvPicPr>
          <p:cNvPr id="1026" name="Picture 2" descr="See the source image">
            <a:extLst>
              <a:ext uri="{FF2B5EF4-FFF2-40B4-BE49-F238E27FC236}">
                <a16:creationId xmlns:a16="http://schemas.microsoft.com/office/drawing/2014/main" id="{489454BA-2DC5-432A-A8D0-9E9F39BF8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911" y="3340060"/>
            <a:ext cx="4466046" cy="2791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114AE17E-E971-4586-A832-F2BCFFE2C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415" y="4089161"/>
            <a:ext cx="3044620" cy="2489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441C2C95-460B-4777-961B-7D497E9C2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462" y="2936124"/>
            <a:ext cx="32289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p&#10;&#10;Description automatically generated">
            <a:extLst>
              <a:ext uri="{FF2B5EF4-FFF2-40B4-BE49-F238E27FC236}">
                <a16:creationId xmlns:a16="http://schemas.microsoft.com/office/drawing/2014/main" id="{F7D3513C-E808-427B-BD02-04450652DCB1}"/>
              </a:ext>
            </a:extLst>
          </p:cNvPr>
          <p:cNvPicPr>
            <a:picLocks noChangeAspect="1"/>
          </p:cNvPicPr>
          <p:nvPr/>
        </p:nvPicPr>
        <p:blipFill rotWithShape="1">
          <a:blip r:embed="rId6"/>
          <a:srcRect b="51908"/>
          <a:stretch/>
        </p:blipFill>
        <p:spPr>
          <a:xfrm>
            <a:off x="566044" y="3194867"/>
            <a:ext cx="3535680" cy="1920240"/>
          </a:xfrm>
          <a:prstGeom prst="rect">
            <a:avLst/>
          </a:prstGeom>
        </p:spPr>
      </p:pic>
      <p:pic>
        <p:nvPicPr>
          <p:cNvPr id="7" name="Picture 6" descr="A picture containing text, outdoor, city, shore&#10;&#10;Description automatically generated">
            <a:extLst>
              <a:ext uri="{FF2B5EF4-FFF2-40B4-BE49-F238E27FC236}">
                <a16:creationId xmlns:a16="http://schemas.microsoft.com/office/drawing/2014/main" id="{87E2E509-8474-464A-AE5F-38D2C1626DEF}"/>
              </a:ext>
            </a:extLst>
          </p:cNvPr>
          <p:cNvPicPr>
            <a:picLocks noChangeAspect="1"/>
          </p:cNvPicPr>
          <p:nvPr/>
        </p:nvPicPr>
        <p:blipFill>
          <a:blip r:embed="rId7"/>
          <a:stretch>
            <a:fillRect/>
          </a:stretch>
        </p:blipFill>
        <p:spPr>
          <a:xfrm>
            <a:off x="548350" y="4670510"/>
            <a:ext cx="3535680" cy="1997738"/>
          </a:xfrm>
          <a:prstGeom prst="rect">
            <a:avLst/>
          </a:prstGeom>
        </p:spPr>
      </p:pic>
    </p:spTree>
    <p:extLst>
      <p:ext uri="{BB962C8B-B14F-4D97-AF65-F5344CB8AC3E}">
        <p14:creationId xmlns:p14="http://schemas.microsoft.com/office/powerpoint/2010/main" val="56125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Hurricane Ian Pre-MAT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75794"/>
            <a:ext cx="10715627" cy="4106412"/>
          </a:xfrm>
        </p:spPr>
        <p:txBody>
          <a:bodyPr>
            <a:normAutofit/>
          </a:bodyPr>
          <a:lstStyle/>
          <a:p>
            <a:pPr>
              <a:buClr>
                <a:srgbClr val="43484E"/>
              </a:buClr>
            </a:pPr>
            <a:r>
              <a:rPr lang="en-US" dirty="0"/>
              <a:t>Bonita Springs – flood impacts</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6</a:t>
            </a:fld>
            <a:endParaRPr lang="en-US"/>
          </a:p>
        </p:txBody>
      </p:sp>
      <p:pic>
        <p:nvPicPr>
          <p:cNvPr id="1027" name="Picture 3">
            <a:extLst>
              <a:ext uri="{FF2B5EF4-FFF2-40B4-BE49-F238E27FC236}">
                <a16:creationId xmlns:a16="http://schemas.microsoft.com/office/drawing/2014/main" id="{C4F5C250-A45E-4BF4-8505-47584742C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4" y="2999073"/>
            <a:ext cx="80772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009646E-BFD7-49C0-A6DE-488BA77B9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8523" y="4287982"/>
            <a:ext cx="4565724" cy="22509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D4A99C5-087C-45BE-8349-01C6AC64BCAF}"/>
              </a:ext>
            </a:extLst>
          </p:cNvPr>
          <p:cNvSpPr txBox="1"/>
          <p:nvPr/>
        </p:nvSpPr>
        <p:spPr>
          <a:xfrm>
            <a:off x="3615385" y="6181861"/>
            <a:ext cx="6096000" cy="369332"/>
          </a:xfrm>
          <a:prstGeom prst="rect">
            <a:avLst/>
          </a:prstGeom>
          <a:noFill/>
        </p:spPr>
        <p:txBody>
          <a:bodyPr wrap="square">
            <a:spAutoFit/>
          </a:bodyPr>
          <a:lstStyle/>
          <a:p>
            <a:r>
              <a:rPr lang="en-US" b="1" i="0" dirty="0">
                <a:solidFill>
                  <a:srgbClr val="FF0000"/>
                </a:solidFill>
                <a:effectLst/>
                <a:latin typeface="Calibri" panose="020F0502020204030204" pitchFamily="34" charset="0"/>
              </a:rPr>
              <a:t>FEMA MAT - Internal Use Only</a:t>
            </a:r>
            <a:endParaRPr lang="en-US" dirty="0"/>
          </a:p>
        </p:txBody>
      </p:sp>
    </p:spTree>
    <p:extLst>
      <p:ext uri="{BB962C8B-B14F-4D97-AF65-F5344CB8AC3E}">
        <p14:creationId xmlns:p14="http://schemas.microsoft.com/office/powerpoint/2010/main" val="53326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186" y="439320"/>
            <a:ext cx="10715627" cy="743347"/>
          </a:xfrm>
        </p:spPr>
        <p:txBody>
          <a:bodyPr/>
          <a:lstStyle/>
          <a:p>
            <a:r>
              <a:rPr lang="en-US" dirty="0"/>
              <a:t>Hurricane Ian Pre-MAT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90" y="1375794"/>
            <a:ext cx="6452320" cy="743347"/>
          </a:xfrm>
        </p:spPr>
        <p:txBody>
          <a:bodyPr>
            <a:normAutofit/>
          </a:bodyPr>
          <a:lstStyle/>
          <a:p>
            <a:pPr>
              <a:buClr>
                <a:srgbClr val="43484E"/>
              </a:buClr>
            </a:pPr>
            <a:r>
              <a:rPr lang="en-US" dirty="0"/>
              <a:t>Boca Grande – Representative Wind Damage</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7</a:t>
            </a:fld>
            <a:endParaRPr lang="en-US"/>
          </a:p>
        </p:txBody>
      </p:sp>
      <p:pic>
        <p:nvPicPr>
          <p:cNvPr id="2055" name="Picture 7">
            <a:extLst>
              <a:ext uri="{FF2B5EF4-FFF2-40B4-BE49-F238E27FC236}">
                <a16:creationId xmlns:a16="http://schemas.microsoft.com/office/drawing/2014/main" id="{81FE110E-28F7-4A51-8A47-EF07EDAB2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120" y="4037541"/>
            <a:ext cx="3815863" cy="20993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AE7B9C3-BBB8-4AED-A94C-F61CF711D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037" y="4029053"/>
            <a:ext cx="3805826" cy="209934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4AFE8766-D507-4BF5-A512-C0F904030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54" y="4037540"/>
            <a:ext cx="3805826" cy="20908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2EA280B-574B-4AF7-B13B-6A02F9298D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706" y="155291"/>
            <a:ext cx="3696277" cy="31636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6BCCD87-0F7E-4C7A-BA82-097621C6A7EE}"/>
              </a:ext>
            </a:extLst>
          </p:cNvPr>
          <p:cNvSpPr txBox="1"/>
          <p:nvPr/>
        </p:nvSpPr>
        <p:spPr>
          <a:xfrm>
            <a:off x="9847189" y="3602946"/>
            <a:ext cx="637309" cy="646331"/>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New </a:t>
            </a:r>
            <a:endParaRPr lang="en-US" dirty="0"/>
          </a:p>
        </p:txBody>
      </p:sp>
      <p:sp>
        <p:nvSpPr>
          <p:cNvPr id="16" name="TextBox 15">
            <a:extLst>
              <a:ext uri="{FF2B5EF4-FFF2-40B4-BE49-F238E27FC236}">
                <a16:creationId xmlns:a16="http://schemas.microsoft.com/office/drawing/2014/main" id="{2A242D61-0560-444D-B57F-BBD3CA131163}"/>
              </a:ext>
            </a:extLst>
          </p:cNvPr>
          <p:cNvSpPr txBox="1"/>
          <p:nvPr/>
        </p:nvSpPr>
        <p:spPr>
          <a:xfrm>
            <a:off x="5721925" y="3602946"/>
            <a:ext cx="748147" cy="369332"/>
          </a:xfrm>
          <a:prstGeom prst="rect">
            <a:avLst/>
          </a:prstGeom>
          <a:noFill/>
        </p:spPr>
        <p:txBody>
          <a:bodyPr wrap="square">
            <a:spAutoFit/>
          </a:bodyPr>
          <a:lstStyle/>
          <a:p>
            <a:pPr algn="ctr"/>
            <a:r>
              <a:rPr lang="en-US" b="0" i="0" dirty="0">
                <a:solidFill>
                  <a:srgbClr val="000000"/>
                </a:solidFill>
                <a:effectLst/>
                <a:latin typeface="Times New Roman" panose="02020603050405020304" pitchFamily="18" charset="0"/>
              </a:rPr>
              <a:t>2019 </a:t>
            </a:r>
            <a:endParaRPr lang="en-US" dirty="0"/>
          </a:p>
        </p:txBody>
      </p:sp>
      <p:sp>
        <p:nvSpPr>
          <p:cNvPr id="17" name="TextBox 16">
            <a:extLst>
              <a:ext uri="{FF2B5EF4-FFF2-40B4-BE49-F238E27FC236}">
                <a16:creationId xmlns:a16="http://schemas.microsoft.com/office/drawing/2014/main" id="{D5EBE22D-47E1-4A20-BCDF-63DA44BF9292}"/>
              </a:ext>
            </a:extLst>
          </p:cNvPr>
          <p:cNvSpPr txBox="1"/>
          <p:nvPr/>
        </p:nvSpPr>
        <p:spPr>
          <a:xfrm>
            <a:off x="1316162" y="3566702"/>
            <a:ext cx="1825410" cy="369332"/>
          </a:xfrm>
          <a:prstGeom prst="rect">
            <a:avLst/>
          </a:prstGeom>
          <a:noFill/>
        </p:spPr>
        <p:txBody>
          <a:bodyPr wrap="square">
            <a:spAutoFit/>
          </a:bodyPr>
          <a:lstStyle/>
          <a:p>
            <a:pPr algn="ctr"/>
            <a:r>
              <a:rPr lang="en-US" b="0" i="0" dirty="0">
                <a:solidFill>
                  <a:srgbClr val="000000"/>
                </a:solidFill>
                <a:effectLst/>
                <a:latin typeface="Times New Roman" panose="02020603050405020304" pitchFamily="18" charset="0"/>
              </a:rPr>
              <a:t>1980’s Condos </a:t>
            </a:r>
            <a:endParaRPr lang="en-US" dirty="0"/>
          </a:p>
        </p:txBody>
      </p:sp>
      <p:sp>
        <p:nvSpPr>
          <p:cNvPr id="9" name="Oval 8">
            <a:extLst>
              <a:ext uri="{FF2B5EF4-FFF2-40B4-BE49-F238E27FC236}">
                <a16:creationId xmlns:a16="http://schemas.microsoft.com/office/drawing/2014/main" id="{D1133BDF-266B-4647-BC89-956BA58774FA}"/>
              </a:ext>
            </a:extLst>
          </p:cNvPr>
          <p:cNvSpPr/>
          <p:nvPr/>
        </p:nvSpPr>
        <p:spPr>
          <a:xfrm rot="20588465">
            <a:off x="9333987" y="1357121"/>
            <a:ext cx="580366" cy="1820317"/>
          </a:xfrm>
          <a:prstGeom prst="ellips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B548CFCA-37D9-4EC9-A556-298B3C976643}"/>
              </a:ext>
            </a:extLst>
          </p:cNvPr>
          <p:cNvSpPr txBox="1"/>
          <p:nvPr/>
        </p:nvSpPr>
        <p:spPr>
          <a:xfrm>
            <a:off x="3528170" y="6356353"/>
            <a:ext cx="6096000" cy="369332"/>
          </a:xfrm>
          <a:prstGeom prst="rect">
            <a:avLst/>
          </a:prstGeom>
          <a:noFill/>
        </p:spPr>
        <p:txBody>
          <a:bodyPr wrap="square">
            <a:spAutoFit/>
          </a:bodyPr>
          <a:lstStyle/>
          <a:p>
            <a:r>
              <a:rPr lang="en-US" b="1" i="0" dirty="0">
                <a:solidFill>
                  <a:srgbClr val="FF0000"/>
                </a:solidFill>
                <a:effectLst/>
                <a:latin typeface="Calibri" panose="020F0502020204030204" pitchFamily="34" charset="0"/>
              </a:rPr>
              <a:t>FEMA MAT - Internal Use Only</a:t>
            </a:r>
            <a:endParaRPr lang="en-US" dirty="0"/>
          </a:p>
        </p:txBody>
      </p:sp>
    </p:spTree>
    <p:extLst>
      <p:ext uri="{BB962C8B-B14F-4D97-AF65-F5344CB8AC3E}">
        <p14:creationId xmlns:p14="http://schemas.microsoft.com/office/powerpoint/2010/main" val="391371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Hurricane Ian Pre-MAT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75794"/>
            <a:ext cx="10715627" cy="4106412"/>
          </a:xfrm>
        </p:spPr>
        <p:txBody>
          <a:bodyPr>
            <a:normAutofit/>
          </a:bodyPr>
          <a:lstStyle/>
          <a:p>
            <a:pPr>
              <a:buClr>
                <a:srgbClr val="43484E"/>
              </a:buClr>
            </a:pPr>
            <a:r>
              <a:rPr lang="en-US" dirty="0"/>
              <a:t>Specific Locations – Everglades City School</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8</a:t>
            </a:fld>
            <a:endParaRPr lang="en-US"/>
          </a:p>
        </p:txBody>
      </p:sp>
      <p:pic>
        <p:nvPicPr>
          <p:cNvPr id="3075" name="Picture 3">
            <a:extLst>
              <a:ext uri="{FF2B5EF4-FFF2-40B4-BE49-F238E27FC236}">
                <a16:creationId xmlns:a16="http://schemas.microsoft.com/office/drawing/2014/main" id="{2722BB84-B541-44B4-838C-3204EA09D0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942"/>
          <a:stretch/>
        </p:blipFill>
        <p:spPr bwMode="auto">
          <a:xfrm>
            <a:off x="10056613" y="3864753"/>
            <a:ext cx="2011938" cy="26741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49FA1BF-366C-41C1-9695-974B05667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354" y="4837350"/>
            <a:ext cx="36290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9EDE40D-A6C6-4476-999A-156900D4A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331" y="2022527"/>
            <a:ext cx="6470814" cy="26741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62C478A-349B-476A-B006-DD59583A75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510" y="1998737"/>
            <a:ext cx="3985922" cy="269795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DD99F0D2-BEE2-49CE-9FEB-DE0126B94B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8131" y="188545"/>
            <a:ext cx="3733800" cy="17617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4099088-84B6-4E21-87EE-6D3FB8C517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7774" y="2018364"/>
            <a:ext cx="2173577" cy="16266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8DB8637-A8D0-4FE2-9E63-C4C02E90778A}"/>
              </a:ext>
            </a:extLst>
          </p:cNvPr>
          <p:cNvSpPr txBox="1"/>
          <p:nvPr/>
        </p:nvSpPr>
        <p:spPr>
          <a:xfrm>
            <a:off x="272754" y="4388913"/>
            <a:ext cx="4192445" cy="307777"/>
          </a:xfrm>
          <a:prstGeom prst="rect">
            <a:avLst/>
          </a:prstGeom>
          <a:noFill/>
        </p:spPr>
        <p:txBody>
          <a:bodyPr wrap="square">
            <a:spAutoFit/>
          </a:bodyPr>
          <a:lstStyle/>
          <a:p>
            <a:r>
              <a:rPr lang="en-US" sz="1400" b="1" i="0" u="none" strike="noStrike" dirty="0">
                <a:solidFill>
                  <a:srgbClr val="FFFF00"/>
                </a:solidFill>
                <a:effectLst/>
                <a:latin typeface="Calibri" panose="020F0502020204030204" pitchFamily="34" charset="0"/>
              </a:rPr>
              <a:t>Source - Twitter @FloodGeek101 (Marco Island FPA)</a:t>
            </a:r>
            <a:r>
              <a:rPr lang="en-US" sz="1400" b="0" i="0" dirty="0">
                <a:solidFill>
                  <a:srgbClr val="000000"/>
                </a:solidFill>
                <a:effectLst/>
                <a:latin typeface="Calibri" panose="020F0502020204030204" pitchFamily="34" charset="0"/>
              </a:rPr>
              <a:t>​</a:t>
            </a:r>
            <a:endParaRPr lang="en-US" sz="1400" dirty="0"/>
          </a:p>
        </p:txBody>
      </p:sp>
      <p:sp>
        <p:nvSpPr>
          <p:cNvPr id="14" name="TextBox 13">
            <a:extLst>
              <a:ext uri="{FF2B5EF4-FFF2-40B4-BE49-F238E27FC236}">
                <a16:creationId xmlns:a16="http://schemas.microsoft.com/office/drawing/2014/main" id="{4E0B838C-546C-4669-8891-09BEC3FC2BB2}"/>
              </a:ext>
            </a:extLst>
          </p:cNvPr>
          <p:cNvSpPr txBox="1"/>
          <p:nvPr/>
        </p:nvSpPr>
        <p:spPr>
          <a:xfrm>
            <a:off x="6726816" y="6220329"/>
            <a:ext cx="3285846" cy="369332"/>
          </a:xfrm>
          <a:prstGeom prst="rect">
            <a:avLst/>
          </a:prstGeom>
          <a:solidFill>
            <a:schemeClr val="bg1"/>
          </a:solidFill>
        </p:spPr>
        <p:txBody>
          <a:bodyPr wrap="square">
            <a:spAutoFit/>
          </a:bodyPr>
          <a:lstStyle/>
          <a:p>
            <a:r>
              <a:rPr lang="en-US" b="1" i="0" dirty="0">
                <a:solidFill>
                  <a:srgbClr val="FF0000"/>
                </a:solidFill>
                <a:effectLst/>
                <a:latin typeface="Calibri" panose="020F0502020204030204" pitchFamily="34" charset="0"/>
              </a:rPr>
              <a:t>FEMA MAT - Internal Use Only</a:t>
            </a:r>
            <a:endParaRPr lang="en-US" dirty="0"/>
          </a:p>
        </p:txBody>
      </p:sp>
      <p:cxnSp>
        <p:nvCxnSpPr>
          <p:cNvPr id="9" name="Straight Arrow Connector 8">
            <a:extLst>
              <a:ext uri="{FF2B5EF4-FFF2-40B4-BE49-F238E27FC236}">
                <a16:creationId xmlns:a16="http://schemas.microsoft.com/office/drawing/2014/main" id="{929D1E1B-041D-4AC5-ABB8-7A095B8F481B}"/>
              </a:ext>
            </a:extLst>
          </p:cNvPr>
          <p:cNvCxnSpPr/>
          <p:nvPr/>
        </p:nvCxnSpPr>
        <p:spPr>
          <a:xfrm flipH="1">
            <a:off x="10675980" y="3526671"/>
            <a:ext cx="723469" cy="511128"/>
          </a:xfrm>
          <a:prstGeom prst="straightConnector1">
            <a:avLst/>
          </a:prstGeom>
          <a:ln>
            <a:solidFill>
              <a:srgbClr val="FFFF00"/>
            </a:solidFill>
            <a:tailEnd type="triangle"/>
          </a:ln>
          <a:effectLst>
            <a:innerShdw blurRad="63500" dist="50800" dir="27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08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Hurricane Ian Pre-MAT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75794"/>
            <a:ext cx="10715627" cy="4106412"/>
          </a:xfrm>
        </p:spPr>
        <p:txBody>
          <a:bodyPr>
            <a:normAutofit fontScale="70000" lnSpcReduction="20000"/>
          </a:bodyPr>
          <a:lstStyle/>
          <a:p>
            <a:pPr>
              <a:buClr>
                <a:srgbClr val="43484E"/>
              </a:buClr>
            </a:pPr>
            <a:r>
              <a:rPr lang="en-US" sz="2900" dirty="0"/>
              <a:t>Preliminary Observations</a:t>
            </a:r>
          </a:p>
          <a:p>
            <a:pPr marL="800100" lvl="3" indent="-347472">
              <a:lnSpc>
                <a:spcPct val="120000"/>
              </a:lnSpc>
              <a:spcBef>
                <a:spcPts val="0"/>
              </a:spcBef>
              <a:buClr>
                <a:srgbClr val="43484E"/>
              </a:buClr>
              <a:buFont typeface="Wingdings" charset="2"/>
              <a:buChar char="§"/>
            </a:pPr>
            <a:r>
              <a:rPr lang="en-US" sz="2400" dirty="0"/>
              <a:t>Surge flooding moved inland up the rivers a significate distance (while FMB has several destroyed buildings, thousands of homes in Lee, Collier, and parts of Charlotte Counties had water in them; many of which may not meet SD threshold).</a:t>
            </a:r>
          </a:p>
          <a:p>
            <a:pPr marL="800100" lvl="3" indent="-347472">
              <a:lnSpc>
                <a:spcPct val="120000"/>
              </a:lnSpc>
              <a:spcBef>
                <a:spcPts val="0"/>
              </a:spcBef>
              <a:buClr>
                <a:srgbClr val="43484E"/>
              </a:buClr>
              <a:buFont typeface="Wingdings" charset="2"/>
              <a:buChar char="§"/>
            </a:pPr>
            <a:r>
              <a:rPr lang="en-US" sz="2400" dirty="0"/>
              <a:t>Development density in the surge zones resulted in significant amounts of damage.</a:t>
            </a:r>
          </a:p>
          <a:p>
            <a:pPr marL="800100" lvl="3" indent="-347472">
              <a:lnSpc>
                <a:spcPct val="120000"/>
              </a:lnSpc>
              <a:spcBef>
                <a:spcPts val="0"/>
              </a:spcBef>
              <a:buClr>
                <a:srgbClr val="43484E"/>
              </a:buClr>
              <a:buFont typeface="Wingdings" charset="2"/>
              <a:buChar char="§"/>
            </a:pPr>
            <a:r>
              <a:rPr lang="en-US" sz="2400" dirty="0"/>
              <a:t>Wind speeds below design levels</a:t>
            </a:r>
          </a:p>
          <a:p>
            <a:pPr marL="800100" lvl="3" indent="-347472">
              <a:lnSpc>
                <a:spcPct val="120000"/>
              </a:lnSpc>
              <a:spcBef>
                <a:spcPts val="0"/>
              </a:spcBef>
              <a:buClr>
                <a:srgbClr val="43484E"/>
              </a:buClr>
              <a:buFont typeface="Wingdings" charset="2"/>
              <a:buChar char="§"/>
            </a:pPr>
            <a:r>
              <a:rPr lang="en-US" sz="2400" dirty="0"/>
              <a:t>Unexpected wind damage to some critical facilities (health care facilities)</a:t>
            </a:r>
          </a:p>
          <a:p>
            <a:pPr marL="800100" lvl="3" indent="-347472">
              <a:lnSpc>
                <a:spcPct val="120000"/>
              </a:lnSpc>
              <a:spcBef>
                <a:spcPts val="0"/>
              </a:spcBef>
              <a:buClr>
                <a:srgbClr val="43484E"/>
              </a:buClr>
              <a:buFont typeface="Wingdings" charset="2"/>
              <a:buChar char="§"/>
            </a:pPr>
            <a:r>
              <a:rPr lang="en-US" sz="2400" dirty="0"/>
              <a:t>Numerous "OPERATIONAL" failures to critical facilities due to loss of infrastructures combined with inadequate backup systems.</a:t>
            </a:r>
          </a:p>
          <a:p>
            <a:pPr marL="800100" lvl="3" indent="-347472">
              <a:lnSpc>
                <a:spcPct val="120000"/>
              </a:lnSpc>
              <a:spcBef>
                <a:spcPts val="0"/>
              </a:spcBef>
              <a:buClr>
                <a:srgbClr val="43484E"/>
              </a:buClr>
              <a:buFont typeface="Wingdings" charset="2"/>
              <a:buChar char="§"/>
            </a:pPr>
            <a:r>
              <a:rPr lang="en-US" sz="2400" dirty="0"/>
              <a:t>Post Charley construction, built to later codes &amp; standard preformed markedly better, as expected. We observed many side by side examples.</a:t>
            </a:r>
          </a:p>
          <a:p>
            <a:pPr marL="800100" lvl="3" indent="-347472">
              <a:lnSpc>
                <a:spcPct val="120000"/>
              </a:lnSpc>
              <a:spcBef>
                <a:spcPts val="0"/>
              </a:spcBef>
              <a:buClr>
                <a:srgbClr val="43484E"/>
              </a:buClr>
              <a:buFont typeface="Wingdings" charset="2"/>
              <a:buChar char="§"/>
            </a:pPr>
            <a:r>
              <a:rPr lang="en-US" sz="2400" dirty="0"/>
              <a:t>Elevation &amp; Freeboard preformed markedly better, as expected. We observed many side by side examples.</a:t>
            </a:r>
          </a:p>
          <a:p>
            <a:pPr marL="800100" lvl="3" indent="-347472">
              <a:lnSpc>
                <a:spcPct val="120000"/>
              </a:lnSpc>
              <a:spcBef>
                <a:spcPts val="0"/>
              </a:spcBef>
              <a:buClr>
                <a:srgbClr val="43484E"/>
              </a:buClr>
              <a:buFont typeface="Wingdings" charset="2"/>
              <a:buChar char="§"/>
            </a:pPr>
            <a:r>
              <a:rPr lang="en-US" sz="2400" dirty="0"/>
              <a:t>Building performance is improving (per two previous bullets); BUT we probably need to rethink siting and risk tolerance</a:t>
            </a:r>
          </a:p>
          <a:p>
            <a:pPr marL="800100" lvl="3" indent="-347472">
              <a:lnSpc>
                <a:spcPct val="120000"/>
              </a:lnSpc>
              <a:spcBef>
                <a:spcPts val="0"/>
              </a:spcBef>
              <a:buClr>
                <a:srgbClr val="43484E"/>
              </a:buClr>
              <a:buFont typeface="Wingdings" charset="2"/>
              <a:buChar char="§"/>
            </a:pPr>
            <a:r>
              <a:rPr lang="en-US" sz="2400" dirty="0"/>
              <a:t>Observed poor shelter performance. Including a FEMA 404 and/or 406 funded facility in Arcadia. </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9</a:t>
            </a:fld>
            <a:endParaRPr lang="en-US"/>
          </a:p>
        </p:txBody>
      </p:sp>
      <p:sp>
        <p:nvSpPr>
          <p:cNvPr id="14" name="TextBox 13">
            <a:extLst>
              <a:ext uri="{FF2B5EF4-FFF2-40B4-BE49-F238E27FC236}">
                <a16:creationId xmlns:a16="http://schemas.microsoft.com/office/drawing/2014/main" id="{4E0B838C-546C-4669-8891-09BEC3FC2BB2}"/>
              </a:ext>
            </a:extLst>
          </p:cNvPr>
          <p:cNvSpPr txBox="1"/>
          <p:nvPr/>
        </p:nvSpPr>
        <p:spPr>
          <a:xfrm>
            <a:off x="3942053" y="6169584"/>
            <a:ext cx="3285846" cy="369332"/>
          </a:xfrm>
          <a:prstGeom prst="rect">
            <a:avLst/>
          </a:prstGeom>
          <a:solidFill>
            <a:schemeClr val="bg1"/>
          </a:solidFill>
        </p:spPr>
        <p:txBody>
          <a:bodyPr wrap="square">
            <a:spAutoFit/>
          </a:bodyPr>
          <a:lstStyle/>
          <a:p>
            <a:r>
              <a:rPr lang="en-US" b="1" i="0" dirty="0">
                <a:solidFill>
                  <a:srgbClr val="FF0000"/>
                </a:solidFill>
                <a:effectLst/>
                <a:latin typeface="Calibri" panose="020F0502020204030204" pitchFamily="34" charset="0"/>
              </a:rPr>
              <a:t>FEMA MAT - Internal Use Only</a:t>
            </a:r>
            <a:endParaRPr lang="en-US" dirty="0"/>
          </a:p>
        </p:txBody>
      </p:sp>
    </p:spTree>
    <p:extLst>
      <p:ext uri="{BB962C8B-B14F-4D97-AF65-F5344CB8AC3E}">
        <p14:creationId xmlns:p14="http://schemas.microsoft.com/office/powerpoint/2010/main" val="119441651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ople xmlns="f1624607-c175-4d8a-a09d-80ec292de1e5" xsi:nil="true"/>
    <Instructions xmlns="f1624607-c175-4d8a-a09d-80ec292de1e5">Please Open in Desktop and Save with a new name on your desktop before using the template</Instructions>
    <lcf76f155ced4ddcb4097134ff3c332f xmlns="f1624607-c175-4d8a-a09d-80ec292de1e5">
      <Terms xmlns="http://schemas.microsoft.com/office/infopath/2007/PartnerControls"/>
    </lcf76f155ced4ddcb4097134ff3c332f>
    <TaxCatchAll xmlns="c6806540-9d18-4149-a3d6-64c2654538ee" xsi:nil="true"/>
    <SharedWithUsers xmlns="c6806540-9d18-4149-a3d6-64c2654538ee">
      <UserInfo>
        <DisplayName>Rutherford, Kelly</DisplayName>
        <AccountId>1053</AccountId>
        <AccountType/>
      </UserInfo>
      <UserInfo>
        <DisplayName>Kanchanakuntla, Ashika</DisplayName>
        <AccountId>25802</AccountId>
        <AccountType/>
      </UserInfo>
    </SharedWithUsers>
    <Language xmlns="f1624607-c175-4d8a-a09d-80ec292de1e5" xsi:nil="true"/>
    <Languages xmlns="f1624607-c175-4d8a-a09d-80ec292de1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BD006FAA53624682C5CF20B13A3289" ma:contentTypeVersion="17" ma:contentTypeDescription="Create a new document." ma:contentTypeScope="" ma:versionID="888842dc4426a6460cd5cb1f1f463553">
  <xsd:schema xmlns:xsd="http://www.w3.org/2001/XMLSchema" xmlns:xs="http://www.w3.org/2001/XMLSchema" xmlns:p="http://schemas.microsoft.com/office/2006/metadata/properties" xmlns:ns2="f1624607-c175-4d8a-a09d-80ec292de1e5" xmlns:ns3="c6806540-9d18-4149-a3d6-64c2654538ee" targetNamespace="http://schemas.microsoft.com/office/2006/metadata/properties" ma:root="true" ma:fieldsID="7822b49005247f1466bdc89ef06dbf4c" ns2:_="" ns3:_="">
    <xsd:import namespace="f1624607-c175-4d8a-a09d-80ec292de1e5"/>
    <xsd:import namespace="c6806540-9d18-4149-a3d6-64c2654538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People" minOccurs="0"/>
                <xsd:element ref="ns2:Instructions" minOccurs="0"/>
                <xsd:element ref="ns2:lcf76f155ced4ddcb4097134ff3c332f" minOccurs="0"/>
                <xsd:element ref="ns3:TaxCatchAll" minOccurs="0"/>
                <xsd:element ref="ns3:SharedWithUsers" minOccurs="0"/>
                <xsd:element ref="ns3:SharedWithDetails" minOccurs="0"/>
                <xsd:element ref="ns2:Language" minOccurs="0"/>
                <xsd:element ref="ns2:Languag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24607-c175-4d8a-a09d-80ec292de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People" ma:index="16" nillable="true" ma:displayName="Graphic Type " ma:format="Dropdown" ma:internalName="People">
      <xsd:complexType>
        <xsd:complexContent>
          <xsd:extension base="dms:MultiChoiceFillIn">
            <xsd:sequence>
              <xsd:element name="Value" maxOccurs="unbounded" minOccurs="0" nillable="true">
                <xsd:simpleType>
                  <xsd:union memberTypes="dms:Text">
                    <xsd:simpleType>
                      <xsd:restriction base="dms:Choice">
                        <xsd:enumeration value="ASL"/>
                        <xsd:enumeration value="awards"/>
                        <xsd:enumeration value="Cars"/>
                        <xsd:enumeration value="covid-19"/>
                        <xsd:enumeration value="date"/>
                        <xsd:enumeration value="disability"/>
                        <xsd:enumeration value="hearing"/>
                        <xsd:enumeration value="Home"/>
                        <xsd:enumeration value="Medical"/>
                        <xsd:enumeration value="Men"/>
                        <xsd:enumeration value="Mobile"/>
                        <xsd:enumeration value="money"/>
                        <xsd:enumeration value="Kids"/>
                        <xsd:enumeration value="phones"/>
                        <xsd:enumeration value="time"/>
                        <xsd:enumeration value="tree"/>
                        <xsd:enumeration value="sign language"/>
                        <xsd:enumeration value="stationary"/>
                        <xsd:enumeration value="Vehicle"/>
                        <xsd:enumeration value="Women"/>
                        <xsd:enumeration value="drinks"/>
                        <xsd:enumeration value="businesses"/>
                        <xsd:enumeration value="Electronics"/>
                        <xsd:enumeration value="FEMA Staff"/>
                        <xsd:enumeration value="family"/>
                        <xsd:enumeration value="water"/>
                        <xsd:enumeration value="first responder"/>
                        <xsd:enumeration value="fire"/>
                        <xsd:enumeration value="Computer"/>
                        <xsd:enumeration value="social"/>
                        <xsd:enumeration value="camera"/>
                        <xsd:enumeration value="media"/>
                        <xsd:enumeration value="laptop"/>
                        <xsd:enumeration value="books"/>
                        <xsd:enumeration value="car"/>
                        <xsd:enumeration value="forms"/>
                        <xsd:enumeration value="water"/>
                        <xsd:enumeration value="debris"/>
                        <xsd:enumeration value="plants"/>
                        <xsd:enumeration value="teams"/>
                        <xsd:enumeration value="webinar"/>
                        <xsd:enumeration value="animal"/>
                        <xsd:enumeration value="map"/>
                        <xsd:enumeration value="gps"/>
                        <xsd:enumeration value="utilities"/>
                        <xsd:enumeration value="storm"/>
                        <xsd:enumeration value="Food"/>
                        <xsd:enumeration value="internet"/>
                        <xsd:enumeration value="signs"/>
                        <xsd:enumeration value="appliances"/>
                        <xsd:enumeration value="power"/>
                        <xsd:enumeration value="girl"/>
                        <xsd:enumeration value="boy"/>
                        <xsd:enumeration value="ready"/>
                        <xsd:enumeration value="pet"/>
                        <xsd:enumeration value="Travel"/>
                        <xsd:enumeration value="office"/>
                        <xsd:enumeration value="chair"/>
                        <xsd:enumeration value="Education"/>
                        <xsd:enumeration value="Face Mask"/>
                        <xsd:enumeration value="sports"/>
                        <xsd:enumeration value="protection"/>
                        <xsd:enumeration value="Hazardous"/>
                        <xsd:enumeration value="social media"/>
                        <xsd:enumeration value="PA"/>
                        <xsd:enumeration value="Flyer"/>
                        <xsd:enumeration value="Animation"/>
                        <xsd:enumeration value="IA"/>
                        <xsd:enumeration value="Hurricane"/>
                        <xsd:enumeration value="Tornado"/>
                        <xsd:enumeration value="Earthquake"/>
                        <xsd:enumeration value="Mudslide"/>
                        <xsd:enumeration value="id"/>
                        <xsd:enumeration value="legal"/>
                        <xsd:enumeration value="Transportation"/>
                        <xsd:enumeration value="Eyewear"/>
                        <xsd:enumeration value="Multiple Languages"/>
                        <xsd:enumeration value="PA"/>
                        <xsd:enumeration value="Ready"/>
                        <xsd:enumeration value="Facebook"/>
                        <xsd:enumeration value="Twitter"/>
                        <xsd:enumeration value="Instagram Story"/>
                      </xsd:restriction>
                    </xsd:simpleType>
                  </xsd:union>
                </xsd:simpleType>
              </xsd:element>
            </xsd:sequence>
          </xsd:extension>
        </xsd:complexContent>
      </xsd:complexType>
    </xsd:element>
    <xsd:element name="Instructions" ma:index="17" nillable="true" ma:displayName="Instructions" ma:format="Dropdown" ma:internalName="Instructions">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Language" ma:index="23"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English"/>
                    <xsd:enumeration value="Spanish"/>
                    <xsd:enumeration value="Arabic"/>
                    <xsd:enumeration value="Bengali"/>
                    <xsd:enumeration value="Burmese"/>
                    <xsd:enumeration value="Chinese"/>
                    <xsd:enumeration value="Creole"/>
                    <xsd:enumeration value="Chamorro"/>
                    <xsd:enumeration value="Dari"/>
                    <xsd:enumeration value="French"/>
                    <xsd:enumeration value="German"/>
                    <xsd:enumeration value="Gujarati"/>
                    <xsd:enumeration value="Hebrew"/>
                    <xsd:enumeration value="hmong"/>
                    <xsd:enumeration value="italian"/>
                    <xsd:enumeration value="Japanese"/>
                    <xsd:enumeration value="Karen"/>
                    <xsd:enumeration value="Kayah"/>
                    <xsd:enumeration value="Korean"/>
                    <xsd:enumeration value="Navajo"/>
                    <xsd:enumeration value="Nepalese"/>
                    <xsd:enumeration value="Pashto"/>
                    <xsd:enumeration value="Polish"/>
                  </xsd:restriction>
                </xsd:simpleType>
              </xsd:element>
            </xsd:sequence>
          </xsd:extension>
        </xsd:complexContent>
      </xsd:complexType>
    </xsd:element>
    <xsd:element name="Languages" ma:index="24" nillable="true" ma:displayName="Languages" ma:format="Dropdown" ma:internalName="Languages">
      <xsd:complexType>
        <xsd:complexContent>
          <xsd:extension base="dms:MultiChoice">
            <xsd:sequence>
              <xsd:element name="Value" maxOccurs="unbounded" minOccurs="0" nillable="true">
                <xsd:simpleType>
                  <xsd:restriction base="dms:Choice">
                    <xsd:enumeration value="English"/>
                    <xsd:enumeration value="Spanish"/>
                    <xsd:enumeration value="Bengali"/>
                    <xsd:enumeration value="Albanian"/>
                    <xsd:enumeration value="Arabic"/>
                    <xsd:enumeration value="Burmese"/>
                    <xsd:enumeration value="Chamorro"/>
                    <xsd:enumeration value="Chinese"/>
                    <xsd:enumeration value="Creole"/>
                    <xsd:enumeration value="Croatian"/>
                    <xsd:enumeration value="Dari"/>
                    <xsd:enumeration value="French"/>
                    <xsd:enumeration value="German"/>
                    <xsd:enumeration value="Greek"/>
                    <xsd:enumeration value="Gujarati"/>
                    <xsd:enumeration value="hebrew"/>
                    <xsd:enumeration value="Hindi"/>
                    <xsd:enumeration value="Hmong"/>
                    <xsd:enumeration value="Indonesian"/>
                    <xsd:enumeration value="italian"/>
                    <xsd:enumeration value="Japanese"/>
                    <xsd:enumeration value="Karen"/>
                    <xsd:enumeration value="Kayah"/>
                    <xsd:enumeration value="Kiche"/>
                    <xsd:enumeration value="Kriundi"/>
                    <xsd:enumeration value="Korean"/>
                    <xsd:enumeration value="Navajo"/>
                    <xsd:enumeration value="Nepalese"/>
                    <xsd:enumeration value="Pashto"/>
                    <xsd:enumeration value="Polish"/>
                    <xsd:enumeration value="Portuguese"/>
                    <xsd:enumeration value="Russian"/>
                    <xsd:enumeration value="Samoan"/>
                    <xsd:enumeration value="Somali"/>
                    <xsd:enumeration value="Swahili"/>
                    <xsd:enumeration value="Tagalog"/>
                    <xsd:enumeration value="Thai"/>
                    <xsd:enumeration value="Urdu"/>
                    <xsd:enumeration value="Vietnamese"/>
                    <xsd:enumeration value="Zomi"/>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806540-9d18-4149-a3d6-64c2654538e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6e00e3f-e6e0-4bec-9c61-372d1f17f879}" ma:internalName="TaxCatchAll" ma:showField="CatchAllData" ma:web="c6806540-9d18-4149-a3d6-64c2654538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5BB03-DD21-4258-90BA-4BA883F2CE48}">
  <ds:schemaRefs>
    <ds:schemaRef ds:uri="c6806540-9d18-4149-a3d6-64c2654538ee"/>
    <ds:schemaRef ds:uri="f1624607-c175-4d8a-a09d-80ec292de1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976EDC-3E53-4B2A-8042-2CE68B9B81E7}">
  <ds:schemaRefs>
    <ds:schemaRef ds:uri="http://schemas.microsoft.com/sharepoint/v3/contenttype/forms"/>
  </ds:schemaRefs>
</ds:datastoreItem>
</file>

<file path=customXml/itemProps3.xml><?xml version="1.0" encoding="utf-8"?>
<ds:datastoreItem xmlns:ds="http://schemas.openxmlformats.org/officeDocument/2006/customXml" ds:itemID="{2E6C7EF8-AA2B-46AF-BD7F-5ED6EFF7D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24607-c175-4d8a-a09d-80ec292de1e5"/>
    <ds:schemaRef ds:uri="c6806540-9d18-4149-a3d6-64c265453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891</TotalTime>
  <Words>1315</Words>
  <Application>Microsoft Office PowerPoint</Application>
  <PresentationFormat>Widescreen</PresentationFormat>
  <Paragraphs>157</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Courier New</vt:lpstr>
      <vt:lpstr>Franklin Gothic Book</vt:lpstr>
      <vt:lpstr>Franklin Gothic Medium</vt:lpstr>
      <vt:lpstr>Symbol</vt:lpstr>
      <vt:lpstr>Times New Roman</vt:lpstr>
      <vt:lpstr>Wingdings</vt:lpstr>
      <vt:lpstr>Office Theme</vt:lpstr>
      <vt:lpstr>FEMA Building Science Disaster Support</vt:lpstr>
      <vt:lpstr>Building Science Disaster Support (BSDS) Program</vt:lpstr>
      <vt:lpstr>History</vt:lpstr>
      <vt:lpstr>Stakeholders</vt:lpstr>
      <vt:lpstr>Building Science Disaster Support Activities</vt:lpstr>
      <vt:lpstr>Hurricane Ian Pre-MAT </vt:lpstr>
      <vt:lpstr>Hurricane Ian Pre-MAT </vt:lpstr>
      <vt:lpstr>Hurricane Ian Pre-MAT </vt:lpstr>
      <vt:lpstr>Hurricane Ian Pre-MAT </vt:lpstr>
      <vt:lpstr>Building Science Disaster Support Activities</vt:lpstr>
      <vt:lpstr>Building Science Disaster Support Activities</vt:lpstr>
      <vt:lpstr>Impacts of BSDS Support</vt:lpstr>
      <vt:lpstr>Nationwide Adoption of Building Codes Promoting Hazard Resistance </vt:lpstr>
      <vt:lpstr>Higher Standards Matter</vt:lpstr>
      <vt:lpstr>What Questions do You Have?</vt:lpstr>
      <vt:lpstr>Contact Us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 PowerPoint Template</dc:title>
  <dc:subject/>
  <dc:creator>FEMA External Affairs</dc:creator>
  <cp:keywords/>
  <dc:description/>
  <cp:lastModifiedBy>Hughes, Thomas (PEMA)</cp:lastModifiedBy>
  <cp:revision>20</cp:revision>
  <cp:lastPrinted>2020-03-02T16:45:50Z</cp:lastPrinted>
  <dcterms:created xsi:type="dcterms:W3CDTF">2012-11-19T20:41:22Z</dcterms:created>
  <dcterms:modified xsi:type="dcterms:W3CDTF">2022-10-27T20:30:28Z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0x01010081BD006FAA53624682C5CF20B13A3289</vt:lpwstr>
  </property>
  <property fmtid="{D5CDD505-2E9C-101B-9397-08002B2CF9AE}" pid="3" name="MediaServiceImageTags">
    <vt:lpwstr/>
  </property>
</Properties>
</file>